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Layouts/slideLayout8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Lst>
  <p:notesMasterIdLst>
    <p:notesMasterId r:id="rId10"/>
  </p:notesMasterIdLst>
  <p:sldIdLst>
    <p:sldId id="5687" r:id="rId3"/>
    <p:sldId id="5675" r:id="rId4"/>
    <p:sldId id="5680" r:id="rId5"/>
    <p:sldId id="284" r:id="rId6"/>
    <p:sldId id="5677" r:id="rId7"/>
    <p:sldId id="5678" r:id="rId8"/>
    <p:sldId id="5660" r:id="rId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2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customXml" Target="../customXml/item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A05E-EF9A-5149-BAA6-DD4ED0B2EF08}" type="datetimeFigureOut">
              <a:rPr lang="nl-NL" smtClean="0"/>
              <a:t>24-02-2026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75DAE-5505-834C-A6AE-E87129F5BB8D}" type="slidenum">
              <a:rPr lang="nl-NL" smtClean="0"/>
              <a:t>‹nr.›</a:t>
            </a:fld>
            <a:endParaRPr lang="nl-NL"/>
          </a:p>
        </p:txBody>
      </p:sp>
    </p:spTree>
    <p:extLst>
      <p:ext uri="{BB962C8B-B14F-4D97-AF65-F5344CB8AC3E}">
        <p14:creationId xmlns:p14="http://schemas.microsoft.com/office/powerpoint/2010/main" val="1605266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nl-NL" sz="1200" b="1">
                <a:effectLst/>
                <a:latin typeface="Museo Sans 500"/>
                <a:ea typeface="Calibri" panose="020F0502020204030204" pitchFamily="34" charset="0"/>
                <a:cs typeface="Arial" panose="020B0604020202020204" pitchFamily="34" charset="0"/>
              </a:rPr>
              <a:t>Instructie</a:t>
            </a:r>
            <a:r>
              <a:rPr lang="nl-NL" sz="1200">
                <a:effectLst/>
                <a:latin typeface="Museo Sans 100"/>
                <a:ea typeface="Calibri" panose="020F0502020204030204" pitchFamily="34" charset="0"/>
                <a:cs typeface="Arial" panose="020B0604020202020204" pitchFamily="34" charset="0"/>
              </a:rPr>
              <a:t> </a:t>
            </a:r>
            <a:endParaRPr lang="nl-NL" sz="16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buNone/>
            </a:pPr>
            <a:r>
              <a:rPr lang="nl-NL" sz="1200">
                <a:effectLst/>
                <a:latin typeface="Museo Sans 100"/>
                <a:ea typeface="Calibri" panose="020F0502020204030204" pitchFamily="34" charset="0"/>
                <a:cs typeface="Arial" panose="020B0604020202020204" pitchFamily="34" charset="0"/>
              </a:rPr>
              <a:t>Als een onderzoek is afgerond, willen professoren het onderzoek natuurlijk graag delen met anderen. Het onderzoek wordt dan bijvoorbeeld gepubliceerd in een boek of tijdschrift, of op internet. Voordat het onderzoek daar terecht komt, wordt er beoordeeld of het onderzoek geschikt is om te publiceren. Zo hoort de professor bijvoorbeeld ook eens van een andere professor wat diegene ervan vindt, want op die manier kan hun onderzoek alleen maar sterker gemaakt worden. Tip van de professor: “Maak een mooie poster of iets anders wat er visueel tof uit ziet om je onderzoek duidelijk over te brengen.”</a:t>
            </a:r>
            <a:endParaRPr lang="nl-NL" sz="16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818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a:solidFill>
                  <a:schemeClr val="tx1"/>
                </a:solidFill>
                <a:effectLst/>
                <a:latin typeface="+mn-lt"/>
                <a:ea typeface="+mn-ea"/>
                <a:cs typeface="+mn-cs"/>
              </a:rPr>
              <a:t>Opdracht instructie </a:t>
            </a:r>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Iedere week zijn we meer te weten gekomen over de professor. </a:t>
            </a:r>
          </a:p>
          <a:p>
            <a:r>
              <a:rPr lang="nl-NL" sz="1200" kern="1200">
                <a:solidFill>
                  <a:schemeClr val="tx1"/>
                </a:solidFill>
                <a:effectLst/>
                <a:latin typeface="+mn-lt"/>
                <a:ea typeface="+mn-ea"/>
                <a:cs typeface="+mn-cs"/>
              </a:rPr>
              <a:t>Vul zelfstandig de vragen in op het invulblad.</a:t>
            </a:r>
          </a:p>
          <a:p>
            <a:r>
              <a:rPr lang="nl-NL" sz="1200" kern="1200">
                <a:solidFill>
                  <a:schemeClr val="tx1"/>
                </a:solidFill>
                <a:effectLst/>
                <a:latin typeface="+mn-lt"/>
                <a:ea typeface="+mn-ea"/>
                <a:cs typeface="+mn-cs"/>
              </a:rPr>
              <a:t>Bespreek in tweetallen hoe de professor eruitziet en teken de professor.</a:t>
            </a:r>
          </a:p>
          <a:p>
            <a:r>
              <a:rPr lang="nl-NL" sz="1200" i="1" kern="1200">
                <a:solidFill>
                  <a:schemeClr val="tx1"/>
                </a:solidFill>
                <a:effectLst/>
                <a:latin typeface="+mn-lt"/>
                <a:ea typeface="+mn-ea"/>
                <a:cs typeface="+mn-cs"/>
              </a:rPr>
              <a:t> </a:t>
            </a:r>
            <a:endParaRPr lang="nl-NL" sz="1200" kern="1200">
              <a:solidFill>
                <a:schemeClr val="tx1"/>
              </a:solidFill>
              <a:effectLst/>
              <a:latin typeface="+mn-lt"/>
              <a:ea typeface="+mn-ea"/>
              <a:cs typeface="+mn-cs"/>
            </a:endParaRPr>
          </a:p>
          <a:p>
            <a:r>
              <a:rPr lang="nl-NL" sz="1200" b="1" kern="1200">
                <a:solidFill>
                  <a:schemeClr val="tx1"/>
                </a:solidFill>
                <a:effectLst/>
                <a:latin typeface="+mn-lt"/>
                <a:ea typeface="+mn-ea"/>
                <a:cs typeface="+mn-cs"/>
              </a:rPr>
              <a:t>Toelichting</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Geef elke leerling een invulblad (zie bijlage 6), je hebt een exemplaar per post ontvangen, deze kan op school worden gekopieerd (of download hem bij lesmaterialen). </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 </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Tip: Dit kan ook vast een moment zijn om de gegeven hints te herhalen en te herhalen bij welke faculteit de professor hoort. Misschien vinden leerlingen het leuk deze informatie te verwerken in de tekening van de professor. </a:t>
            </a:r>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8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nl-NL" sz="1200" b="1">
                <a:effectLst/>
                <a:latin typeface="Museo Sans 500"/>
                <a:ea typeface="Calibri" panose="020F0502020204030204" pitchFamily="34" charset="0"/>
                <a:cs typeface="Arial" panose="020B0604020202020204" pitchFamily="34" charset="0"/>
              </a:rPr>
              <a:t>Opdracht instructie</a:t>
            </a:r>
            <a:endParaRPr lang="nl-NL" sz="16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buNone/>
            </a:pPr>
            <a:r>
              <a:rPr lang="nl-NL" sz="1200">
                <a:effectLst/>
                <a:latin typeface="Museo Sans 100"/>
                <a:ea typeface="Calibri" panose="020F0502020204030204" pitchFamily="34" charset="0"/>
                <a:cs typeface="Arial" panose="020B0604020202020204" pitchFamily="34" charset="0"/>
              </a:rPr>
              <a:t>Bespreek de tekeningen na</a:t>
            </a:r>
            <a:endParaRPr lang="nl-NL" sz="16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nl-NL" sz="1200">
                <a:effectLst/>
                <a:latin typeface="Museo Sans 100"/>
                <a:ea typeface="Calibri" panose="020F0502020204030204" pitchFamily="34" charset="0"/>
                <a:cs typeface="Times New Roman" panose="02020603050405020304" pitchFamily="18" charset="0"/>
              </a:rPr>
              <a:t>Vergelijk de tekeningen van de professor die de leerlingen hebben gemaakt. </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nl-NL" sz="1200">
                <a:effectLst/>
                <a:latin typeface="Museo Sans 100"/>
                <a:ea typeface="Calibri" panose="020F0502020204030204" pitchFamily="34" charset="0"/>
                <a:cs typeface="Times New Roman" panose="02020603050405020304" pitchFamily="18" charset="0"/>
              </a:rPr>
              <a:t>Hoe kwamen deze ideeën tot stand? </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nl-NL" sz="1200">
                <a:effectLst/>
                <a:latin typeface="Museo Sans 100"/>
                <a:ea typeface="Calibri" panose="020F0502020204030204" pitchFamily="34" charset="0"/>
                <a:cs typeface="Times New Roman" panose="02020603050405020304" pitchFamily="18" charset="0"/>
              </a:rPr>
              <a:t>Zijn er veel overeenkomsten te zien tussen de tekeningen? </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nl-NL" sz="1200">
                <a:effectLst/>
                <a:latin typeface="Museo Sans 100"/>
                <a:ea typeface="Calibri" panose="020F0502020204030204" pitchFamily="34" charset="0"/>
                <a:cs typeface="Arial" panose="020B0604020202020204" pitchFamily="34" charset="0"/>
              </a:rPr>
              <a:t>Welke conclusie zou er getrokken kunnen worden? Wat denken we bijvoorbeeld al zeker weten? </a:t>
            </a:r>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22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kern="1200">
                <a:solidFill>
                  <a:schemeClr val="tx1"/>
                </a:solidFill>
                <a:effectLst/>
                <a:latin typeface="+mn-lt"/>
                <a:ea typeface="+mn-ea"/>
                <a:cs typeface="+mn-cs"/>
              </a:rPr>
              <a:t>Toelichting</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In totaal zijn er zes hints te verzamelen. Deze hints kunnen op de bijbehorende poster worden geplakt die ophangt in de klas. Wanneer alle zes de hints zijn verzameld, zal kort daarna de les van de professor plaatsvinden. </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 </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Lees hint 6 en hang hem op de poster.</a:t>
            </a:r>
            <a:endParaRPr lang="nl-NL" sz="1200" kern="1200">
              <a:solidFill>
                <a:schemeClr val="tx1"/>
              </a:solidFill>
              <a:effectLst/>
              <a:latin typeface="+mn-lt"/>
              <a:ea typeface="+mn-ea"/>
              <a:cs typeface="+mn-cs"/>
            </a:endParaRPr>
          </a:p>
          <a:p>
            <a:r>
              <a:rPr lang="nl-NL" sz="1200" i="1" kern="1200">
                <a:solidFill>
                  <a:schemeClr val="tx1"/>
                </a:solidFill>
                <a:effectLst/>
                <a:latin typeface="+mn-lt"/>
                <a:ea typeface="+mn-ea"/>
                <a:cs typeface="+mn-cs"/>
              </a:rPr>
              <a:t>Het doel is om leerlingen te laten inzien dat zij sommige eigenschappen delen met de professor. </a:t>
            </a:r>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a:t>
            </a:r>
          </a:p>
          <a:p>
            <a:r>
              <a:rPr lang="nl-NL" sz="1200" b="1" kern="1200">
                <a:solidFill>
                  <a:schemeClr val="tx1"/>
                </a:solidFill>
                <a:effectLst/>
                <a:latin typeface="+mn-lt"/>
                <a:ea typeface="+mn-ea"/>
                <a:cs typeface="+mn-cs"/>
              </a:rPr>
              <a:t>Opdracht instructie</a:t>
            </a:r>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Schrijf je naam op de poster bij de hint als jij dit kenmerk met de professor deelt. </a:t>
            </a:r>
          </a:p>
          <a:p>
            <a:r>
              <a:rPr lang="nl-NL" sz="1200" kern="1200">
                <a:solidFill>
                  <a:schemeClr val="tx1"/>
                </a:solidFill>
                <a:effectLst/>
                <a:latin typeface="+mn-lt"/>
                <a:ea typeface="+mn-ea"/>
                <a:cs typeface="+mn-cs"/>
              </a:rPr>
              <a:t> </a:t>
            </a:r>
            <a:endParaRPr lang="nl-NL" sz="1200" u="none" kern="1200">
              <a:solidFill>
                <a:schemeClr val="tx1"/>
              </a:solidFill>
              <a:effectLst/>
              <a:latin typeface="+mn-lt"/>
              <a:ea typeface="+mn-ea"/>
              <a:cs typeface="+mn-cs"/>
            </a:endParaRPr>
          </a:p>
          <a:p>
            <a:r>
              <a:rPr lang="nl-NL" sz="1200" u="none" kern="1200">
                <a:solidFill>
                  <a:schemeClr val="tx1"/>
                </a:solidFill>
                <a:effectLst/>
                <a:latin typeface="+mn-lt"/>
                <a:ea typeface="+mn-ea"/>
                <a:cs typeface="+mn-cs"/>
              </a:rPr>
              <a:t>Raad aan de hand van de “raadplaat” welke professor de klas bezoekt. </a:t>
            </a:r>
            <a:r>
              <a:rPr lang="nl-NL" sz="1200" kern="1200">
                <a:solidFill>
                  <a:schemeClr val="tx1"/>
                </a:solidFill>
                <a:effectLst/>
                <a:latin typeface="+mn-lt"/>
                <a:ea typeface="+mn-ea"/>
                <a:cs typeface="+mn-cs"/>
              </a:rPr>
              <a:t>Wiens tekening komt het meest overeen?</a:t>
            </a:r>
          </a:p>
          <a:p>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91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De professor heeft al een hele leuke les voorbereid en heeft er enorm veel zin in om jullie op 28 mei te ontmoeten!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909D3-A6D1-4F34-8E0E-647541DC2ED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185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386817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52737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68366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312715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7342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35222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3499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412799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83808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6459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Tree>
    <p:extLst>
      <p:ext uri="{BB962C8B-B14F-4D97-AF65-F5344CB8AC3E}">
        <p14:creationId xmlns:p14="http://schemas.microsoft.com/office/powerpoint/2010/main" val="34897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Tree>
    <p:extLst>
      <p:ext uri="{BB962C8B-B14F-4D97-AF65-F5344CB8AC3E}">
        <p14:creationId xmlns:p14="http://schemas.microsoft.com/office/powerpoint/2010/main" val="239278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Tree>
    <p:extLst>
      <p:ext uri="{BB962C8B-B14F-4D97-AF65-F5344CB8AC3E}">
        <p14:creationId xmlns:p14="http://schemas.microsoft.com/office/powerpoint/2010/main" val="374357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83279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33878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389575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239255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158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9047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8140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6116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81993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6177837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9537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58422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87069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24-02-2026</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18972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270132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38597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197829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08406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56537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73181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675314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33179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34760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24-02-2026</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284791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304555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18825657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206451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cstate="print">
              <a:extLst>
                <a:ext uri="{28A0092B-C50C-407E-A947-70E740481C1C}">
                  <a14:useLocalDpi xmlns:a14="http://schemas.microsoft.com/office/drawing/2010/main"/>
                </a:ext>
              </a:extLst>
            </a:blip>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Plaats een foto en zet die op de achtergrond met rechtermuisknop</a:t>
            </a:r>
            <a:br>
              <a:rPr lang="nl-NL"/>
            </a:br>
            <a:r>
              <a:rPr lang="nl-NL"/>
              <a:t> &gt; </a:t>
            </a:r>
            <a:r>
              <a:rPr lang="nl-NL" err="1"/>
              <a:t>send</a:t>
            </a:r>
            <a:r>
              <a:rPr lang="nl-NL"/>
              <a:t> to back</a:t>
            </a:r>
          </a:p>
        </p:txBody>
      </p:sp>
    </p:spTree>
    <p:extLst>
      <p:ext uri="{BB962C8B-B14F-4D97-AF65-F5344CB8AC3E}">
        <p14:creationId xmlns:p14="http://schemas.microsoft.com/office/powerpoint/2010/main" val="396653539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2/24/26</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2062532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45924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218093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4338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299516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423436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181886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699018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92029071"/>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4290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56408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66877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4647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8260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97790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0919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1209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5465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67468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47968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5293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85552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62666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222987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265139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316441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42276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0278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55617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01761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6058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642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95903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87564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70804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26846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568929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98008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17867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416800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94515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03801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print">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print">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150278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05442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print">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75958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48812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cONTACT</a:t>
            </a:r>
            <a:endParaRPr lang="nl-NL" sz="1400" b="1" cap="all" spc="0" baseline="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4099780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24-02-2026</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5492847"/>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Intro + Outro [logo animatie]">
    <p:bg>
      <p:bgPr>
        <a:solidFill>
          <a:schemeClr val="accent1"/>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Tree>
    <p:extLst>
      <p:ext uri="{BB962C8B-B14F-4D97-AF65-F5344CB8AC3E}">
        <p14:creationId xmlns:p14="http://schemas.microsoft.com/office/powerpoint/2010/main" val="231003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2/24/26</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2906719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theme" Target="../theme/theme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20" Type="http://schemas.openxmlformats.org/officeDocument/2006/relationships/slideLayout" Target="../slideLayouts/slideLayout67.xml"/><Relationship Id="rId4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24-02-2026</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874718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156523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6</a:t>
            </a:r>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415578741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err="1"/>
              <a:t>Cyclus</a:t>
            </a:r>
            <a:r>
              <a:rPr lang="en-US" sz="6000"/>
              <a:t> </a:t>
            </a:r>
            <a:r>
              <a:rPr lang="en-US" sz="6000" err="1"/>
              <a:t>onderzoekend</a:t>
            </a:r>
            <a:r>
              <a:rPr lang="en-US" sz="6000"/>
              <a:t> </a:t>
            </a:r>
            <a:r>
              <a:rPr lang="en-US" sz="6000" err="1"/>
              <a:t>leren</a:t>
            </a:r>
            <a:endParaRPr lang="nl-NL" sz="6000"/>
          </a:p>
        </p:txBody>
      </p:sp>
      <p:sp>
        <p:nvSpPr>
          <p:cNvPr id="3" name="voettekst">
            <a:extLst>
              <a:ext uri="{FF2B5EF4-FFF2-40B4-BE49-F238E27FC236}">
                <a16:creationId xmlns:a16="http://schemas.microsoft.com/office/drawing/2014/main" id="{1BCD73DE-4AB5-F562-B4F7-061AA311C334}"/>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002328"/>
                </a:solidFill>
                <a:effectLst/>
                <a:uLnTx/>
                <a:uFillTx/>
                <a:latin typeface="Arial"/>
                <a:ea typeface="+mn-ea"/>
                <a:cs typeface="+mn-cs"/>
              </a:rPr>
              <a:t>Erasmus University Rotterdam </a:t>
            </a:r>
          </a:p>
        </p:txBody>
      </p:sp>
      <p:sp>
        <p:nvSpPr>
          <p:cNvPr id="6" name="Rechthoek 11">
            <a:extLst>
              <a:ext uri="{FF2B5EF4-FFF2-40B4-BE49-F238E27FC236}">
                <a16:creationId xmlns:a16="http://schemas.microsoft.com/office/drawing/2014/main" id="{5384C883-A0CF-6BF0-39EF-9CB295D84D8C}"/>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kstvak 13">
            <a:extLst>
              <a:ext uri="{FF2B5EF4-FFF2-40B4-BE49-F238E27FC236}">
                <a16:creationId xmlns:a16="http://schemas.microsoft.com/office/drawing/2014/main" id="{3AB61477-18BB-DC8E-9F0F-316FA7B7D31F}"/>
              </a:ext>
            </a:extLst>
          </p:cNvPr>
          <p:cNvSpPr txBox="1"/>
          <p:nvPr/>
        </p:nvSpPr>
        <p:spPr>
          <a:xfrm>
            <a:off x="398186" y="3470104"/>
            <a:ext cx="404875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1" u="none" strike="noStrike" kern="1200" cap="none" spc="0" normalizeH="0" baseline="0" noProof="0">
                <a:ln>
                  <a:noFill/>
                </a:ln>
                <a:solidFill>
                  <a:prstClr val="white"/>
                </a:solidFill>
                <a:effectLst/>
                <a:uLnTx/>
                <a:uFillTx/>
                <a:latin typeface="Arial"/>
                <a:ea typeface="Calibri" panose="020F0502020204030204" pitchFamily="34" charset="0"/>
                <a:cs typeface="Times New Roman" panose="02020603050405020304" pitchFamily="18" charset="0"/>
              </a:rPr>
              <a:t>Tip: “Maak een mooie poster of iets anders wat er visueel tof uit ziet om je onderzoek duidelijk over te brengen” </a:t>
            </a:r>
            <a:endParaRPr kumimoji="0" lang="nl-NL" sz="1600" b="0" i="1"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18FD5886-1D69-8344-9C30-38997DCAC79B}"/>
              </a:ext>
            </a:extLst>
          </p:cNvPr>
          <p:cNvSpPr/>
          <p:nvPr/>
        </p:nvSpPr>
        <p:spPr>
          <a:xfrm rot="8907256">
            <a:off x="6816373" y="159821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3646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1953F2-E18A-312D-28D6-890693E2E11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CC18-75A1-4B5B-9B78-5DEBA0A38924}" type="datetime1">
              <a:rPr kumimoji="0" lang="nl-NL" sz="8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24-02-2026</a:t>
            </a:fld>
            <a:endParaRPr kumimoji="0" lang="nl-NL" sz="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7B1208A7-728A-0351-3EBE-1A032CE39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1A1203-CA3D-4D48-AFA0-9D668419C1D5}" type="slidenum">
              <a:rPr kumimoji="0" lang="nl-NL" sz="1000" b="1"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000" b="1" i="0" u="none" strike="noStrike" kern="1200" cap="none" spc="0" normalizeH="0" baseline="0" noProof="0">
              <a:ln>
                <a:noFill/>
              </a:ln>
              <a:solidFill>
                <a:prstClr val="white"/>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87DF5AA1-BDE7-32A4-DC5C-5155D9C21C3B}"/>
              </a:ext>
            </a:extLst>
          </p:cNvPr>
          <p:cNvSpPr>
            <a:spLocks noGrp="1"/>
          </p:cNvSpPr>
          <p:nvPr>
            <p:ph type="body" sz="quarter" idx="15"/>
          </p:nvPr>
        </p:nvSpPr>
        <p:spPr>
          <a:xfrm flipV="1">
            <a:off x="0" y="838985"/>
            <a:ext cx="6174557" cy="6019013"/>
          </a:xfrm>
        </p:spPr>
        <p:txBody>
          <a:bodyPr/>
          <a:lstStyle/>
          <a:p>
            <a:endParaRPr lang="nl-NL"/>
          </a:p>
        </p:txBody>
      </p:sp>
      <p:sp>
        <p:nvSpPr>
          <p:cNvPr id="6" name="Text Placeholder 5">
            <a:extLst>
              <a:ext uri="{FF2B5EF4-FFF2-40B4-BE49-F238E27FC236}">
                <a16:creationId xmlns:a16="http://schemas.microsoft.com/office/drawing/2014/main" id="{115618EA-AC62-F291-FB93-721331793666}"/>
              </a:ext>
            </a:extLst>
          </p:cNvPr>
          <p:cNvSpPr>
            <a:spLocks noGrp="1"/>
          </p:cNvSpPr>
          <p:nvPr>
            <p:ph type="body" sz="quarter" idx="13"/>
          </p:nvPr>
        </p:nvSpPr>
        <p:spPr>
          <a:xfrm>
            <a:off x="547484" y="4275561"/>
            <a:ext cx="3458908" cy="1649447"/>
          </a:xfrm>
        </p:spPr>
        <p:txBody>
          <a:bodyPr/>
          <a:lstStyle/>
          <a:p>
            <a:pPr marL="0" indent="0">
              <a:buNone/>
            </a:pPr>
            <a:r>
              <a:rPr lang="en-US" sz="4800">
                <a:latin typeface="+mj-lt"/>
              </a:rPr>
              <a:t>Wie is de professor?</a:t>
            </a:r>
            <a:endParaRPr lang="nl-NL" sz="4800">
              <a:latin typeface="+mj-lt"/>
            </a:endParaRPr>
          </a:p>
        </p:txBody>
      </p:sp>
      <p:sp>
        <p:nvSpPr>
          <p:cNvPr id="7" name="Footer Placeholder 6">
            <a:extLst>
              <a:ext uri="{FF2B5EF4-FFF2-40B4-BE49-F238E27FC236}">
                <a16:creationId xmlns:a16="http://schemas.microsoft.com/office/drawing/2014/main" id="{AE9AA6C9-8AF5-A89C-C486-093225C23BB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8" name="Title 7">
            <a:extLst>
              <a:ext uri="{FF2B5EF4-FFF2-40B4-BE49-F238E27FC236}">
                <a16:creationId xmlns:a16="http://schemas.microsoft.com/office/drawing/2014/main" id="{770FBF4C-10CD-ADC1-6BDA-062DD0D57D17}"/>
              </a:ext>
            </a:extLst>
          </p:cNvPr>
          <p:cNvSpPr>
            <a:spLocks noGrp="1"/>
          </p:cNvSpPr>
          <p:nvPr>
            <p:ph type="title"/>
          </p:nvPr>
        </p:nvSpPr>
        <p:spPr/>
        <p:txBody>
          <a:bodyPr/>
          <a:lstStyle/>
          <a:p>
            <a:endParaRPr lang="nl-NL"/>
          </a:p>
        </p:txBody>
      </p:sp>
      <p:pic>
        <p:nvPicPr>
          <p:cNvPr id="12" name="Picture 11">
            <a:extLst>
              <a:ext uri="{FF2B5EF4-FFF2-40B4-BE49-F238E27FC236}">
                <a16:creationId xmlns:a16="http://schemas.microsoft.com/office/drawing/2014/main" id="{B2784229-358C-501E-8BC0-A8697E6AEB69}"/>
              </a:ext>
            </a:extLst>
          </p:cNvPr>
          <p:cNvPicPr>
            <a:picLocks noChangeAspect="1"/>
          </p:cNvPicPr>
          <p:nvPr/>
        </p:nvPicPr>
        <p:blipFill>
          <a:blip r:embed="rId3"/>
          <a:stretch>
            <a:fillRect/>
          </a:stretch>
        </p:blipFill>
        <p:spPr>
          <a:xfrm>
            <a:off x="6542050" y="-1"/>
            <a:ext cx="4838699" cy="6867230"/>
          </a:xfrm>
          <a:prstGeom prst="rect">
            <a:avLst/>
          </a:prstGeom>
        </p:spPr>
      </p:pic>
    </p:spTree>
    <p:extLst>
      <p:ext uri="{BB962C8B-B14F-4D97-AF65-F5344CB8AC3E}">
        <p14:creationId xmlns:p14="http://schemas.microsoft.com/office/powerpoint/2010/main" val="7193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Video 143">
            <a:extLst>
              <a:ext uri="{FF2B5EF4-FFF2-40B4-BE49-F238E27FC236}">
                <a16:creationId xmlns:a16="http://schemas.microsoft.com/office/drawing/2014/main" id="{1F5A2D29-7A71-A452-8B30-6B136E90124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t="259" r="-1" b="-1"/>
          <a:stretch/>
        </p:blipFill>
        <p:spPr>
          <a:xfrm>
            <a:off x="1530" y="1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199" y="1122363"/>
            <a:ext cx="9280690" cy="2387600"/>
          </a:xfrm>
        </p:spPr>
        <p:txBody>
          <a:bodyPr vert="horz" lIns="91440" tIns="45720" rIns="91440" bIns="45720" rtlCol="0" anchor="b">
            <a:normAutofit/>
          </a:bodyPr>
          <a:lstStyle/>
          <a:p>
            <a:r>
              <a:rPr lang="en-US" sz="6000" err="1">
                <a:solidFill>
                  <a:srgbClr val="FFFFFF"/>
                </a:solidFill>
              </a:rPr>
              <a:t>Teken</a:t>
            </a:r>
            <a:r>
              <a:rPr lang="en-US" sz="6000">
                <a:solidFill>
                  <a:srgbClr val="FFFFFF"/>
                </a:solidFill>
              </a:rPr>
              <a:t> de professor</a:t>
            </a:r>
          </a:p>
        </p:txBody>
      </p:sp>
      <p:sp>
        <p:nvSpPr>
          <p:cNvPr id="4" name="voettekst">
            <a:extLst>
              <a:ext uri="{FF2B5EF4-FFF2-40B4-BE49-F238E27FC236}">
                <a16:creationId xmlns:a16="http://schemas.microsoft.com/office/drawing/2014/main" id="{F70AACE4-0F07-41DB-E169-E8437BDAE15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103622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14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4"/>
                                        </p:tgtEl>
                                      </p:cBhvr>
                                    </p:cmd>
                                  </p:childTnLst>
                                </p:cTn>
                              </p:par>
                            </p:childTnLst>
                          </p:cTn>
                        </p:par>
                      </p:childTnLst>
                    </p:cTn>
                  </p:par>
                </p:childTnLst>
              </p:cTn>
              <p:nextCondLst>
                <p:cond evt="onClick" delay="0">
                  <p:tgtEl>
                    <p:spTgt spid="144"/>
                  </p:tgtEl>
                </p:cond>
              </p:nextCondLst>
            </p:seq>
            <p:video>
              <p:cMediaNode mute="1">
                <p:cTn id="12" repeatCount="indefinite" fill="hold" display="0">
                  <p:stCondLst>
                    <p:cond delay="indefinite"/>
                  </p:stCondLst>
                </p:cTn>
                <p:tgtEl>
                  <p:spTgt spid="14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r="-1"/>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6</a:t>
            </a:r>
          </a:p>
        </p:txBody>
      </p:sp>
      <p:sp>
        <p:nvSpPr>
          <p:cNvPr id="5" name="voettekst">
            <a:extLst>
              <a:ext uri="{FF2B5EF4-FFF2-40B4-BE49-F238E27FC236}">
                <a16:creationId xmlns:a16="http://schemas.microsoft.com/office/drawing/2014/main" id="{7490274D-58FE-932E-A501-11693D6975E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81744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Students Graduating">
            <a:hlinkClick r:id="" action="ppaction://media"/>
            <a:extLst>
              <a:ext uri="{FF2B5EF4-FFF2-40B4-BE49-F238E27FC236}">
                <a16:creationId xmlns:a16="http://schemas.microsoft.com/office/drawing/2014/main" id="{BD21877D-A9C5-5ABD-9ED8-DF754FD48A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nl-NL" sz="6000"/>
              <a:t>Tot ziens op 28 mei!</a:t>
            </a:r>
            <a:br>
              <a:rPr lang="nl-NL" sz="6000"/>
            </a:br>
            <a:br>
              <a:rPr lang="nl-NL"/>
            </a:br>
            <a:endParaRPr lang="nl-NL" sz="160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33939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65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5" ma:contentTypeDescription="Een nieuw document maken." ma:contentTypeScope="" ma:versionID="8fb9fc2d3d152ff3d57a5e4b883d3be1">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ea9aa4a481af291239ae77e2636cd09d"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79BCB722-CE1F-4635-8387-6E7223468567}"/>
</file>

<file path=customXml/itemProps2.xml><?xml version="1.0" encoding="utf-8"?>
<ds:datastoreItem xmlns:ds="http://schemas.openxmlformats.org/officeDocument/2006/customXml" ds:itemID="{BC3214C5-FA35-413E-8BF6-0CB447BC8B69}"/>
</file>

<file path=customXml/itemProps3.xml><?xml version="1.0" encoding="utf-8"?>
<ds:datastoreItem xmlns:ds="http://schemas.openxmlformats.org/officeDocument/2006/customXml" ds:itemID="{DE97423D-3F3A-484C-B5DB-12BC460619BB}"/>
</file>

<file path=docProps/app.xml><?xml version="1.0" encoding="utf-8"?>
<Properties xmlns="http://schemas.openxmlformats.org/officeDocument/2006/extended-properties" xmlns:vt="http://schemas.openxmlformats.org/officeDocument/2006/docPropsVTypes">
  <TotalTime>0</TotalTime>
  <Words>481</Words>
  <Application>Microsoft Macintosh PowerPoint</Application>
  <PresentationFormat>Breedbeeld</PresentationFormat>
  <Paragraphs>49</Paragraphs>
  <Slides>7</Slides>
  <Notes>5</Notes>
  <HiddenSlides>0</HiddenSlides>
  <MMClips>2</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7</vt:i4>
      </vt:variant>
    </vt:vector>
  </HeadingPairs>
  <TitlesOfParts>
    <vt:vector size="16" baseType="lpstr">
      <vt:lpstr>Aptos</vt:lpstr>
      <vt:lpstr>Arial</vt:lpstr>
      <vt:lpstr>Calibri</vt:lpstr>
      <vt:lpstr>Museo Sans 100</vt:lpstr>
      <vt:lpstr>Museo Sans 500</vt:lpstr>
      <vt:lpstr>Museo Sans 900</vt:lpstr>
      <vt:lpstr>Segoe UI Light</vt:lpstr>
      <vt:lpstr>1_TEMPLATE</vt:lpstr>
      <vt:lpstr>TEMPLATE</vt:lpstr>
      <vt:lpstr>Quest 6</vt:lpstr>
      <vt:lpstr>Cyclus onderzoekend leren</vt:lpstr>
      <vt:lpstr>PowerPoint-presentatie</vt:lpstr>
      <vt:lpstr>Teken de professor</vt:lpstr>
      <vt:lpstr>Hint 6</vt:lpstr>
      <vt:lpstr>Tot ziens op 28 mei!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Eloise Swets - Tervoort</dc:creator>
  <cp:lastModifiedBy>Eloise Swets - Tervoort</cp:lastModifiedBy>
  <cp:revision>1</cp:revision>
  <dcterms:created xsi:type="dcterms:W3CDTF">2026-02-24T20:26:58Z</dcterms:created>
  <dcterms:modified xsi:type="dcterms:W3CDTF">2026-02-24T20:27:40Z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72ba27-cab8-4042-a351-a31f6e4eacdc_Enabled">
    <vt:lpwstr>true</vt:lpwstr>
  </property>
  <property fmtid="{D5CDD505-2E9C-101B-9397-08002B2CF9AE}" pid="3" name="MSIP_Label_8772ba27-cab8-4042-a351-a31f6e4eacdc_SetDate">
    <vt:lpwstr>2026-02-24T20:27:40Z</vt:lpwstr>
  </property>
  <property fmtid="{D5CDD505-2E9C-101B-9397-08002B2CF9AE}" pid="4" name="MSIP_Label_8772ba27-cab8-4042-a351-a31f6e4eacdc_Method">
    <vt:lpwstr>Standard</vt:lpwstr>
  </property>
  <property fmtid="{D5CDD505-2E9C-101B-9397-08002B2CF9AE}" pid="5" name="MSIP_Label_8772ba27-cab8-4042-a351-a31f6e4eacdc_Name">
    <vt:lpwstr>Internal</vt:lpwstr>
  </property>
  <property fmtid="{D5CDD505-2E9C-101B-9397-08002B2CF9AE}" pid="6" name="MSIP_Label_8772ba27-cab8-4042-a351-a31f6e4eacdc_SiteId">
    <vt:lpwstr>715902d6-f63e-4b8d-929b-4bb170bad492</vt:lpwstr>
  </property>
  <property fmtid="{D5CDD505-2E9C-101B-9397-08002B2CF9AE}" pid="7" name="MSIP_Label_8772ba27-cab8-4042-a351-a31f6e4eacdc_ActionId">
    <vt:lpwstr>9d058e54-6345-4832-9166-133a03d16838</vt:lpwstr>
  </property>
  <property fmtid="{D5CDD505-2E9C-101B-9397-08002B2CF9AE}" pid="8" name="MSIP_Label_8772ba27-cab8-4042-a351-a31f6e4eacdc_ContentBits">
    <vt:lpwstr>0</vt:lpwstr>
  </property>
  <property fmtid="{D5CDD505-2E9C-101B-9397-08002B2CF9AE}" pid="9" name="MSIP_Label_8772ba27-cab8-4042-a351-a31f6e4eacdc_Tag">
    <vt:lpwstr>50, 3, 0, 1</vt:lpwstr>
  </property>
  <property fmtid="{D5CDD505-2E9C-101B-9397-08002B2CF9AE}" pid="10" name="ContentTypeId">
    <vt:lpwstr>0x0101003E5C15B547FA2C43AAC558D8F7756C16</vt:lpwstr>
  </property>
</Properties>
</file>