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12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752" r:id="rId3"/>
  </p:sldMasterIdLst>
  <p:notesMasterIdLst>
    <p:notesMasterId r:id="rId12"/>
  </p:notesMasterIdLst>
  <p:sldIdLst>
    <p:sldId id="5682" r:id="rId4"/>
    <p:sldId id="262" r:id="rId5"/>
    <p:sldId id="5681" r:id="rId6"/>
    <p:sldId id="259" r:id="rId7"/>
    <p:sldId id="5688" r:id="rId8"/>
    <p:sldId id="268" r:id="rId9"/>
    <p:sldId id="286" r:id="rId10"/>
    <p:sldId id="261"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2"/>
    <p:restoredTop sz="74858"/>
  </p:normalViewPr>
  <p:slideViewPr>
    <p:cSldViewPr snapToGrid="0">
      <p:cViewPr varScale="1">
        <p:scale>
          <a:sx n="90" d="100"/>
          <a:sy n="90" d="100"/>
        </p:scale>
        <p:origin x="2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DF4F0-3665-7947-B57E-F3D8F9DE77BD}" type="datetimeFigureOut">
              <a:rPr lang="nl-NL" smtClean="0"/>
              <a:t>24-02-2026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53736-5EAF-6F42-90C5-2B0E048ABD74}" type="slidenum">
              <a:rPr lang="nl-NL" smtClean="0"/>
              <a:t>‹nr.›</a:t>
            </a:fld>
            <a:endParaRPr lang="nl-NL"/>
          </a:p>
        </p:txBody>
      </p:sp>
    </p:spTree>
    <p:extLst>
      <p:ext uri="{BB962C8B-B14F-4D97-AF65-F5344CB8AC3E}">
        <p14:creationId xmlns:p14="http://schemas.microsoft.com/office/powerpoint/2010/main" val="342147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04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Instructie</a:t>
            </a:r>
            <a:endParaRPr lang="en-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Op 28 mei komt een professor een les verzorgen in de klas. Voordat de professor komt, gaan we 6 opdrachten (zogenoemde </a:t>
            </a:r>
            <a:r>
              <a:rPr lang="nl-NL" sz="1200" kern="1200" dirty="0" err="1">
                <a:solidFill>
                  <a:schemeClr val="tx1"/>
                </a:solidFill>
                <a:effectLst/>
                <a:latin typeface="+mn-lt"/>
                <a:ea typeface="+mn-ea"/>
                <a:cs typeface="+mn-cs"/>
              </a:rPr>
              <a:t>quests</a:t>
            </a:r>
            <a:r>
              <a:rPr lang="nl-NL" sz="1200" kern="1200" dirty="0">
                <a:solidFill>
                  <a:schemeClr val="tx1"/>
                </a:solidFill>
                <a:effectLst/>
                <a:latin typeface="+mn-lt"/>
                <a:ea typeface="+mn-ea"/>
                <a:cs typeface="+mn-cs"/>
              </a:rPr>
              <a:t>) doen. In die opdrachten leren we meer over de universiteit en over onderzoek doen.</a:t>
            </a:r>
          </a:p>
          <a:p>
            <a:r>
              <a:rPr lang="nl-NL" sz="1200" kern="1200" dirty="0">
                <a:solidFill>
                  <a:schemeClr val="tx1"/>
                </a:solidFill>
                <a:effectLst/>
                <a:latin typeface="+mn-lt"/>
                <a:ea typeface="+mn-ea"/>
                <a:cs typeface="+mn-cs"/>
              </a:rPr>
              <a:t>Aan het einde van iedere </a:t>
            </a:r>
            <a:r>
              <a:rPr lang="nl-NL" sz="1200" kern="1200" dirty="0" err="1">
                <a:solidFill>
                  <a:schemeClr val="tx1"/>
                </a:solidFill>
                <a:effectLst/>
                <a:latin typeface="+mn-lt"/>
                <a:ea typeface="+mn-ea"/>
                <a:cs typeface="+mn-cs"/>
              </a:rPr>
              <a:t>quest</a:t>
            </a:r>
            <a:r>
              <a:rPr lang="nl-NL" sz="1200" kern="1200" dirty="0">
                <a:solidFill>
                  <a:schemeClr val="tx1"/>
                </a:solidFill>
                <a:effectLst/>
                <a:latin typeface="+mn-lt"/>
                <a:ea typeface="+mn-ea"/>
                <a:cs typeface="+mn-cs"/>
              </a:rPr>
              <a:t> krijgen we een hint over de professor, zodat we stukje bij beetje kunnen ontdekken wie onze klas gaat bezoeken. Hoeveel overeenkomsten heb jij met de professor?</a:t>
            </a:r>
          </a:p>
          <a:p>
            <a:r>
              <a:rPr lang="nl-NL"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Toelichting</a:t>
            </a:r>
            <a:endParaRPr lang="en-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Laat voorafgaand aan de eerste </a:t>
            </a:r>
            <a:r>
              <a:rPr lang="nl-NL" sz="1200" i="1" kern="1200" dirty="0" err="1">
                <a:solidFill>
                  <a:schemeClr val="tx1"/>
                </a:solidFill>
                <a:effectLst/>
                <a:latin typeface="+mn-lt"/>
                <a:ea typeface="+mn-ea"/>
                <a:cs typeface="+mn-cs"/>
              </a:rPr>
              <a:t>quest</a:t>
            </a:r>
            <a:r>
              <a:rPr lang="nl-NL" sz="1200" i="1" kern="1200" dirty="0">
                <a:solidFill>
                  <a:schemeClr val="tx1"/>
                </a:solidFill>
                <a:effectLst/>
                <a:latin typeface="+mn-lt"/>
                <a:ea typeface="+mn-ea"/>
                <a:cs typeface="+mn-cs"/>
              </a:rPr>
              <a:t> de kaart “uitnodiging voor leerlingen” zien.  Het doel is dat de leerlingen geënthousiasmeerd worden en nieuwsgierig worden gemaakt voor het daadwerkelijke bezoek van de professor. </a:t>
            </a:r>
            <a:endParaRPr lang="en-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86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Opdracht instructie</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Stel de leerlingen de volgende vragen. Bespreek het antwoord kort na en geef vervolgens de instructie zoals beschreven. </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Wat is een universiteit?</a:t>
            </a:r>
          </a:p>
          <a:p>
            <a:r>
              <a:rPr lang="nl-NL" sz="1200" kern="1200" dirty="0">
                <a:solidFill>
                  <a:schemeClr val="tx1"/>
                </a:solidFill>
                <a:effectLst/>
                <a:latin typeface="+mn-lt"/>
                <a:ea typeface="+mn-ea"/>
                <a:cs typeface="+mn-cs"/>
              </a:rPr>
              <a:t>Antwoord: </a:t>
            </a:r>
          </a:p>
          <a:p>
            <a:r>
              <a:rPr lang="nl-NL" sz="1200" kern="1200" dirty="0">
                <a:solidFill>
                  <a:schemeClr val="tx1"/>
                </a:solidFill>
                <a:effectLst/>
                <a:latin typeface="+mn-lt"/>
                <a:ea typeface="+mn-ea"/>
                <a:cs typeface="+mn-cs"/>
              </a:rPr>
              <a:t>Een universiteit is eigenlijk een </a:t>
            </a:r>
            <a:r>
              <a:rPr lang="nl-NL" sz="1200" b="1" kern="1200" dirty="0">
                <a:solidFill>
                  <a:schemeClr val="tx1"/>
                </a:solidFill>
                <a:effectLst/>
                <a:latin typeface="+mn-lt"/>
                <a:ea typeface="+mn-ea"/>
                <a:cs typeface="+mn-cs"/>
              </a:rPr>
              <a:t>school voor volwassen mensen</a:t>
            </a:r>
            <a:r>
              <a:rPr lang="nl-NL" sz="1200" kern="1200" dirty="0">
                <a:solidFill>
                  <a:schemeClr val="tx1"/>
                </a:solidFill>
                <a:effectLst/>
                <a:latin typeface="+mn-lt"/>
                <a:ea typeface="+mn-ea"/>
                <a:cs typeface="+mn-cs"/>
              </a:rPr>
              <a:t>. Op de universiteit doen ze onderzoek om nieuwe dingen te ontdekken, dat noemen we wetenschap. Daarnaast wordt er ook lesgegeven. </a:t>
            </a:r>
          </a:p>
          <a:p>
            <a:r>
              <a:rPr lang="nl-NL" sz="1200" kern="1200" dirty="0">
                <a:solidFill>
                  <a:schemeClr val="tx1"/>
                </a:solidFill>
                <a:effectLst/>
                <a:latin typeface="+mn-lt"/>
                <a:ea typeface="+mn-ea"/>
                <a:cs typeface="+mn-cs"/>
              </a:rPr>
              <a:t>Na de middelbare school, kunnen de leerlingen die een Vwo-diploma hebben gehaald naar de universiteit. Ook als je de havo hebt gedaan kan je soms via het hbo naar de universiteit. </a:t>
            </a:r>
          </a:p>
          <a:p>
            <a:r>
              <a:rPr lang="nl-NL" sz="1200" kern="1200" dirty="0">
                <a:solidFill>
                  <a:schemeClr val="tx1"/>
                </a:solidFill>
                <a:effectLst/>
                <a:latin typeface="+mn-lt"/>
                <a:ea typeface="+mn-ea"/>
                <a:cs typeface="+mn-cs"/>
              </a:rPr>
              <a:t> </a:t>
            </a:r>
          </a:p>
          <a:p>
            <a:pPr lvl="0"/>
            <a:r>
              <a:rPr lang="nl-NL" sz="1200" kern="1200" dirty="0">
                <a:solidFill>
                  <a:schemeClr val="tx1"/>
                </a:solidFill>
                <a:effectLst/>
                <a:latin typeface="+mn-lt"/>
                <a:ea typeface="+mn-ea"/>
                <a:cs typeface="+mn-cs"/>
              </a:rPr>
              <a:t>Wat is een faculteit?</a:t>
            </a:r>
          </a:p>
          <a:p>
            <a:r>
              <a:rPr lang="nl-NL" sz="1200" kern="1200" dirty="0">
                <a:solidFill>
                  <a:schemeClr val="tx1"/>
                </a:solidFill>
                <a:effectLst/>
                <a:latin typeface="+mn-lt"/>
                <a:ea typeface="+mn-ea"/>
                <a:cs typeface="+mn-cs"/>
              </a:rPr>
              <a:t>Antwoord: De universiteit bestaat uit verschillende onderdelen, die </a:t>
            </a:r>
            <a:r>
              <a:rPr lang="nl-NL" sz="1200" b="1" kern="1200" dirty="0">
                <a:solidFill>
                  <a:schemeClr val="tx1"/>
                </a:solidFill>
                <a:effectLst/>
                <a:latin typeface="+mn-lt"/>
                <a:ea typeface="+mn-ea"/>
                <a:cs typeface="+mn-cs"/>
              </a:rPr>
              <a:t>faculteiten</a:t>
            </a:r>
            <a:r>
              <a:rPr lang="nl-NL" sz="1200" kern="1200" dirty="0">
                <a:solidFill>
                  <a:schemeClr val="tx1"/>
                </a:solidFill>
                <a:effectLst/>
                <a:latin typeface="+mn-lt"/>
                <a:ea typeface="+mn-ea"/>
                <a:cs typeface="+mn-cs"/>
              </a:rPr>
              <a:t> worden genoemd. Een faculteit kun je zien als een school binnen de universiteit, waarin wordt gewerkt rond één bepaald vakgebied. Een voorbeeld hiervan is de faculteit Geneeskunde, waar studenten worden opgeleid tot bijvoorbeeld arts.</a:t>
            </a: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32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a:solidFill>
                  <a:schemeClr val="tx1"/>
                </a:solidFill>
                <a:effectLst/>
                <a:latin typeface="+mn-lt"/>
                <a:ea typeface="+mn-ea"/>
                <a:cs typeface="+mn-cs"/>
              </a:rPr>
              <a:t>Opdracht instructie</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Stel de leerlingen de volgende vragen. Bespreek het antwoord kort na en geef vervolgens de instructie zoals beschreven. </a:t>
            </a:r>
            <a:endParaRPr lang="nl-NL" sz="1200" kern="1200">
              <a:solidFill>
                <a:schemeClr val="tx1"/>
              </a:solidFill>
              <a:effectLst/>
              <a:latin typeface="+mn-lt"/>
              <a:ea typeface="+mn-ea"/>
              <a:cs typeface="+mn-cs"/>
            </a:endParaRPr>
          </a:p>
          <a:p>
            <a:r>
              <a:rPr lang="nl-NL" sz="1200" b="1" kern="1200">
                <a:solidFill>
                  <a:schemeClr val="tx1"/>
                </a:solidFill>
                <a:effectLst/>
                <a:latin typeface="+mn-lt"/>
                <a:ea typeface="+mn-ea"/>
                <a:cs typeface="+mn-cs"/>
              </a:rPr>
              <a:t> </a:t>
            </a:r>
            <a:endParaRPr lang="nl-NL" sz="1200" kern="1200">
              <a:solidFill>
                <a:schemeClr val="tx1"/>
              </a:solidFill>
              <a:effectLst/>
              <a:latin typeface="+mn-lt"/>
              <a:ea typeface="+mn-ea"/>
              <a:cs typeface="+mn-cs"/>
            </a:endParaRPr>
          </a:p>
          <a:p>
            <a:pPr lvl="0"/>
            <a:r>
              <a:rPr lang="nl-NL" sz="1200" b="1" kern="1200">
                <a:solidFill>
                  <a:schemeClr val="tx1"/>
                </a:solidFill>
                <a:effectLst/>
                <a:latin typeface="+mn-lt"/>
                <a:ea typeface="+mn-ea"/>
                <a:cs typeface="+mn-cs"/>
              </a:rPr>
              <a:t>Wat is een professor?</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Een professor is iemand die heel veel weet over één onderwerp. Die persoon werkt op een universiteit. Een professor </a:t>
            </a:r>
            <a:r>
              <a:rPr lang="nl-NL" sz="1200" b="1" kern="1200">
                <a:solidFill>
                  <a:schemeClr val="tx1"/>
                </a:solidFill>
                <a:effectLst/>
                <a:latin typeface="+mn-lt"/>
                <a:ea typeface="+mn-ea"/>
                <a:cs typeface="+mn-cs"/>
              </a:rPr>
              <a:t>doet onderzoek</a:t>
            </a:r>
            <a:r>
              <a:rPr lang="nl-NL" sz="1200" kern="1200">
                <a:solidFill>
                  <a:schemeClr val="tx1"/>
                </a:solidFill>
                <a:effectLst/>
                <a:latin typeface="+mn-lt"/>
                <a:ea typeface="+mn-ea"/>
                <a:cs typeface="+mn-cs"/>
              </a:rPr>
              <a:t> om nieuwe dingen te ontdekken en </a:t>
            </a:r>
            <a:r>
              <a:rPr lang="nl-NL" sz="1200" b="1" kern="1200">
                <a:solidFill>
                  <a:schemeClr val="tx1"/>
                </a:solidFill>
                <a:effectLst/>
                <a:latin typeface="+mn-lt"/>
                <a:ea typeface="+mn-ea"/>
                <a:cs typeface="+mn-cs"/>
              </a:rPr>
              <a:t>geeft les</a:t>
            </a:r>
            <a:r>
              <a:rPr lang="nl-NL" sz="1200" kern="1200">
                <a:solidFill>
                  <a:schemeClr val="tx1"/>
                </a:solidFill>
                <a:effectLst/>
                <a:latin typeface="+mn-lt"/>
                <a:ea typeface="+mn-ea"/>
                <a:cs typeface="+mn-cs"/>
              </a:rPr>
              <a:t> aan studenten.</a:t>
            </a:r>
          </a:p>
          <a:p>
            <a:r>
              <a:rPr lang="nl-NL" sz="1200" b="1" kern="1200">
                <a:solidFill>
                  <a:schemeClr val="tx1"/>
                </a:solidFill>
                <a:effectLst/>
                <a:latin typeface="+mn-lt"/>
                <a:ea typeface="+mn-ea"/>
                <a:cs typeface="+mn-cs"/>
              </a:rPr>
              <a:t> </a:t>
            </a:r>
            <a:endParaRPr lang="nl-NL" sz="1200" kern="1200">
              <a:solidFill>
                <a:schemeClr val="tx1"/>
              </a:solidFill>
              <a:effectLst/>
              <a:latin typeface="+mn-lt"/>
              <a:ea typeface="+mn-ea"/>
              <a:cs typeface="+mn-cs"/>
            </a:endParaRPr>
          </a:p>
          <a:p>
            <a:pPr lvl="0"/>
            <a:r>
              <a:rPr lang="nl-NL" sz="1200" b="1" kern="1200">
                <a:solidFill>
                  <a:schemeClr val="tx1"/>
                </a:solidFill>
                <a:effectLst/>
                <a:latin typeface="+mn-lt"/>
                <a:ea typeface="+mn-ea"/>
                <a:cs typeface="+mn-cs"/>
              </a:rPr>
              <a:t>Hoe word je professor?</a:t>
            </a:r>
            <a:r>
              <a:rPr lang="nl-NL" sz="1200" kern="1200">
                <a:solidFill>
                  <a:schemeClr val="tx1"/>
                </a:solidFill>
                <a:effectLst/>
                <a:latin typeface="+mn-lt"/>
                <a:ea typeface="+mn-ea"/>
                <a:cs typeface="+mn-cs"/>
              </a:rPr>
              <a:t> (Naar welke school moet je dan?)</a:t>
            </a:r>
          </a:p>
          <a:p>
            <a:r>
              <a:rPr lang="nl-NL" sz="1200" kern="1200">
                <a:solidFill>
                  <a:schemeClr val="tx1"/>
                </a:solidFill>
                <a:effectLst/>
                <a:latin typeface="+mn-lt"/>
                <a:ea typeface="+mn-ea"/>
                <a:cs typeface="+mn-cs"/>
              </a:rPr>
              <a:t>Na de </a:t>
            </a:r>
            <a:r>
              <a:rPr lang="nl-NL" sz="1200" b="1" kern="1200">
                <a:solidFill>
                  <a:schemeClr val="tx1"/>
                </a:solidFill>
                <a:effectLst/>
                <a:latin typeface="+mn-lt"/>
                <a:ea typeface="+mn-ea"/>
                <a:cs typeface="+mn-cs"/>
              </a:rPr>
              <a:t>basisschool</a:t>
            </a:r>
            <a:r>
              <a:rPr lang="nl-NL" sz="1200" kern="1200">
                <a:solidFill>
                  <a:schemeClr val="tx1"/>
                </a:solidFill>
                <a:effectLst/>
                <a:latin typeface="+mn-lt"/>
                <a:ea typeface="+mn-ea"/>
                <a:cs typeface="+mn-cs"/>
              </a:rPr>
              <a:t> gaat een professor naar de </a:t>
            </a:r>
            <a:r>
              <a:rPr lang="nl-NL" sz="1200" b="1" kern="1200">
                <a:solidFill>
                  <a:schemeClr val="tx1"/>
                </a:solidFill>
                <a:effectLst/>
                <a:latin typeface="+mn-lt"/>
                <a:ea typeface="+mn-ea"/>
                <a:cs typeface="+mn-cs"/>
              </a:rPr>
              <a:t>middelbare</a:t>
            </a:r>
            <a:r>
              <a:rPr lang="nl-NL" sz="1200" kern="1200">
                <a:solidFill>
                  <a:schemeClr val="tx1"/>
                </a:solidFill>
                <a:effectLst/>
                <a:latin typeface="+mn-lt"/>
                <a:ea typeface="+mn-ea"/>
                <a:cs typeface="+mn-cs"/>
              </a:rPr>
              <a:t> </a:t>
            </a:r>
            <a:r>
              <a:rPr lang="nl-NL" sz="1200" b="1" kern="1200">
                <a:solidFill>
                  <a:schemeClr val="tx1"/>
                </a:solidFill>
                <a:effectLst/>
                <a:latin typeface="+mn-lt"/>
                <a:ea typeface="+mn-ea"/>
                <a:cs typeface="+mn-cs"/>
              </a:rPr>
              <a:t>school</a:t>
            </a:r>
            <a:r>
              <a:rPr lang="nl-NL" sz="1200" kern="1200">
                <a:solidFill>
                  <a:schemeClr val="tx1"/>
                </a:solidFill>
                <a:effectLst/>
                <a:latin typeface="+mn-lt"/>
                <a:ea typeface="+mn-ea"/>
                <a:cs typeface="+mn-cs"/>
              </a:rPr>
              <a:t> (vaak het vwo en soms de havo of mavo). </a:t>
            </a:r>
          </a:p>
          <a:p>
            <a:r>
              <a:rPr lang="nl-NL" sz="1200" kern="1200">
                <a:solidFill>
                  <a:schemeClr val="tx1"/>
                </a:solidFill>
                <a:effectLst/>
                <a:latin typeface="+mn-lt"/>
                <a:ea typeface="+mn-ea"/>
                <a:cs typeface="+mn-cs"/>
              </a:rPr>
              <a:t>De volgende stap is de </a:t>
            </a:r>
            <a:r>
              <a:rPr lang="nl-NL" sz="1200" b="1" kern="1200">
                <a:solidFill>
                  <a:schemeClr val="tx1"/>
                </a:solidFill>
                <a:effectLst/>
                <a:latin typeface="+mn-lt"/>
                <a:ea typeface="+mn-ea"/>
                <a:cs typeface="+mn-cs"/>
              </a:rPr>
              <a:t>universiteit</a:t>
            </a:r>
            <a:r>
              <a:rPr lang="nl-NL" sz="1200" kern="1200">
                <a:solidFill>
                  <a:schemeClr val="tx1"/>
                </a:solidFill>
                <a:effectLst/>
                <a:latin typeface="+mn-lt"/>
                <a:ea typeface="+mn-ea"/>
                <a:cs typeface="+mn-cs"/>
              </a:rPr>
              <a:t> (ofwel direct na het vwo, of met extra tussenstappen via het hbo).</a:t>
            </a:r>
          </a:p>
          <a:p>
            <a:r>
              <a:rPr lang="nl-NL" sz="1200" kern="1200">
                <a:solidFill>
                  <a:schemeClr val="tx1"/>
                </a:solidFill>
                <a:effectLst/>
                <a:latin typeface="+mn-lt"/>
                <a:ea typeface="+mn-ea"/>
                <a:cs typeface="+mn-cs"/>
              </a:rPr>
              <a:t>Na 4 jaar studeren op de universiteit gaat een professor </a:t>
            </a:r>
            <a:r>
              <a:rPr lang="nl-NL" sz="1200" b="1" kern="1200">
                <a:solidFill>
                  <a:schemeClr val="tx1"/>
                </a:solidFill>
                <a:effectLst/>
                <a:latin typeface="+mn-lt"/>
                <a:ea typeface="+mn-ea"/>
                <a:cs typeface="+mn-cs"/>
              </a:rPr>
              <a:t>promoveren</a:t>
            </a:r>
            <a:r>
              <a:rPr lang="nl-NL" sz="1200" kern="1200">
                <a:solidFill>
                  <a:schemeClr val="tx1"/>
                </a:solidFill>
                <a:effectLst/>
                <a:latin typeface="+mn-lt"/>
                <a:ea typeface="+mn-ea"/>
                <a:cs typeface="+mn-cs"/>
              </a:rPr>
              <a:t>. Dat betekent dat ze vier jaar onderzoek doen naar een bepaald thema. Na je promotie ga je nog verder zelfstandig onderzoek doen (dat noemen we een </a:t>
            </a:r>
            <a:r>
              <a:rPr lang="nl-NL" sz="1200" b="1" kern="1200">
                <a:solidFill>
                  <a:schemeClr val="tx1"/>
                </a:solidFill>
                <a:effectLst/>
                <a:latin typeface="+mn-lt"/>
                <a:ea typeface="+mn-ea"/>
                <a:cs typeface="+mn-cs"/>
              </a:rPr>
              <a:t>post doc</a:t>
            </a:r>
            <a:r>
              <a:rPr lang="nl-NL" sz="1200" kern="1200">
                <a:solidFill>
                  <a:schemeClr val="tx1"/>
                </a:solidFill>
                <a:effectLst/>
                <a:latin typeface="+mn-lt"/>
                <a:ea typeface="+mn-ea"/>
                <a:cs typeface="+mn-cs"/>
              </a:rPr>
              <a:t>). Na een aantal jaren </a:t>
            </a:r>
            <a:r>
              <a:rPr lang="nl-NL" sz="1200" b="1" kern="1200">
                <a:solidFill>
                  <a:schemeClr val="tx1"/>
                </a:solidFill>
                <a:effectLst/>
                <a:latin typeface="+mn-lt"/>
                <a:ea typeface="+mn-ea"/>
                <a:cs typeface="+mn-cs"/>
              </a:rPr>
              <a:t>ervaring</a:t>
            </a:r>
            <a:r>
              <a:rPr lang="nl-NL" sz="1200" kern="1200">
                <a:solidFill>
                  <a:schemeClr val="tx1"/>
                </a:solidFill>
                <a:effectLst/>
                <a:latin typeface="+mn-lt"/>
                <a:ea typeface="+mn-ea"/>
                <a:cs typeface="+mn-cs"/>
              </a:rPr>
              <a:t> als onderzoeker en docent kun je uiteindelijk professor worden.</a:t>
            </a:r>
            <a:endParaRPr lang="nl-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Instructie</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manier waarop kinderen de wereld ontdekken en onderzoeken komt flink overeen met de manier waarop wetenschappers te werk gaan. </a:t>
            </a:r>
          </a:p>
          <a:p>
            <a:r>
              <a:rPr lang="nl-NL" sz="1200" kern="1200" dirty="0">
                <a:solidFill>
                  <a:schemeClr val="tx1"/>
                </a:solidFill>
                <a:effectLst/>
                <a:latin typeface="+mn-lt"/>
                <a:ea typeface="+mn-ea"/>
                <a:cs typeface="+mn-cs"/>
              </a:rPr>
              <a:t>In het plaatje aan de linkerkant zie je de </a:t>
            </a:r>
            <a:r>
              <a:rPr lang="nl-NL" sz="1200" kern="1200" dirty="0" err="1">
                <a:solidFill>
                  <a:schemeClr val="tx1"/>
                </a:solidFill>
                <a:effectLst/>
                <a:latin typeface="+mn-lt"/>
                <a:ea typeface="+mn-ea"/>
                <a:cs typeface="+mn-cs"/>
              </a:rPr>
              <a:t>onderzoekscyclus</a:t>
            </a:r>
            <a:r>
              <a:rPr lang="nl-NL" sz="1200" kern="1200" dirty="0">
                <a:solidFill>
                  <a:schemeClr val="tx1"/>
                </a:solidFill>
                <a:effectLst/>
                <a:latin typeface="+mn-lt"/>
                <a:ea typeface="+mn-ea"/>
                <a:cs typeface="+mn-cs"/>
              </a:rPr>
              <a:t>.</a:t>
            </a:r>
          </a:p>
          <a:p>
            <a:r>
              <a:rPr lang="nl-NL" sz="1200"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Leg de stappen uit aan de hand van de video over Jade die al onderzoekend haar schaduw ontdekt. Dit kan je doen terwijl de video zonder geluid afspeelt.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Jade loopt buiten en ineens ziet ze iets geks: er loopt een donkere vorm met haar mee op de grond. Hé, wat is dat? Waarom doet die vorm alles wat jij doet? Jade </a:t>
            </a:r>
            <a:r>
              <a:rPr lang="nl-NL" sz="1200" b="1" kern="1200" dirty="0">
                <a:solidFill>
                  <a:schemeClr val="tx1"/>
                </a:solidFill>
                <a:effectLst/>
                <a:latin typeface="+mn-lt"/>
                <a:ea typeface="+mn-ea"/>
                <a:cs typeface="+mn-cs"/>
              </a:rPr>
              <a:t>verwondert</a:t>
            </a:r>
            <a:r>
              <a:rPr lang="nl-NL" sz="1200" kern="1200" dirty="0">
                <a:solidFill>
                  <a:schemeClr val="tx1"/>
                </a:solidFill>
                <a:effectLst/>
                <a:latin typeface="+mn-lt"/>
                <a:ea typeface="+mn-ea"/>
                <a:cs typeface="+mn-cs"/>
              </a:rPr>
              <a:t> zich over wat dit is. Ze is nieuwsgierig.</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Jade experimenteert wat er gebeurt om erachter te komen hoe het zit. Wat weet ze al over de schaduw? Zij </a:t>
            </a:r>
            <a:r>
              <a:rPr lang="nl-NL" sz="1200" b="1" kern="1200" dirty="0">
                <a:solidFill>
                  <a:schemeClr val="tx1"/>
                </a:solidFill>
                <a:effectLst/>
                <a:latin typeface="+mn-lt"/>
                <a:ea typeface="+mn-ea"/>
                <a:cs typeface="+mn-cs"/>
              </a:rPr>
              <a:t>verkent</a:t>
            </a:r>
            <a:r>
              <a:rPr lang="nl-NL" sz="1200" kern="1200" dirty="0">
                <a:solidFill>
                  <a:schemeClr val="tx1"/>
                </a:solidFill>
                <a:effectLst/>
                <a:latin typeface="+mn-lt"/>
                <a:ea typeface="+mn-ea"/>
                <a:cs typeface="+mn-cs"/>
              </a:rPr>
              <a:t> haar schaduw. </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Jade bedenkt een plannetje om erachter te komen wat een schaduw is. Wat kan ze onderzoeken aan haar schaduw? Zo’n plan maken over wat je gaat onderzoeken noemen we </a:t>
            </a:r>
            <a:r>
              <a:rPr lang="nl-NL" sz="1200" b="1" kern="1200" dirty="0">
                <a:solidFill>
                  <a:schemeClr val="tx1"/>
                </a:solidFill>
                <a:effectLst/>
                <a:latin typeface="+mn-lt"/>
                <a:ea typeface="+mn-ea"/>
                <a:cs typeface="+mn-cs"/>
              </a:rPr>
              <a:t>onderzoek opzetten</a:t>
            </a:r>
            <a:r>
              <a:rPr lang="nl-NL" sz="1200" kern="1200" dirty="0">
                <a:solidFill>
                  <a:schemeClr val="tx1"/>
                </a:solidFill>
                <a:effectLst/>
                <a:latin typeface="+mn-lt"/>
                <a:ea typeface="+mn-ea"/>
                <a:cs typeface="+mn-cs"/>
              </a:rPr>
              <a:t>. In deze fase stel je jezelf vragen die je wilt onderzoeken.</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Vervolgens probeert ze het uit, ze maakt zich klein en groot, loopt ernaartoe en probeert hem te pakken. Dit noemen we </a:t>
            </a:r>
            <a:r>
              <a:rPr lang="nl-NL" sz="1200" b="1" kern="1200" dirty="0">
                <a:solidFill>
                  <a:schemeClr val="tx1"/>
                </a:solidFill>
                <a:effectLst/>
                <a:latin typeface="+mn-lt"/>
                <a:ea typeface="+mn-ea"/>
                <a:cs typeface="+mn-cs"/>
              </a:rPr>
              <a:t>onderzoek uitvoeren</a:t>
            </a:r>
            <a:r>
              <a:rPr lang="nl-NL"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Jade denkt na over wat ze gezien heeft. Ze ontdekt: Mijn schaduw verandert als ik beweeg of als het licht anders schijnt</a:t>
            </a:r>
            <a:r>
              <a:rPr lang="nl-NL" sz="1200" i="1" kern="1200" dirty="0">
                <a:solidFill>
                  <a:schemeClr val="tx1"/>
                </a:solidFill>
                <a:effectLst/>
                <a:latin typeface="+mn-lt"/>
                <a:ea typeface="+mn-ea"/>
                <a:cs typeface="+mn-cs"/>
              </a:rPr>
              <a:t>.</a:t>
            </a:r>
            <a:r>
              <a:rPr lang="nl-NL" sz="1200" kern="1200" dirty="0">
                <a:solidFill>
                  <a:schemeClr val="tx1"/>
                </a:solidFill>
                <a:effectLst/>
                <a:latin typeface="+mn-lt"/>
                <a:ea typeface="+mn-ea"/>
                <a:cs typeface="+mn-cs"/>
              </a:rPr>
              <a:t> Ze geeft antwoord op haar vraag, dit noemen we </a:t>
            </a:r>
            <a:r>
              <a:rPr lang="nl-NL" sz="1200" b="1" kern="1200" dirty="0">
                <a:solidFill>
                  <a:schemeClr val="tx1"/>
                </a:solidFill>
                <a:effectLst/>
                <a:latin typeface="+mn-lt"/>
                <a:ea typeface="+mn-ea"/>
                <a:cs typeface="+mn-cs"/>
              </a:rPr>
              <a:t>concluderen</a:t>
            </a:r>
            <a:r>
              <a:rPr lang="nl-NL"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Ze vertelt het aan haar ouders en “</a:t>
            </a:r>
            <a:r>
              <a:rPr lang="nl-NL" sz="1200" b="1" kern="1200" dirty="0">
                <a:solidFill>
                  <a:schemeClr val="tx1"/>
                </a:solidFill>
                <a:effectLst/>
                <a:latin typeface="+mn-lt"/>
                <a:ea typeface="+mn-ea"/>
                <a:cs typeface="+mn-cs"/>
              </a:rPr>
              <a:t>presenteert</a:t>
            </a:r>
            <a:r>
              <a:rPr lang="nl-NL" sz="1200" kern="1200" dirty="0">
                <a:solidFill>
                  <a:schemeClr val="tx1"/>
                </a:solidFill>
                <a:effectLst/>
                <a:latin typeface="+mn-lt"/>
                <a:ea typeface="+mn-ea"/>
                <a:cs typeface="+mn-cs"/>
              </a:rPr>
              <a:t>” wat ze heeft ontdekt. </a:t>
            </a:r>
          </a:p>
          <a:p>
            <a:pPr marL="0" lvl="0" indent="0">
              <a:buFontTx/>
              <a:buNone/>
            </a:pP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Echte onderzoekers doorlopen ook deze stappen als ze onderzoek doen, alleen is het thema dan een stuk ingewikkelder.</a:t>
            </a:r>
          </a:p>
          <a:p>
            <a:r>
              <a:rPr lang="nl-NL" sz="1200" kern="1200" dirty="0">
                <a:solidFill>
                  <a:schemeClr val="tx1"/>
                </a:solidFill>
                <a:effectLst/>
                <a:latin typeface="+mn-lt"/>
                <a:ea typeface="+mn-ea"/>
                <a:cs typeface="+mn-cs"/>
              </a:rPr>
              <a:t>Met de zes </a:t>
            </a:r>
            <a:r>
              <a:rPr lang="nl-NL" sz="1200" kern="1200" dirty="0" err="1">
                <a:solidFill>
                  <a:schemeClr val="tx1"/>
                </a:solidFill>
                <a:effectLst/>
                <a:latin typeface="+mn-lt"/>
                <a:ea typeface="+mn-ea"/>
                <a:cs typeface="+mn-cs"/>
              </a:rPr>
              <a:t>quests</a:t>
            </a:r>
            <a:r>
              <a:rPr lang="nl-NL" sz="1200" kern="1200" dirty="0">
                <a:solidFill>
                  <a:schemeClr val="tx1"/>
                </a:solidFill>
                <a:effectLst/>
                <a:latin typeface="+mn-lt"/>
                <a:ea typeface="+mn-ea"/>
                <a:cs typeface="+mn-cs"/>
              </a:rPr>
              <a:t> doorlopen we alle zes stappen van het onderzoekend leren. </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781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Instructie</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eerste </a:t>
            </a:r>
            <a:r>
              <a:rPr lang="nl-NL" sz="1200" kern="1200" dirty="0" err="1">
                <a:solidFill>
                  <a:schemeClr val="tx1"/>
                </a:solidFill>
                <a:effectLst/>
                <a:latin typeface="+mn-lt"/>
                <a:ea typeface="+mn-ea"/>
                <a:cs typeface="+mn-cs"/>
              </a:rPr>
              <a:t>quest</a:t>
            </a:r>
            <a:r>
              <a:rPr lang="nl-NL" sz="1200" kern="1200" dirty="0">
                <a:solidFill>
                  <a:schemeClr val="tx1"/>
                </a:solidFill>
                <a:effectLst/>
                <a:latin typeface="+mn-lt"/>
                <a:ea typeface="+mn-ea"/>
                <a:cs typeface="+mn-cs"/>
              </a:rPr>
              <a:t> richt zich op verwonderen. Het begint allemaal met nieuwsgierigheid: professoren verwonderen zich over de (on)gewone wereld om hen heen en dat roept vragen op. </a:t>
            </a:r>
          </a:p>
          <a:p>
            <a:r>
              <a:rPr lang="nl-NL" sz="1200" kern="1200" dirty="0">
                <a:solidFill>
                  <a:schemeClr val="tx1"/>
                </a:solidFill>
                <a:effectLst/>
                <a:latin typeface="+mn-lt"/>
                <a:ea typeface="+mn-ea"/>
                <a:cs typeface="+mn-cs"/>
              </a:rPr>
              <a:t>Tip van de professor: “Denk goed na wat je echt graag zou willen weten, het liefst vanuit je eigen interesse”.</a:t>
            </a: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291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Opdracht instructie</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Waar zijn de leerlingen nieuwsgierig naar geworden?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Bespreek in tweetallen (met je schoudermaatje) wat je nu te weten bent gekomen over de universiteit en professoren. </a:t>
            </a:r>
          </a:p>
          <a:p>
            <a:r>
              <a:rPr lang="nl-NL" sz="1200" kern="1200" dirty="0">
                <a:solidFill>
                  <a:schemeClr val="tx1"/>
                </a:solidFill>
                <a:effectLst/>
                <a:latin typeface="+mn-lt"/>
                <a:ea typeface="+mn-ea"/>
                <a:cs typeface="+mn-cs"/>
              </a:rPr>
              <a:t> </a:t>
            </a:r>
          </a:p>
          <a:p>
            <a:pPr marL="0" indent="0">
              <a:buFont typeface="Arial" panose="020B0604020202020204" pitchFamily="34" charset="0"/>
              <a:buNone/>
            </a:pPr>
            <a:r>
              <a:rPr lang="nl-NL" sz="1200" kern="1200" dirty="0">
                <a:solidFill>
                  <a:schemeClr val="tx1"/>
                </a:solidFill>
                <a:effectLst/>
                <a:latin typeface="+mn-lt"/>
                <a:ea typeface="+mn-ea"/>
                <a:cs typeface="+mn-cs"/>
              </a:rPr>
              <a:t>Tips voor een goede nieuwsgierige vraag zijn:</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Stel bijvoorbeeld 6 X W + H-vraag (wie, wat, waar, welke, waarom, wanneer en hoe). </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Wees oprecht nieuwsgierig wanneer je een nieuwsgierige vraag stelt en durf te vragen! Er zijn geen gekke vragen. </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Inspireer elkaar met je nieuwsgierige vragen. Misschien dat jouw vraag weer een ander nieuwsgierig maakt. </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Nabespreking</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Bespreek klassikaal wat de leerlingen van deze </a:t>
            </a:r>
            <a:r>
              <a:rPr lang="nl-NL" sz="1200" kern="1200" dirty="0" err="1">
                <a:solidFill>
                  <a:schemeClr val="tx1"/>
                </a:solidFill>
                <a:effectLst/>
                <a:latin typeface="+mn-lt"/>
                <a:ea typeface="+mn-ea"/>
                <a:cs typeface="+mn-cs"/>
              </a:rPr>
              <a:t>quest</a:t>
            </a:r>
            <a:r>
              <a:rPr lang="nl-NL" sz="1200" kern="1200" dirty="0">
                <a:solidFill>
                  <a:schemeClr val="tx1"/>
                </a:solidFill>
                <a:effectLst/>
                <a:latin typeface="+mn-lt"/>
                <a:ea typeface="+mn-ea"/>
                <a:cs typeface="+mn-cs"/>
              </a:rPr>
              <a:t> geleerd hebben en waar ze nog nieuwsgierig naar zijn voor de volgende lessen.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05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Toelichting</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In totaal zijn er zes hints te verzamelen. Deze hints kunnen op de bijbehorende poster worden geplakt die je ophangt in de klas. Wanneer alle zes de hints zijn verzameld, zal kort daarna de les van de professor plaatsvinden.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Lees hint 1 en hang hem op de poster.</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Het doel is om leerlingen te laten inzien dat zij sommige eigenschappen delen met de professor. </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Opdracht instructie</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Schrijf je naam op de poster bij de hint als jij dit kenmerk met de professor deelt.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010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125466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5868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62779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24639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3267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71968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92503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72565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73585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157527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77392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89908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41979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3634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360281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193440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86069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96693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31457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15475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04961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2638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4720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402561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198074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4303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69955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82727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94544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6778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63806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42825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28551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1719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9165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59300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276860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cONTACT</a:t>
            </a:r>
            <a:endParaRPr lang="nl-NL" sz="1400" b="1" cap="all" spc="0" baseline="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26078437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Intro + Outro [logo animatie]">
    <p:bg>
      <p:bgPr>
        <a:solidFill>
          <a:schemeClr val="accent1"/>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239676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2/24/26</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573052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09366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493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367573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8856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51302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Tree>
    <p:extLst>
      <p:ext uri="{BB962C8B-B14F-4D97-AF65-F5344CB8AC3E}">
        <p14:creationId xmlns:p14="http://schemas.microsoft.com/office/powerpoint/2010/main" val="154138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261370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Tree>
    <p:extLst>
      <p:ext uri="{BB962C8B-B14F-4D97-AF65-F5344CB8AC3E}">
        <p14:creationId xmlns:p14="http://schemas.microsoft.com/office/powerpoint/2010/main" val="38634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9629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6346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75797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407713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97912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30735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23964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86666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48886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999945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9627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92396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02252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77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51570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74845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339807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25600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23831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57768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0823005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26640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14992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295579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378343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22346334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391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cstate="print">
              <a:extLst>
                <a:ext uri="{28A0092B-C50C-407E-A947-70E740481C1C}">
                  <a14:useLocalDpi xmlns:a14="http://schemas.microsoft.com/office/drawing/2010/main"/>
                </a:ext>
              </a:extLst>
            </a:blip>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Plaats een foto en zet die op de achtergrond met rechtermuisknop</a:t>
            </a:r>
            <a:br>
              <a:rPr lang="nl-NL"/>
            </a:br>
            <a:r>
              <a:rPr lang="nl-NL"/>
              <a:t> &gt; </a:t>
            </a:r>
            <a:r>
              <a:rPr lang="nl-NL" err="1"/>
              <a:t>send</a:t>
            </a:r>
            <a:r>
              <a:rPr lang="nl-NL"/>
              <a:t> to back</a:t>
            </a:r>
          </a:p>
        </p:txBody>
      </p:sp>
    </p:spTree>
    <p:extLst>
      <p:ext uri="{BB962C8B-B14F-4D97-AF65-F5344CB8AC3E}">
        <p14:creationId xmlns:p14="http://schemas.microsoft.com/office/powerpoint/2010/main" val="187584806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2/24/26</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685384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64780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416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27087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40647148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7173236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03429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3226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3307270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916839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49018815"/>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47451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33659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7521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383089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198424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83220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8565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91137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55400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3083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a:t>
            </a:r>
          </a:p>
        </p:txBody>
      </p:sp>
    </p:spTree>
    <p:extLst>
      <p:ext uri="{BB962C8B-B14F-4D97-AF65-F5344CB8AC3E}">
        <p14:creationId xmlns:p14="http://schemas.microsoft.com/office/powerpoint/2010/main" val="330062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87983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1876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8585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1342504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60582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359043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64177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20836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10805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83043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46349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1555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59064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347757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026010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40721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411527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a:t>Selecteer dit kader, ga naar </a:t>
            </a:r>
            <a:br>
              <a:rPr lang="nl-NL"/>
            </a:br>
            <a:r>
              <a:rPr lang="nl-NL"/>
              <a:t>de tab ‘Slidebuilder’, klik op</a:t>
            </a:r>
            <a:br>
              <a:rPr lang="nl-NL"/>
            </a:br>
            <a:r>
              <a:rPr lang="nl-NL"/>
              <a:t>‘Afbeeldingen’, selecteer de</a:t>
            </a:r>
            <a:br>
              <a:rPr lang="nl-NL"/>
            </a:br>
            <a:r>
              <a:rPr lang="nl-NL"/>
              <a:t>gewenste afbeelding </a:t>
            </a:r>
            <a:br>
              <a:rPr lang="nl-NL"/>
            </a:br>
            <a:r>
              <a:rPr lang="nl-NL"/>
              <a:t>en klik op ‘Invoegen’.</a:t>
            </a:r>
          </a:p>
        </p:txBody>
      </p:sp>
    </p:spTree>
    <p:extLst>
      <p:ext uri="{BB962C8B-B14F-4D97-AF65-F5344CB8AC3E}">
        <p14:creationId xmlns:p14="http://schemas.microsoft.com/office/powerpoint/2010/main" val="315317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268636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81913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98347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53154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selecteer de gewenste afbeelding en klik op ‘Invoegen’.</a:t>
            </a:r>
          </a:p>
        </p:txBody>
      </p:sp>
    </p:spTree>
    <p:extLst>
      <p:ext uri="{BB962C8B-B14F-4D97-AF65-F5344CB8AC3E}">
        <p14:creationId xmlns:p14="http://schemas.microsoft.com/office/powerpoint/2010/main" val="212143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8103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42750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8258777"/>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23164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419262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16601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262625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95606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3688345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4135632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57565355"/>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14562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34823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theme" Target="../theme/theme2.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theme" Target="../theme/theme3.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8" Type="http://schemas.openxmlformats.org/officeDocument/2006/relationships/slideLayout" Target="../slideLayouts/slideLayout98.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20" Type="http://schemas.openxmlformats.org/officeDocument/2006/relationships/slideLayout" Target="../slideLayouts/slideLayout110.xml"/><Relationship Id="rId41"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24-02-2026</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894142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24-02-2026</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6475320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82380997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2.xml"/><Relationship Id="rId4" Type="http://schemas.openxmlformats.org/officeDocument/2006/relationships/hyperlink" Target="https://inventculture.eu/new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0.xml"/><Relationship Id="rId1" Type="http://schemas.openxmlformats.org/officeDocument/2006/relationships/video" Target="https://www.youtube.com/embed/tUn2INPtfzM?feature=oembed"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1</a:t>
            </a:r>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dirty="0" err="1">
                <a:latin typeface="+mj-lt"/>
              </a:rPr>
              <a:t>Faculteiten</a:t>
            </a:r>
            <a:endParaRPr lang="nl-NL" sz="6000" dirty="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a:t>Alumni</a:t>
            </a:r>
            <a:endParaRPr lang="nl-NL"/>
          </a:p>
        </p:txBody>
      </p:sp>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r="-1"/>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a:solidFill>
                  <a:srgbClr val="FFFFFF"/>
                </a:solidFill>
              </a:rPr>
              <a:t>Professor</a:t>
            </a: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F3B5A4-D9B3-D018-3E37-A61022FDF1D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2328"/>
                </a:solidFill>
                <a:effectLst/>
                <a:uLnTx/>
                <a:uFillTx/>
                <a:latin typeface="Arial"/>
                <a:ea typeface="+mn-ea"/>
                <a:cs typeface="+mn-cs"/>
              </a:rPr>
              <a:t>Erasmus University Rotterdam </a:t>
            </a:r>
          </a:p>
        </p:txBody>
      </p:sp>
      <p:sp>
        <p:nvSpPr>
          <p:cNvPr id="3" name="Text Placeholder 2">
            <a:extLst>
              <a:ext uri="{FF2B5EF4-FFF2-40B4-BE49-F238E27FC236}">
                <a16:creationId xmlns:a16="http://schemas.microsoft.com/office/drawing/2014/main" id="{6C98BFE2-E21E-12F2-DBB3-FEF2C3DDAECC}"/>
              </a:ext>
            </a:extLst>
          </p:cNvPr>
          <p:cNvSpPr>
            <a:spLocks noGrp="1"/>
          </p:cNvSpPr>
          <p:nvPr>
            <p:ph type="body" sz="quarter" idx="36"/>
          </p:nvPr>
        </p:nvSpPr>
        <p:spPr>
          <a:xfrm>
            <a:off x="1229333" y="320078"/>
            <a:ext cx="12174522" cy="6195022"/>
          </a:xfrm>
        </p:spPr>
        <p:txBody>
          <a:bodyPr/>
          <a:lstStyle/>
          <a:p>
            <a:endParaRPr lang="en-NL"/>
          </a:p>
        </p:txBody>
      </p:sp>
      <p:pic>
        <p:nvPicPr>
          <p:cNvPr id="5" name="Online Media 4" title="Jade ontdekt haar schaduw">
            <a:hlinkClick r:id="" action="ppaction://media"/>
            <a:extLst>
              <a:ext uri="{FF2B5EF4-FFF2-40B4-BE49-F238E27FC236}">
                <a16:creationId xmlns:a16="http://schemas.microsoft.com/office/drawing/2014/main" id="{76B05BD9-D76D-00E5-9D00-9B4AE3DF795C}"/>
              </a:ext>
            </a:extLst>
          </p:cNvPr>
          <p:cNvPicPr>
            <a:picLocks noGrp="1" noRot="1" noChangeAspect="1"/>
          </p:cNvPicPr>
          <p:nvPr>
            <p:ph type="media" sz="quarter" idx="14"/>
            <a:videoFile r:link="rId1"/>
          </p:nvPr>
        </p:nvPicPr>
        <p:blipFill>
          <a:blip r:embed="rId4"/>
          <a:stretch>
            <a:fillRect/>
          </a:stretch>
        </p:blipFill>
        <p:spPr>
          <a:xfrm>
            <a:off x="3412137" y="684988"/>
            <a:ext cx="7808913" cy="4411663"/>
          </a:xfrm>
          <a:prstGeom prst="rect">
            <a:avLst/>
          </a:prstGeom>
        </p:spPr>
      </p:pic>
      <p:pic>
        <p:nvPicPr>
          <p:cNvPr id="6" name="Picture 5">
            <a:extLst>
              <a:ext uri="{FF2B5EF4-FFF2-40B4-BE49-F238E27FC236}">
                <a16:creationId xmlns:a16="http://schemas.microsoft.com/office/drawing/2014/main" id="{400D9B23-5CD9-F624-0769-68425CC22C88}"/>
              </a:ext>
            </a:extLst>
          </p:cNvPr>
          <p:cNvPicPr>
            <a:picLocks noChangeAspect="1"/>
          </p:cNvPicPr>
          <p:nvPr/>
        </p:nvPicPr>
        <p:blipFill>
          <a:blip r:embed="rId5"/>
          <a:stretch>
            <a:fillRect/>
          </a:stretch>
        </p:blipFill>
        <p:spPr>
          <a:xfrm>
            <a:off x="202367" y="777203"/>
            <a:ext cx="2868846" cy="2901000"/>
          </a:xfrm>
          <a:prstGeom prst="rect">
            <a:avLst/>
          </a:prstGeom>
        </p:spPr>
      </p:pic>
    </p:spTree>
    <p:extLst>
      <p:ext uri="{BB962C8B-B14F-4D97-AF65-F5344CB8AC3E}">
        <p14:creationId xmlns:p14="http://schemas.microsoft.com/office/powerpoint/2010/main" val="13666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err="1"/>
              <a:t>Cyclus</a:t>
            </a:r>
            <a:r>
              <a:rPr lang="en-US" sz="6000"/>
              <a:t> </a:t>
            </a:r>
            <a:r>
              <a:rPr lang="en-US" sz="6000" err="1"/>
              <a:t>onderzoekend</a:t>
            </a:r>
            <a:r>
              <a:rPr lang="en-US" sz="6000"/>
              <a:t> </a:t>
            </a:r>
            <a:r>
              <a:rPr lang="en-US" sz="6000" err="1"/>
              <a:t>leren</a:t>
            </a:r>
            <a:br>
              <a:rPr lang="en-US" sz="6000"/>
            </a:br>
            <a:br>
              <a:rPr lang="en-US" sz="6000"/>
            </a:br>
            <a:endParaRPr lang="nl-NL" sz="600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2328"/>
                </a:solidFill>
                <a:effectLst/>
                <a:uLnTx/>
                <a:uFillTx/>
                <a:latin typeface="Arial"/>
                <a:ea typeface="+mn-ea"/>
                <a:cs typeface="+mn-cs"/>
              </a:rPr>
              <a:t>Erasmus University Rotterdam </a:t>
            </a: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a:ln>
                  <a:noFill/>
                </a:ln>
                <a:solidFill>
                  <a:prstClr val="white"/>
                </a:solidFill>
                <a:effectLst/>
                <a:uLnTx/>
                <a:uFillTx/>
                <a:latin typeface="Arial"/>
                <a:ea typeface="+mn-ea"/>
                <a:cs typeface="+mn-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US" sz="6000" b="1" i="0" u="none" strike="noStrike" kern="1200" cap="none" spc="0" normalizeH="0" baseline="0" noProof="0" err="1">
                <a:ln>
                  <a:noFill/>
                </a:ln>
                <a:solidFill>
                  <a:srgbClr val="FFFFFF"/>
                </a:solidFill>
                <a:effectLst/>
                <a:uLnTx/>
                <a:uFillTx/>
                <a:latin typeface="Arial"/>
                <a:ea typeface="+mj-ea"/>
                <a:cs typeface="+mj-cs"/>
              </a:rPr>
              <a:t>Nieuwsgierige</a:t>
            </a:r>
            <a:r>
              <a:rPr kumimoji="0" lang="en-US" sz="6000" b="1" i="0" u="none" strike="noStrike" kern="1200" cap="none" spc="0" normalizeH="0" baseline="0" noProof="0">
                <a:ln>
                  <a:noFill/>
                </a:ln>
                <a:solidFill>
                  <a:srgbClr val="FFFFFF"/>
                </a:solidFill>
                <a:effectLst/>
                <a:uLnTx/>
                <a:uFillTx/>
                <a:latin typeface="Arial"/>
                <a:ea typeface="+mj-ea"/>
                <a:cs typeface="+mj-cs"/>
              </a:rPr>
              <a:t> </a:t>
            </a:r>
            <a:r>
              <a:rPr kumimoji="0" lang="en-US" sz="6000" b="1" i="0" u="none" strike="noStrike" kern="1200" cap="none" spc="0" normalizeH="0" baseline="0" noProof="0" err="1">
                <a:ln>
                  <a:noFill/>
                </a:ln>
                <a:solidFill>
                  <a:srgbClr val="FFFFFF"/>
                </a:solidFill>
                <a:effectLst/>
                <a:uLnTx/>
                <a:uFillTx/>
                <a:latin typeface="Arial"/>
                <a:ea typeface="+mj-ea"/>
                <a:cs typeface="+mj-cs"/>
              </a:rPr>
              <a:t>vraag</a:t>
            </a:r>
            <a:endParaRPr kumimoji="0" lang="en-US" sz="6000" b="1" i="0" u="none" strike="noStrike" kern="1200" cap="none" spc="0" normalizeH="0" baseline="0" noProof="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8fb9fc2d3d152ff3d57a5e4b883d3be1">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ea9aa4a481af291239ae77e2636cd09d"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098C48B5-54AF-4E04-8242-A4F02E3079CF}"/>
</file>

<file path=customXml/itemProps2.xml><?xml version="1.0" encoding="utf-8"?>
<ds:datastoreItem xmlns:ds="http://schemas.openxmlformats.org/officeDocument/2006/customXml" ds:itemID="{7A8FA7E5-A441-45E6-99B4-93DFD761A07E}"/>
</file>

<file path=customXml/itemProps3.xml><?xml version="1.0" encoding="utf-8"?>
<ds:datastoreItem xmlns:ds="http://schemas.openxmlformats.org/officeDocument/2006/customXml" ds:itemID="{0EA572DB-4B0F-40D6-92DA-5C4087FA7551}"/>
</file>

<file path=docProps/app.xml><?xml version="1.0" encoding="utf-8"?>
<Properties xmlns="http://schemas.openxmlformats.org/officeDocument/2006/extended-properties" xmlns:vt="http://schemas.openxmlformats.org/officeDocument/2006/docPropsVTypes">
  <TotalTime>0</TotalTime>
  <Words>1089</Words>
  <Application>Microsoft Macintosh PowerPoint</Application>
  <PresentationFormat>Breedbeeld</PresentationFormat>
  <Paragraphs>92</Paragraphs>
  <Slides>8</Slides>
  <Notes>8</Notes>
  <HiddenSlides>0</HiddenSlides>
  <MMClips>3</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8</vt:i4>
      </vt:variant>
    </vt:vector>
  </HeadingPairs>
  <TitlesOfParts>
    <vt:vector size="17" baseType="lpstr">
      <vt:lpstr>Aptos</vt:lpstr>
      <vt:lpstr>Arial</vt:lpstr>
      <vt:lpstr>Calibri</vt:lpstr>
      <vt:lpstr>Museo Sans 100</vt:lpstr>
      <vt:lpstr>Museo Sans 900</vt:lpstr>
      <vt:lpstr>Segoe UI Light</vt:lpstr>
      <vt:lpstr>1_TEMPLATE</vt:lpstr>
      <vt:lpstr>5_TEMPLATE</vt:lpstr>
      <vt:lpstr>TEMPLATE</vt:lpstr>
      <vt:lpstr>Quest 1</vt:lpstr>
      <vt:lpstr>PowerPoint-presentatie</vt:lpstr>
      <vt:lpstr>Alumni</vt:lpstr>
      <vt:lpstr>Professor</vt:lpstr>
      <vt:lpstr>PowerPoint-presentatie</vt:lpstr>
      <vt:lpstr>Cyclus onderzoekend leren  </vt:lpstr>
      <vt:lpstr>PowerPoint-presentatie</vt:lpstr>
      <vt:lpstr>Hint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Eloise Swets - Tervoort</dc:creator>
  <cp:lastModifiedBy>Eloise Swets - Tervoort</cp:lastModifiedBy>
  <cp:revision>1</cp:revision>
  <dcterms:created xsi:type="dcterms:W3CDTF">2026-02-24T20:18:35Z</dcterms:created>
  <dcterms:modified xsi:type="dcterms:W3CDTF">2026-02-24T20:21:02Z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2026-02-24T20:21:01Z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407a4e16-ac9a-45a4-a7ba-d8d37e45560c</vt:lpwstr>
  </property>
  <property fmtid="{D5CDD505-2E9C-101B-9397-08002B2CF9AE}" pid="8" name="MSIP_Label_8772ba27-cab8-4042-a351-a31f6e4eacdc_ContentBits">
    <vt:lpwstr>0</vt:lpwstr>
  </property>
  <property fmtid="{D5CDD505-2E9C-101B-9397-08002B2CF9AE}" pid="9" name="MSIP_Label_8772ba27-cab8-4042-a351-a31f6e4eacdc_Tag">
    <vt:lpwstr>50, 3, 0, 1</vt:lpwstr>
  </property>
  <property fmtid="{D5CDD505-2E9C-101B-9397-08002B2CF9AE}" pid="10" name="ContentTypeId">
    <vt:lpwstr>0x0101003E5C15B547FA2C43AAC558D8F7756C16</vt:lpwstr>
  </property>
</Properties>
</file>