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256" r:id="rId5"/>
    <p:sldId id="331" r:id="rId6"/>
    <p:sldId id="338" r:id="rId7"/>
    <p:sldId id="339" r:id="rId8"/>
    <p:sldId id="281" r:id="rId9"/>
    <p:sldId id="340" r:id="rId10"/>
    <p:sldId id="375" r:id="rId11"/>
    <p:sldId id="336" r:id="rId12"/>
    <p:sldId id="284" r:id="rId13"/>
    <p:sldId id="341" r:id="rId14"/>
    <p:sldId id="291" r:id="rId15"/>
    <p:sldId id="334" r:id="rId16"/>
    <p:sldId id="342" r:id="rId17"/>
    <p:sldId id="376" r:id="rId18"/>
    <p:sldId id="344" r:id="rId19"/>
    <p:sldId id="296" r:id="rId20"/>
    <p:sldId id="297" r:id="rId21"/>
    <p:sldId id="298" r:id="rId22"/>
    <p:sldId id="299" r:id="rId23"/>
    <p:sldId id="300" r:id="rId24"/>
    <p:sldId id="345" r:id="rId25"/>
    <p:sldId id="301" r:id="rId26"/>
    <p:sldId id="302" r:id="rId27"/>
    <p:sldId id="303" r:id="rId28"/>
    <p:sldId id="347" r:id="rId29"/>
    <p:sldId id="307" r:id="rId30"/>
    <p:sldId id="346" r:id="rId31"/>
    <p:sldId id="355" r:id="rId32"/>
    <p:sldId id="357" r:id="rId33"/>
    <p:sldId id="359" r:id="rId34"/>
    <p:sldId id="356" r:id="rId35"/>
    <p:sldId id="363" r:id="rId36"/>
    <p:sldId id="366" r:id="rId37"/>
    <p:sldId id="367" r:id="rId38"/>
    <p:sldId id="358" r:id="rId39"/>
    <p:sldId id="368" r:id="rId40"/>
    <p:sldId id="369" r:id="rId41"/>
    <p:sldId id="349" r:id="rId42"/>
    <p:sldId id="348" r:id="rId43"/>
    <p:sldId id="371" r:id="rId44"/>
    <p:sldId id="350" r:id="rId45"/>
    <p:sldId id="372" r:id="rId46"/>
    <p:sldId id="351" r:id="rId47"/>
    <p:sldId id="352" r:id="rId48"/>
    <p:sldId id="373" r:id="rId49"/>
    <p:sldId id="374" r:id="rId50"/>
    <p:sldId id="354" r:id="rId51"/>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 1 | Veerkracht in moeilijke situaties" id="{BDD99A93-0767-4925-BC4A-23D3FB4706C3}">
          <p14:sldIdLst>
            <p14:sldId id="256"/>
            <p14:sldId id="331"/>
            <p14:sldId id="338"/>
            <p14:sldId id="339"/>
            <p14:sldId id="281"/>
            <p14:sldId id="340"/>
            <p14:sldId id="375"/>
            <p14:sldId id="336"/>
            <p14:sldId id="284"/>
            <p14:sldId id="341"/>
            <p14:sldId id="291"/>
            <p14:sldId id="334"/>
          </p14:sldIdLst>
        </p14:section>
        <p14:section name="Les 2 | De Stoplicht-methode" id="{9DD9CB61-37A0-41DE-8D57-FB75869B7AB4}">
          <p14:sldIdLst>
            <p14:sldId id="342"/>
            <p14:sldId id="376"/>
            <p14:sldId id="344"/>
            <p14:sldId id="296"/>
            <p14:sldId id="297"/>
            <p14:sldId id="298"/>
            <p14:sldId id="299"/>
            <p14:sldId id="300"/>
            <p14:sldId id="345"/>
            <p14:sldId id="301"/>
            <p14:sldId id="302"/>
            <p14:sldId id="303"/>
            <p14:sldId id="347"/>
            <p14:sldId id="307"/>
            <p14:sldId id="346"/>
          </p14:sldIdLst>
        </p14:section>
        <p14:section name="Les 3 | Een strategie kiezen" id="{F29A8032-431D-4D89-A65B-1214279C454A}">
          <p14:sldIdLst>
            <p14:sldId id="355"/>
            <p14:sldId id="357"/>
            <p14:sldId id="359"/>
            <p14:sldId id="356"/>
            <p14:sldId id="363"/>
            <p14:sldId id="366"/>
            <p14:sldId id="367"/>
            <p14:sldId id="358"/>
            <p14:sldId id="368"/>
            <p14:sldId id="369"/>
            <p14:sldId id="349"/>
          </p14:sldIdLst>
        </p14:section>
        <p14:section name="Les 4 | Mijn veerkracht" id="{795B81A4-0126-4198-B61A-14107CABB89F}">
          <p14:sldIdLst>
            <p14:sldId id="348"/>
            <p14:sldId id="371"/>
            <p14:sldId id="350"/>
            <p14:sldId id="372"/>
            <p14:sldId id="351"/>
            <p14:sldId id="352"/>
            <p14:sldId id="373"/>
            <p14:sldId id="374"/>
            <p14:sldId id="3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wan Huijgen" initials="RH" lastIdx="11" clrIdx="0">
    <p:extLst>
      <p:ext uri="{19B8F6BF-5375-455C-9EA6-DF929625EA0E}">
        <p15:presenceInfo xmlns:p15="http://schemas.microsoft.com/office/powerpoint/2012/main" userId="S::53184rhu@eur.nl::e0cabf83-1478-4e2a-909c-f70581844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D68"/>
    <a:srgbClr val="0C8066"/>
    <a:srgbClr val="D27400"/>
    <a:srgbClr val="E3DAD8"/>
    <a:srgbClr val="002328"/>
    <a:srgbClr val="00B969"/>
    <a:srgbClr val="FF9E00"/>
    <a:srgbClr val="FFD700"/>
    <a:srgbClr val="8A4292"/>
    <a:srgbClr val="DF0F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C999B-FB85-4A4C-A78C-F36041ED32F8}" v="1" dt="2023-02-03T10:37:52.045"/>
  </p1510:revLst>
</p1510:revInfo>
</file>

<file path=ppt/tableStyles.xml><?xml version="1.0" encoding="utf-8"?>
<a:tblStyleLst xmlns:a="http://schemas.openxmlformats.org/drawingml/2006/main" def="{5C22544A-7EE6-4342-B048-85BDC9FD1C3A}">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autoAdjust="0"/>
    <p:restoredTop sz="35493" autoAdjust="0"/>
  </p:normalViewPr>
  <p:slideViewPr>
    <p:cSldViewPr snapToGrid="0" snapToObjects="1">
      <p:cViewPr varScale="1">
        <p:scale>
          <a:sx n="53" d="100"/>
          <a:sy n="53" d="100"/>
        </p:scale>
        <p:origin x="3582" y="84"/>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den Hertog" userId="25ed16e3-4524-414c-b00a-2b14fab670a0" providerId="ADAL" clId="{44EC999B-FB85-4A4C-A78C-F36041ED32F8}"/>
    <pc:docChg chg="undo custSel modSld">
      <pc:chgData name="Marianne den Hertog" userId="25ed16e3-4524-414c-b00a-2b14fab670a0" providerId="ADAL" clId="{44EC999B-FB85-4A4C-A78C-F36041ED32F8}" dt="2023-02-03T10:54:11.279" v="492"/>
      <pc:docMkLst>
        <pc:docMk/>
      </pc:docMkLst>
      <pc:sldChg chg="delCm modNotesTx">
        <pc:chgData name="Marianne den Hertog" userId="25ed16e3-4524-414c-b00a-2b14fab670a0" providerId="ADAL" clId="{44EC999B-FB85-4A4C-A78C-F36041ED32F8}" dt="2023-02-03T10:50:40.574" v="182"/>
        <pc:sldMkLst>
          <pc:docMk/>
          <pc:sldMk cId="1144041882" sldId="296"/>
        </pc:sldMkLst>
      </pc:sldChg>
      <pc:sldChg chg="delCm modNotesTx">
        <pc:chgData name="Marianne den Hertog" userId="25ed16e3-4524-414c-b00a-2b14fab670a0" providerId="ADAL" clId="{44EC999B-FB85-4A4C-A78C-F36041ED32F8}" dt="2023-02-03T10:51:34.420" v="305"/>
        <pc:sldMkLst>
          <pc:docMk/>
          <pc:sldMk cId="2206827523" sldId="298"/>
        </pc:sldMkLst>
      </pc:sldChg>
      <pc:sldChg chg="modSp mod delCm">
        <pc:chgData name="Marianne den Hertog" userId="25ed16e3-4524-414c-b00a-2b14fab670a0" providerId="ADAL" clId="{44EC999B-FB85-4A4C-A78C-F36041ED32F8}" dt="2023-02-03T10:34:03.527" v="16"/>
        <pc:sldMkLst>
          <pc:docMk/>
          <pc:sldMk cId="2869284992" sldId="336"/>
        </pc:sldMkLst>
        <pc:spChg chg="mod">
          <ac:chgData name="Marianne den Hertog" userId="25ed16e3-4524-414c-b00a-2b14fab670a0" providerId="ADAL" clId="{44EC999B-FB85-4A4C-A78C-F36041ED32F8}" dt="2023-02-03T10:33:51.717" v="12" actId="1076"/>
          <ac:spMkLst>
            <pc:docMk/>
            <pc:sldMk cId="2869284992" sldId="336"/>
            <ac:spMk id="5" creationId="{6EF1B96E-25E8-4F7D-AD4C-70AFA3261F53}"/>
          </ac:spMkLst>
        </pc:spChg>
        <pc:spChg chg="mod">
          <ac:chgData name="Marianne den Hertog" userId="25ed16e3-4524-414c-b00a-2b14fab670a0" providerId="ADAL" clId="{44EC999B-FB85-4A4C-A78C-F36041ED32F8}" dt="2023-02-03T10:33:55.940" v="14" actId="14100"/>
          <ac:spMkLst>
            <pc:docMk/>
            <pc:sldMk cId="2869284992" sldId="336"/>
            <ac:spMk id="6" creationId="{20E65E5A-3321-4E54-8553-1F47778A8788}"/>
          </ac:spMkLst>
        </pc:spChg>
        <pc:spChg chg="mod">
          <ac:chgData name="Marianne den Hertog" userId="25ed16e3-4524-414c-b00a-2b14fab670a0" providerId="ADAL" clId="{44EC999B-FB85-4A4C-A78C-F36041ED32F8}" dt="2023-02-03T10:33:53.604" v="13" actId="14100"/>
          <ac:spMkLst>
            <pc:docMk/>
            <pc:sldMk cId="2869284992" sldId="336"/>
            <ac:spMk id="7" creationId="{3BB012D1-44B5-49D4-BC5A-D3E95E9D400F}"/>
          </ac:spMkLst>
        </pc:spChg>
        <pc:spChg chg="mod">
          <ac:chgData name="Marianne den Hertog" userId="25ed16e3-4524-414c-b00a-2b14fab670a0" providerId="ADAL" clId="{44EC999B-FB85-4A4C-A78C-F36041ED32F8}" dt="2023-02-03T10:33:58.606" v="15" actId="1076"/>
          <ac:spMkLst>
            <pc:docMk/>
            <pc:sldMk cId="2869284992" sldId="336"/>
            <ac:spMk id="8" creationId="{AB7FDCAC-498A-440E-CD2D-FD38D7890DD1}"/>
          </ac:spMkLst>
        </pc:spChg>
      </pc:sldChg>
      <pc:sldChg chg="delCm modNotesTx">
        <pc:chgData name="Marianne den Hertog" userId="25ed16e3-4524-414c-b00a-2b14fab670a0" providerId="ADAL" clId="{44EC999B-FB85-4A4C-A78C-F36041ED32F8}" dt="2023-02-03T10:54:11.279" v="492"/>
        <pc:sldMkLst>
          <pc:docMk/>
          <pc:sldMk cId="3395720217" sldId="345"/>
        </pc:sldMkLst>
      </pc:sldChg>
      <pc:sldChg chg="delSp">
        <pc:chgData name="Marianne den Hertog" userId="25ed16e3-4524-414c-b00a-2b14fab670a0" providerId="ADAL" clId="{44EC999B-FB85-4A4C-A78C-F36041ED32F8}" dt="2023-02-03T10:37:52.045" v="21" actId="478"/>
        <pc:sldMkLst>
          <pc:docMk/>
          <pc:sldMk cId="3299102698" sldId="350"/>
        </pc:sldMkLst>
        <pc:picChg chg="del">
          <ac:chgData name="Marianne den Hertog" userId="25ed16e3-4524-414c-b00a-2b14fab670a0" providerId="ADAL" clId="{44EC999B-FB85-4A4C-A78C-F36041ED32F8}" dt="2023-02-03T10:37:52.045" v="21" actId="478"/>
          <ac:picMkLst>
            <pc:docMk/>
            <pc:sldMk cId="3299102698" sldId="350"/>
            <ac:picMk id="4" creationId="{D323A8B7-BE7F-49A5-A6F4-B0C3E945474B}"/>
          </ac:picMkLst>
        </pc:picChg>
      </pc:sldChg>
      <pc:sldChg chg="modSp mod modNotesTx">
        <pc:chgData name="Marianne den Hertog" userId="25ed16e3-4524-414c-b00a-2b14fab670a0" providerId="ADAL" clId="{44EC999B-FB85-4A4C-A78C-F36041ED32F8}" dt="2023-02-03T10:42:09.530" v="94" actId="20577"/>
        <pc:sldMkLst>
          <pc:docMk/>
          <pc:sldMk cId="3329804175" sldId="358"/>
        </pc:sldMkLst>
        <pc:spChg chg="mod">
          <ac:chgData name="Marianne den Hertog" userId="25ed16e3-4524-414c-b00a-2b14fab670a0" providerId="ADAL" clId="{44EC999B-FB85-4A4C-A78C-F36041ED32F8}" dt="2023-02-03T10:36:20.075" v="20" actId="1037"/>
          <ac:spMkLst>
            <pc:docMk/>
            <pc:sldMk cId="3329804175" sldId="358"/>
            <ac:spMk id="13" creationId="{C5BC7BBC-4CC7-4537-8827-F9443D11C6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677A18-F026-3E43-98CE-A718C1BD922A}" type="datetimeFigureOut">
              <a:rPr lang="nl-NL" smtClean="0"/>
              <a:t>3-3-2023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97BDE5-674B-8048-A500-6516BC7463AB}" type="slidenum">
              <a:rPr lang="nl-NL" smtClean="0"/>
              <a:t>‹#›</a:t>
            </a:fld>
            <a:endParaRPr lang="nl-NL"/>
          </a:p>
        </p:txBody>
      </p:sp>
    </p:spTree>
    <p:extLst>
      <p:ext uri="{BB962C8B-B14F-4D97-AF65-F5344CB8AC3E}">
        <p14:creationId xmlns:p14="http://schemas.microsoft.com/office/powerpoint/2010/main" val="1594298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03/03/2023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2p0oDmcJcV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ur03.safelinks.protection.outlook.com/?url=https%3A%2F%2Fyoutu.be%2FIy1qQFtP2zc&amp;data=05%7C01%7Cmarianne.denhertog%40eur.nl%7Cf8758564603346fdb7be08daf9eed2d3%7C715902d6f63e4b8d929b4bb170bad492%7C0%7C0%7C638097101375579758%7CUnknown%7CTWFpbGZsb3d8eyJWIjoiMC4wLjAwMDAiLCJQIjoiV2luMzIiLCJBTiI6Ik1haWwiLCJXVCI6Mn0%3D%7C3000%7C%7C%7C&amp;sdata=Lo9rx4GYxcveU07q5vXZQwu4tdCDzgo7%2BaGcZKOmJDU%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ur03.safelinks.protection.outlook.com/?url=https%3A%2F%2Fyoutu.be%2FfQWt3zousQA&amp;data=05%7C01%7Cmarianne.denhertog%40eur.nl%7Cf8758564603346fdb7be08daf9eed2d3%7C715902d6f63e4b8d929b4bb170bad492%7C0%7C0%7C638097101375579758%7CUnknown%7CTWFpbGZsb3d8eyJWIjoiMC4wLjAwMDAiLCJQIjoiV2luMzIiLCJBTiI6Ik1haWwiLCJXVCI6Mn0%3D%7C3000%7C%7C%7C&amp;sdata=ugd%2BYLI2dKvr72OqWw8yYmonYPR1QcESVLrX%2FDXxkLA%3D&amp;reserved=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ur03.safelinks.protection.outlook.com/?url=https%3A%2F%2Fyoutu.be%2F9BX8KWSomv8&amp;data=05%7C01%7Cmarianne.denhertog%40eur.nl%7Cf8758564603346fdb7be08daf9eed2d3%7C715902d6f63e4b8d929b4bb170bad492%7C0%7C0%7C638097101375579758%7CUnknown%7CTWFpbGZsb3d8eyJWIjoiMC4wLjAwMDAiLCJQIjoiV2luMzIiLCJBTiI6Ik1haWwiLCJXVCI6Mn0%3D%7C3000%7C%7C%7C&amp;sdata=s7K5r1AVytKqsNIZt2eiZaZ%2FZ%2FwX1XEeAgqK%2FqZpqEo%3D&amp;reserved=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3.safelinks.protection.outlook.com/?url=https%3A%2F%2Fyoutu.be%2FZ2ZDXBFuZwQ&amp;data=05%7C01%7Cmarianne.denhertog%40eur.nl%7Cf8758564603346fdb7be08daf9eed2d3%7C715902d6f63e4b8d929b4bb170bad492%7C0%7C0%7C638097101375579758%7CUnknown%7CTWFpbGZsb3d8eyJWIjoiMC4wLjAwMDAiLCJQIjoiV2luMzIiLCJBTiI6Ik1haWwiLCJXVCI6Mn0%3D%7C3000%7C%7C%7C&amp;sdata=uZ3OUpPLKCfrY8gepH5Sp2mIY%2Fc3MxOk5dqSuOrtuV4%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k9deyrDcm6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Start de </a:t>
            </a:r>
            <a:r>
              <a:rPr lang="en-GB" b="1" baseline="0" dirty="0" err="1"/>
              <a:t>eerste</a:t>
            </a:r>
            <a:r>
              <a:rPr lang="en-GB" b="1" baseline="0" dirty="0"/>
              <a:t> les van het </a:t>
            </a:r>
            <a:r>
              <a:rPr lang="en-GB" b="1" i="0" baseline="0" dirty="0" err="1"/>
              <a:t>lespakket</a:t>
            </a:r>
            <a:r>
              <a:rPr lang="en-GB" b="1" i="0" baseline="0" dirty="0"/>
              <a:t> </a:t>
            </a:r>
            <a:r>
              <a:rPr lang="en-GB" b="1" i="0" baseline="0" dirty="0" err="1"/>
              <a:t>Veerkracht</a:t>
            </a:r>
            <a:r>
              <a:rPr lang="en-GB" b="1" i="0" baseline="0" dirty="0"/>
              <a:t>. </a:t>
            </a:r>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852106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Laat de leerlingen in tweetallen reflecteren op de doelen van de les</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De leerlingen interviewen elkaar in tweetallen met behulp van activiteit 2 in hun leerlingenboek. De vragen zijn: </a:t>
            </a: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Wat is een moeilijke situatie voor jou? Noem drie eigenschappen van een moeilijke situatie.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Hoe herken je dat jij of een ander in een moeilijke situatie zit?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Wat zijn jouw gedachten en gevoelens als je in een moeilijke situatie zit?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dirty="0"/>
              <a:t>Blik kort vooruit op de volgende les. In de volgende les leren leerlingen welke stappen ze kunnen nemen om </a:t>
            </a:r>
            <a:r>
              <a:rPr lang="nl-NL" dirty="0" err="1"/>
              <a:t>om</a:t>
            </a:r>
            <a:r>
              <a:rPr lang="nl-NL" dirty="0"/>
              <a:t> te gaan met een moeilijke situatie. </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10</a:t>
            </a:fld>
            <a:endParaRPr lang="en-GB"/>
          </a:p>
        </p:txBody>
      </p:sp>
    </p:spTree>
    <p:extLst>
      <p:ext uri="{BB962C8B-B14F-4D97-AF65-F5344CB8AC3E}">
        <p14:creationId xmlns:p14="http://schemas.microsoft.com/office/powerpoint/2010/main" val="11596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Licht de </a:t>
            </a:r>
            <a:r>
              <a:rPr lang="en-US" sz="1200" b="1" kern="1200" dirty="0" err="1">
                <a:solidFill>
                  <a:schemeClr val="tx1"/>
                </a:solidFill>
                <a:effectLst/>
                <a:latin typeface="+mn-lt"/>
                <a:ea typeface="+mn-ea"/>
                <a:cs typeface="+mn-cs"/>
              </a:rPr>
              <a:t>oefenactiviteit</a:t>
            </a:r>
            <a:r>
              <a:rPr lang="en-US" sz="1200" b="1" kern="1200" dirty="0">
                <a:solidFill>
                  <a:schemeClr val="tx1"/>
                </a:solidFill>
                <a:effectLst/>
                <a:latin typeface="+mn-lt"/>
                <a:ea typeface="+mn-ea"/>
                <a:cs typeface="+mn-cs"/>
              </a:rPr>
              <a:t> toe</a:t>
            </a:r>
            <a:endParaRPr lang="nl-NL" sz="1200" b="1" kern="1200" dirty="0">
              <a:solidFill>
                <a:schemeClr val="tx1"/>
              </a:solidFill>
              <a:effectLst/>
              <a:latin typeface="+mn-lt"/>
              <a:ea typeface="+mn-ea"/>
              <a:cs typeface="+mn-cs"/>
            </a:endParaRPr>
          </a:p>
          <a:p>
            <a:pPr marL="0" indent="0">
              <a:buFontTx/>
              <a:buNone/>
            </a:pPr>
            <a:r>
              <a:rPr lang="nl-NL" sz="1200" kern="1200" dirty="0">
                <a:solidFill>
                  <a:schemeClr val="tx1"/>
                </a:solidFill>
                <a:effectLst/>
                <a:latin typeface="+mn-lt"/>
                <a:ea typeface="+mn-ea"/>
                <a:cs typeface="+mn-cs"/>
              </a:rPr>
              <a:t>Geef de kartonnen doos een plek in de klas en leg er een stapel memoblaadjes naast. De leerlingen verzamelen door de week heen moeilijke situaties die ze zelf meemaken of zien bij anderen. Ze schrijven (wanneer ze maar willen) de moeilijke situatie op een memoblaadje en stoppen het in de kartonnen doos. De leerlingen hoeven hun namen niet op de memoblaadjes te schrijven. Ze mogen zoveel mogelijk moeilijke situaties in de doos stoppen als ze maar willen. </a:t>
            </a:r>
          </a:p>
          <a:p>
            <a:pPr marL="0" indent="0">
              <a:buFontTx/>
              <a:buNone/>
            </a:pPr>
            <a:endParaRPr lang="nl-NL" sz="1200" kern="1200" dirty="0">
              <a:solidFill>
                <a:schemeClr val="tx1"/>
              </a:solidFill>
              <a:effectLst/>
              <a:latin typeface="+mn-lt"/>
              <a:ea typeface="+mn-ea"/>
              <a:cs typeface="+mn-cs"/>
            </a:endParaRPr>
          </a:p>
          <a:p>
            <a:pPr marL="0" indent="0">
              <a:buFontTx/>
              <a:buNone/>
            </a:pPr>
            <a:r>
              <a:rPr lang="nl-NL" sz="1200" kern="1200" dirty="0">
                <a:solidFill>
                  <a:schemeClr val="tx1"/>
                </a:solidFill>
                <a:effectLst/>
                <a:latin typeface="+mn-lt"/>
                <a:ea typeface="+mn-ea"/>
                <a:cs typeface="+mn-cs"/>
              </a:rPr>
              <a:t>Stimuleer de leerlingen om thuis of met anderen in gesprek te gaan over moeilijke situaties. De situaties die ze van anderen horen, mogen de leerlingen ook in de doos stoppen. De moeilijke situaties die de leerlingen in de doos verzamelen, bespreek je de volgende les met elkaar. Geef zelf het juiste voorbeeld. Schrijf een moeilijke situatie van jezelf op en stop het ook in de kartonnen doos. </a:t>
            </a:r>
          </a:p>
          <a:p>
            <a:r>
              <a:rPr lang="nl-NL" sz="1200" kern="1200" dirty="0">
                <a:solidFill>
                  <a:schemeClr val="tx1"/>
                </a:solidFill>
                <a:effectLst/>
                <a:latin typeface="+mn-lt"/>
                <a:ea typeface="+mn-ea"/>
                <a:cs typeface="+mn-cs"/>
              </a:rPr>
              <a:t> </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11</a:t>
            </a:fld>
            <a:endParaRPr lang="en-GB"/>
          </a:p>
        </p:txBody>
      </p:sp>
    </p:spTree>
    <p:extLst>
      <p:ext uri="{BB962C8B-B14F-4D97-AF65-F5344CB8AC3E}">
        <p14:creationId xmlns:p14="http://schemas.microsoft.com/office/powerpoint/2010/main" val="372020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Einde</a:t>
            </a:r>
            <a:r>
              <a:rPr lang="en-US" b="1" dirty="0"/>
              <a:t> les 1.</a:t>
            </a:r>
            <a:endParaRPr lang="nl-NL" b="1"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159727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Start de </a:t>
            </a:r>
            <a:r>
              <a:rPr lang="en-GB" b="1" baseline="0" dirty="0" err="1"/>
              <a:t>tweede</a:t>
            </a:r>
            <a:r>
              <a:rPr lang="en-GB" b="1" baseline="0" dirty="0"/>
              <a:t> les van het </a:t>
            </a:r>
            <a:r>
              <a:rPr lang="en-GB" b="1" i="0" baseline="0" dirty="0" err="1"/>
              <a:t>lespakket</a:t>
            </a:r>
            <a:r>
              <a:rPr lang="en-GB" b="1" i="0" baseline="0" dirty="0"/>
              <a:t> </a:t>
            </a:r>
            <a:r>
              <a:rPr lang="en-GB" b="1" i="0" baseline="0" dirty="0" err="1"/>
              <a:t>Veerkracht</a:t>
            </a:r>
            <a:r>
              <a:rPr lang="en-GB" b="1" i="0" baseline="0" dirty="0"/>
              <a:t>. </a:t>
            </a:r>
          </a:p>
          <a:p>
            <a:pPr algn="l"/>
            <a:r>
              <a:rPr lang="nl-NL" sz="1200" dirty="0">
                <a:effectLst/>
                <a:latin typeface="+mn-lt"/>
                <a:ea typeface="+mn-ea"/>
                <a:cs typeface="+mn-cs"/>
              </a:rPr>
              <a:t>H</a:t>
            </a:r>
            <a:r>
              <a:rPr lang="nl-NL" sz="1800" dirty="0">
                <a:effectLst/>
                <a:latin typeface="Calibri" panose="020F0502020204030204" pitchFamily="34" charset="0"/>
                <a:ea typeface="Calibri" panose="020F0502020204030204" pitchFamily="34" charset="0"/>
                <a:cs typeface="Times New Roman" panose="02020603050405020304" pitchFamily="18" charset="0"/>
              </a:rPr>
              <a:t>erhaal de afspraken die jullie in de vorige les hebben opgesteld.</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Blik terug op de vorige les. Stel vragen als: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Wat weet je nog van de vorige les? Wat heb je onthouden? Heb je nog iets meegemaakt of gezien in de tussentijd? Heb je nog moeilijke situaties opgeschreven op memoblaadjes in de doos gedaan?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377672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Bespreek</a:t>
            </a:r>
            <a:r>
              <a:rPr lang="en-US" b="1" dirty="0"/>
              <a:t> met de </a:t>
            </a:r>
            <a:r>
              <a:rPr lang="en-US" b="1" dirty="0" err="1"/>
              <a:t>leerlingen</a:t>
            </a:r>
            <a:r>
              <a:rPr lang="en-US" b="1" dirty="0"/>
              <a:t> de </a:t>
            </a:r>
            <a:r>
              <a:rPr lang="en-US" b="1" dirty="0" err="1"/>
              <a:t>vraag</a:t>
            </a:r>
            <a:r>
              <a:rPr lang="en-US" b="1" dirty="0"/>
              <a:t> van de slide: Wie is </a:t>
            </a:r>
            <a:r>
              <a:rPr lang="en-US" b="1" dirty="0" err="1"/>
              <a:t>jouw</a:t>
            </a:r>
            <a:r>
              <a:rPr lang="en-US" b="1" dirty="0"/>
              <a:t> </a:t>
            </a:r>
            <a:r>
              <a:rPr lang="en-US" b="1" dirty="0" err="1"/>
              <a:t>voorbeeld</a:t>
            </a:r>
            <a:r>
              <a:rPr lang="en-US" b="1" dirty="0"/>
              <a:t> </a:t>
            </a:r>
            <a:r>
              <a:rPr lang="en-US" b="1" dirty="0" err="1"/>
              <a:t>als</a:t>
            </a:r>
            <a:r>
              <a:rPr lang="en-US" b="1" dirty="0"/>
              <a:t> het </a:t>
            </a:r>
            <a:r>
              <a:rPr lang="en-US" b="1" dirty="0" err="1"/>
              <a:t>gaat</a:t>
            </a:r>
            <a:r>
              <a:rPr lang="en-US" b="1" dirty="0"/>
              <a:t> over </a:t>
            </a:r>
            <a:r>
              <a:rPr lang="en-US" b="1" dirty="0" err="1"/>
              <a:t>omgaan</a:t>
            </a:r>
            <a:r>
              <a:rPr lang="en-US" b="1" dirty="0"/>
              <a:t> met </a:t>
            </a:r>
            <a:r>
              <a:rPr lang="en-US" b="1" dirty="0" err="1"/>
              <a:t>moeilijke</a:t>
            </a:r>
            <a:r>
              <a:rPr lang="en-US" b="1" dirty="0"/>
              <a:t> </a:t>
            </a:r>
            <a:r>
              <a:rPr lang="en-US" b="1" dirty="0" err="1"/>
              <a:t>situaties</a:t>
            </a:r>
            <a:r>
              <a:rPr lang="en-US" b="1" dirty="0"/>
              <a:t>?</a:t>
            </a:r>
            <a:br>
              <a:rPr lang="en-US" b="1" dirty="0"/>
            </a:br>
            <a:r>
              <a:rPr lang="en-US" b="0" dirty="0"/>
              <a:t>Het </a:t>
            </a:r>
            <a:r>
              <a:rPr lang="en-US" b="0" dirty="0" err="1"/>
              <a:t>gaat</a:t>
            </a:r>
            <a:r>
              <a:rPr lang="en-US" b="0" dirty="0"/>
              <a:t> </a:t>
            </a:r>
            <a:r>
              <a:rPr lang="en-US" b="0" dirty="0" err="1"/>
              <a:t>hier</a:t>
            </a:r>
            <a:r>
              <a:rPr lang="en-US" b="0" dirty="0"/>
              <a:t> om het </a:t>
            </a:r>
            <a:r>
              <a:rPr lang="en-US" b="0" dirty="0" err="1"/>
              <a:t>benoemen</a:t>
            </a:r>
            <a:r>
              <a:rPr lang="en-US" b="0" dirty="0"/>
              <a:t> van </a:t>
            </a:r>
            <a:r>
              <a:rPr lang="en-US" b="0" dirty="0" err="1"/>
              <a:t>rolmodellen</a:t>
            </a:r>
            <a:r>
              <a:rPr lang="en-US" b="0" dirty="0"/>
              <a:t>. Wie is </a:t>
            </a:r>
            <a:r>
              <a:rPr lang="en-US" b="0" dirty="0" err="1"/>
              <a:t>een</a:t>
            </a:r>
            <a:r>
              <a:rPr lang="en-US" b="0" dirty="0"/>
              <a:t> </a:t>
            </a:r>
            <a:r>
              <a:rPr lang="en-US" b="0" dirty="0" err="1"/>
              <a:t>rolmodel</a:t>
            </a:r>
            <a:r>
              <a:rPr lang="en-US" b="0" dirty="0"/>
              <a:t> </a:t>
            </a:r>
            <a:r>
              <a:rPr lang="en-US" b="0" dirty="0" err="1"/>
              <a:t>voor</a:t>
            </a:r>
            <a:r>
              <a:rPr lang="en-US" b="0" dirty="0"/>
              <a:t> de </a:t>
            </a:r>
            <a:r>
              <a:rPr lang="en-US" b="0" dirty="0" err="1"/>
              <a:t>leerling</a:t>
            </a:r>
            <a:r>
              <a:rPr lang="en-US" b="0" dirty="0"/>
              <a:t> </a:t>
            </a:r>
            <a:r>
              <a:rPr lang="en-US" b="0" dirty="0" err="1"/>
              <a:t>uit</a:t>
            </a:r>
            <a:r>
              <a:rPr lang="en-US" b="0" dirty="0"/>
              <a:t> </a:t>
            </a:r>
            <a:r>
              <a:rPr lang="en-US" b="0" dirty="0" err="1"/>
              <a:t>diens</a:t>
            </a:r>
            <a:r>
              <a:rPr lang="en-US" b="0" dirty="0"/>
              <a:t> </a:t>
            </a:r>
            <a:r>
              <a:rPr lang="en-US" b="0" dirty="0" err="1"/>
              <a:t>omgeving</a:t>
            </a:r>
            <a:r>
              <a:rPr lang="en-US" b="0" dirty="0"/>
              <a:t>? </a:t>
            </a:r>
            <a:r>
              <a:rPr lang="en-US" b="0" dirty="0" err="1"/>
              <a:t>Dat</a:t>
            </a:r>
            <a:r>
              <a:rPr lang="en-US" b="0" dirty="0"/>
              <a:t> </a:t>
            </a:r>
            <a:r>
              <a:rPr lang="en-US" b="0" dirty="0" err="1"/>
              <a:t>kunnen</a:t>
            </a:r>
            <a:r>
              <a:rPr lang="en-US" b="0" dirty="0"/>
              <a:t> </a:t>
            </a:r>
            <a:r>
              <a:rPr lang="en-US" b="0" dirty="0" err="1"/>
              <a:t>ouders</a:t>
            </a:r>
            <a:r>
              <a:rPr lang="en-US" b="0" dirty="0"/>
              <a:t>, </a:t>
            </a:r>
            <a:r>
              <a:rPr lang="en-US" b="0" dirty="0" err="1"/>
              <a:t>verzorgers</a:t>
            </a:r>
            <a:r>
              <a:rPr lang="en-US" b="0" dirty="0"/>
              <a:t>, </a:t>
            </a:r>
            <a:r>
              <a:rPr lang="en-US" b="0" dirty="0" err="1"/>
              <a:t>familie</a:t>
            </a:r>
            <a:r>
              <a:rPr lang="en-US" b="0" dirty="0"/>
              <a:t>, </a:t>
            </a:r>
            <a:r>
              <a:rPr lang="en-US" b="0" dirty="0" err="1"/>
              <a:t>vrienden</a:t>
            </a:r>
            <a:r>
              <a:rPr lang="en-US" b="0" dirty="0"/>
              <a:t>, </a:t>
            </a:r>
            <a:r>
              <a:rPr lang="en-US" b="0" dirty="0" err="1"/>
              <a:t>buren</a:t>
            </a:r>
            <a:r>
              <a:rPr lang="en-US" b="0" dirty="0"/>
              <a:t>, </a:t>
            </a:r>
            <a:r>
              <a:rPr lang="en-US" b="0" dirty="0" err="1"/>
              <a:t>leerkrachten</a:t>
            </a:r>
            <a:r>
              <a:rPr lang="en-US" b="0" dirty="0"/>
              <a:t>, etc. </a:t>
            </a:r>
            <a:r>
              <a:rPr lang="en-US" b="0" dirty="0" err="1"/>
              <a:t>zijn</a:t>
            </a:r>
            <a:r>
              <a:rPr lang="en-US" b="0" dirty="0"/>
              <a:t>. </a:t>
            </a:r>
            <a:r>
              <a:rPr lang="en-US" b="0" dirty="0" err="1"/>
              <a:t>Bespreek</a:t>
            </a:r>
            <a:r>
              <a:rPr lang="en-US" b="0" dirty="0"/>
              <a:t> </a:t>
            </a:r>
            <a:r>
              <a:rPr lang="en-US" b="0" dirty="0" err="1"/>
              <a:t>ook</a:t>
            </a:r>
            <a:r>
              <a:rPr lang="en-US" b="0" dirty="0"/>
              <a:t> </a:t>
            </a:r>
            <a:r>
              <a:rPr lang="en-US" b="0" dirty="0" err="1"/>
              <a:t>waarom</a:t>
            </a:r>
            <a:r>
              <a:rPr lang="en-US" b="0" dirty="0"/>
              <a:t> de </a:t>
            </a:r>
            <a:r>
              <a:rPr lang="en-US" b="0" dirty="0" err="1"/>
              <a:t>leerlingen</a:t>
            </a:r>
            <a:r>
              <a:rPr lang="en-US" b="0" dirty="0"/>
              <a:t> die </a:t>
            </a:r>
            <a:r>
              <a:rPr lang="en-US" b="0" dirty="0" err="1"/>
              <a:t>persoon</a:t>
            </a:r>
            <a:r>
              <a:rPr lang="en-US" b="0" dirty="0"/>
              <a:t> </a:t>
            </a:r>
            <a:r>
              <a:rPr lang="en-US" b="0" dirty="0" err="1"/>
              <a:t>als</a:t>
            </a:r>
            <a:r>
              <a:rPr lang="en-US" b="0" dirty="0"/>
              <a:t> </a:t>
            </a:r>
            <a:r>
              <a:rPr lang="en-US" b="0" dirty="0" err="1"/>
              <a:t>voorbeeld</a:t>
            </a:r>
            <a:r>
              <a:rPr lang="en-US" b="0" dirty="0"/>
              <a:t> </a:t>
            </a:r>
            <a:r>
              <a:rPr lang="en-US" b="0" dirty="0" err="1"/>
              <a:t>noemen</a:t>
            </a:r>
            <a:r>
              <a:rPr lang="en-US" b="0" dirty="0"/>
              <a:t>. </a:t>
            </a:r>
            <a:endParaRPr lang="nl-NL" b="1"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748809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Communiceer de doelen van de les</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De doelen in leerlingentaal zijn: </a:t>
            </a:r>
          </a:p>
          <a:p>
            <a:pPr algn="l"/>
            <a:r>
              <a:rPr lang="nl-NL" sz="1800" i="1" dirty="0">
                <a:effectLst/>
                <a:latin typeface="Calibri" panose="020F0502020204030204" pitchFamily="34" charset="0"/>
                <a:ea typeface="Calibri" panose="020F0502020204030204" pitchFamily="34" charset="0"/>
                <a:cs typeface="Times New Roman" panose="02020603050405020304" pitchFamily="18" charset="0"/>
              </a:rPr>
              <a:t>We gaan op zoek naar een antwoord op deze vragen: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800" i="1" dirty="0">
                <a:effectLst/>
                <a:latin typeface="Calibri" panose="020F0502020204030204" pitchFamily="34" charset="0"/>
                <a:ea typeface="Calibri" panose="020F0502020204030204" pitchFamily="34" charset="0"/>
                <a:cs typeface="Times New Roman" panose="02020603050405020304" pitchFamily="18" charset="0"/>
              </a:rPr>
              <a:t>Wat moet je doen als je in een moeilijke situatie zit?</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800" i="1" dirty="0">
                <a:effectLst/>
                <a:latin typeface="Calibri" panose="020F0502020204030204" pitchFamily="34" charset="0"/>
                <a:ea typeface="Calibri" panose="020F0502020204030204" pitchFamily="34" charset="0"/>
                <a:cs typeface="Times New Roman" panose="02020603050405020304" pitchFamily="18" charset="0"/>
              </a:rPr>
              <a:t>Hoe gaat onze klas om met moeilijke situaties?</a:t>
            </a:r>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77210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Denk samen met de leerlingen de verschillende casussen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Verdeel de zes mindmaps (zie de zes A3 posters genaamd ‘Mindmaps’) met de zes verschillende moeilijke situaties over zes groepjes in de klas (1 mindmap per groep).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Geef de leerlingen de opdracht om de moeilijke situatie die op de mindmap staat uit te denken. Doe er 1 klassikaal voor. Bijvoorbeeld: De klas denkt een moeilijke situatie uit waarin een kind een teleurstellend cijfer krijgt (1). De klas denkt na over de context: Wat voor toets heeft het kind gehad? Hoe krijgt het kind te horen wat voor cijfer hij/zij heeft? Wat gebeurt er om hem of haar heen? Hoe ziet de omgeving eruit? Etc. Ze mogen van alles bedenken.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Laat de leerlingen de bedachte situatie in steekwoorden opschrijven op de zes mindmaps in de cirkel ‘beschrijf de moeilijke situatie:’ Laat de leerlingen daarna de uitgedachte situaties kort klassikaal toelichten. </a:t>
            </a:r>
            <a:endParaRPr lang="nl-NL" sz="1200" kern="1200" dirty="0">
              <a:solidFill>
                <a:schemeClr val="tx1"/>
              </a:solidFill>
              <a:latin typeface="+mn-lt"/>
              <a:ea typeface="+mn-ea"/>
              <a:cs typeface="+mn-cs"/>
            </a:endParaRPr>
          </a:p>
          <a:p>
            <a:pPr marL="0" indent="0">
              <a:buNone/>
            </a:pPr>
            <a:endParaRPr lang="en-US"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26854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Toon het filmpje over de stoplicht-methode en bespreek het na</a:t>
            </a:r>
          </a:p>
          <a:p>
            <a:r>
              <a:rPr lang="nl-NL" sz="1200" kern="1200" dirty="0">
                <a:solidFill>
                  <a:schemeClr val="tx1"/>
                </a:solidFill>
                <a:effectLst/>
                <a:latin typeface="+mn-lt"/>
                <a:ea typeface="+mn-ea"/>
                <a:cs typeface="+mn-cs"/>
              </a:rPr>
              <a:t>U kunt het filmpje afspelen als u de slide op volledig scherm toont. </a:t>
            </a:r>
          </a:p>
          <a:p>
            <a:r>
              <a:rPr lang="nl-NL" sz="1200" kern="1200" dirty="0">
                <a:solidFill>
                  <a:schemeClr val="tx1"/>
                </a:solidFill>
                <a:effectLst/>
                <a:latin typeface="+mn-lt"/>
                <a:ea typeface="+mn-ea"/>
                <a:cs typeface="+mn-cs"/>
              </a:rPr>
              <a:t>Het filmpje is ook te vinden op YouTube: </a:t>
            </a:r>
            <a:r>
              <a:rPr lang="nl-NL" sz="1200" u="sng" kern="1200" dirty="0">
                <a:solidFill>
                  <a:schemeClr val="tx1"/>
                </a:solidFill>
                <a:effectLst/>
                <a:latin typeface="+mn-lt"/>
                <a:ea typeface="+mn-ea"/>
                <a:cs typeface="+mn-cs"/>
                <a:hlinkClick r:id="rId3"/>
              </a:rPr>
              <a:t>https://youtu.be/2p0oDmcJcVA</a:t>
            </a:r>
            <a:r>
              <a:rPr lang="nl-NL" sz="1200" u="sng"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het filmpje wordt </a:t>
            </a:r>
            <a:r>
              <a:rPr lang="nl-NL" sz="1200" i="0" kern="1200" dirty="0">
                <a:solidFill>
                  <a:schemeClr val="tx1"/>
                </a:solidFill>
                <a:effectLst/>
                <a:latin typeface="+mn-lt"/>
                <a:ea typeface="+mn-ea"/>
                <a:cs typeface="+mn-cs"/>
              </a:rPr>
              <a:t>toegelicht </a:t>
            </a:r>
            <a:r>
              <a:rPr lang="nl-NL" sz="1200" i="1" kern="1200" dirty="0">
                <a:solidFill>
                  <a:schemeClr val="tx1"/>
                </a:solidFill>
                <a:effectLst/>
                <a:latin typeface="+mn-lt"/>
                <a:ea typeface="+mn-ea"/>
                <a:cs typeface="+mn-cs"/>
              </a:rPr>
              <a:t>wanneer</a:t>
            </a:r>
            <a:r>
              <a:rPr lang="nl-NL" sz="1200" i="0" kern="1200" dirty="0">
                <a:solidFill>
                  <a:schemeClr val="tx1"/>
                </a:solidFill>
                <a:effectLst/>
                <a:latin typeface="+mn-lt"/>
                <a:ea typeface="+mn-ea"/>
                <a:cs typeface="+mn-cs"/>
              </a:rPr>
              <a:t> en </a:t>
            </a:r>
            <a:r>
              <a:rPr lang="nl-NL" sz="1200" i="1" kern="1200" dirty="0">
                <a:solidFill>
                  <a:schemeClr val="tx1"/>
                </a:solidFill>
                <a:effectLst/>
                <a:latin typeface="+mn-lt"/>
                <a:ea typeface="+mn-ea"/>
                <a:cs typeface="+mn-cs"/>
              </a:rPr>
              <a:t>hoe </a:t>
            </a:r>
            <a:r>
              <a:rPr lang="nl-NL" sz="1200" i="0" kern="1200" dirty="0">
                <a:solidFill>
                  <a:schemeClr val="tx1"/>
                </a:solidFill>
                <a:effectLst/>
                <a:latin typeface="+mn-lt"/>
                <a:ea typeface="+mn-ea"/>
                <a:cs typeface="+mn-cs"/>
              </a:rPr>
              <a:t>je de stoplicht-methode gebruikt.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Geef de leerlingen een opdracht mee tijdens het bekijken van het filmpje. Wat moet je doen bij de verschillende stappen van de stoplicht-methode? De leerlingen kunnen hun antwoorden noteren bij activiteit 3 in hun leerlingenboek</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Bespreek het filmpje na. Stel vragen als: </a:t>
            </a:r>
            <a:r>
              <a:rPr lang="nl-NL" sz="1200" i="1" kern="1200" dirty="0">
                <a:solidFill>
                  <a:schemeClr val="tx1"/>
                </a:solidFill>
                <a:effectLst/>
                <a:latin typeface="+mn-lt"/>
                <a:ea typeface="+mn-ea"/>
                <a:cs typeface="+mn-cs"/>
              </a:rPr>
              <a:t>Wat vinden jullie hiervan? Wat is je opgevallen? Heb je deze stappen weleens uitgevoerd in een moeilijke situatie?</a:t>
            </a:r>
          </a:p>
          <a:p>
            <a:endParaRPr lang="nl-NL" sz="1200" b="0" kern="1200" dirty="0">
              <a:solidFill>
                <a:schemeClr val="tx1"/>
              </a:solidFill>
              <a:effectLst/>
              <a:latin typeface="+mn-lt"/>
              <a:ea typeface="+mn-ea"/>
              <a:cs typeface="+mn-cs"/>
            </a:endParaRPr>
          </a:p>
          <a:p>
            <a:r>
              <a:rPr lang="nl-NL" sz="1200" b="0" kern="1200" dirty="0">
                <a:solidFill>
                  <a:srgbClr val="FF0000"/>
                </a:solidFill>
                <a:effectLst/>
                <a:latin typeface="+mn-lt"/>
                <a:ea typeface="+mn-ea"/>
                <a:cs typeface="+mn-cs"/>
              </a:rPr>
              <a:t>Belangrijk om te noemen: De stoplicht-methode kan je niet gebruiken om moeilijke situaties op te lossen. Het is belangrijk dat leerlingen beseffen dat moeilijke situaties hen overkomen en ze daar niet verantwoordelijk voor zijn. Het is logisch dat leerlingen zich niet fijn voelen bij een moeilijke situatie. Dat mag er ook zijn. De stoplicht-methode kan de leerlingen wel helpen om met deze moeilijke situatie om te gaan, ook al ligt een moeilijke situatie buiten hun invloed. </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329166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t>Geef</a:t>
            </a:r>
            <a:r>
              <a:rPr lang="en-US" b="1" dirty="0"/>
              <a:t> </a:t>
            </a:r>
            <a:r>
              <a:rPr lang="en-US" b="1" dirty="0" err="1"/>
              <a:t>instructie</a:t>
            </a:r>
            <a:r>
              <a:rPr lang="en-US" b="1" dirty="0"/>
              <a:t> over de </a:t>
            </a:r>
            <a:r>
              <a:rPr lang="en-US" b="1" dirty="0" err="1"/>
              <a:t>stoplicht-methode</a:t>
            </a:r>
            <a:endParaRPr lang="en-US" b="1" dirty="0"/>
          </a:p>
          <a:p>
            <a:endParaRPr lang="en-US" b="1" dirty="0"/>
          </a:p>
          <a:p>
            <a:r>
              <a:rPr lang="en-US" dirty="0"/>
              <a:t>Laat de </a:t>
            </a:r>
            <a:r>
              <a:rPr lang="en-US" dirty="0" err="1"/>
              <a:t>stappen</a:t>
            </a:r>
            <a:r>
              <a:rPr lang="en-US" dirty="0"/>
              <a:t> van de </a:t>
            </a:r>
            <a:r>
              <a:rPr lang="en-US" dirty="0" err="1"/>
              <a:t>stoplicht-methode</a:t>
            </a:r>
            <a:r>
              <a:rPr lang="en-US" dirty="0"/>
              <a:t> </a:t>
            </a:r>
            <a:r>
              <a:rPr lang="en-US" dirty="0" err="1"/>
              <a:t>nog</a:t>
            </a:r>
            <a:r>
              <a:rPr lang="en-US" dirty="0"/>
              <a:t> </a:t>
            </a:r>
            <a:r>
              <a:rPr lang="en-US" dirty="0" err="1"/>
              <a:t>een</a:t>
            </a:r>
            <a:r>
              <a:rPr lang="en-US" dirty="0"/>
              <a:t> </a:t>
            </a:r>
            <a:r>
              <a:rPr lang="en-US" dirty="0" err="1"/>
              <a:t>keer</a:t>
            </a:r>
            <a:r>
              <a:rPr lang="en-US" dirty="0"/>
              <a:t> </a:t>
            </a:r>
            <a:r>
              <a:rPr lang="en-US" dirty="0" err="1"/>
              <a:t>duidelijk</a:t>
            </a:r>
            <a:r>
              <a:rPr lang="en-US" dirty="0"/>
              <a:t> </a:t>
            </a:r>
            <a:r>
              <a:rPr lang="en-US" dirty="0" err="1"/>
              <a:t>aan</a:t>
            </a:r>
            <a:r>
              <a:rPr lang="en-US" dirty="0"/>
              <a:t> de </a:t>
            </a:r>
            <a:r>
              <a:rPr lang="en-US" dirty="0" err="1"/>
              <a:t>leerlingen</a:t>
            </a:r>
            <a:r>
              <a:rPr lang="en-US" dirty="0"/>
              <a:t> </a:t>
            </a:r>
            <a:r>
              <a:rPr lang="en-US" dirty="0" err="1"/>
              <a:t>zien</a:t>
            </a:r>
            <a:r>
              <a:rPr lang="en-US" dirty="0"/>
              <a:t>. </a:t>
            </a:r>
            <a:r>
              <a:rPr lang="en-US" dirty="0" err="1"/>
              <a:t>Verwijs</a:t>
            </a:r>
            <a:r>
              <a:rPr lang="en-US" dirty="0"/>
              <a:t> naar de poster </a:t>
            </a:r>
            <a:r>
              <a:rPr lang="en-US" dirty="0" err="1"/>
              <a:t>genaamd</a:t>
            </a:r>
            <a:r>
              <a:rPr lang="en-US" dirty="0"/>
              <a:t> ‘</a:t>
            </a:r>
            <a:r>
              <a:rPr lang="en-US" dirty="0" err="1"/>
              <a:t>Stoplichtmethode</a:t>
            </a:r>
            <a:r>
              <a:rPr lang="en-US" dirty="0"/>
              <a:t> A3’ en hang </a:t>
            </a:r>
            <a:r>
              <a:rPr lang="en-US" dirty="0" err="1"/>
              <a:t>deze</a:t>
            </a:r>
            <a:r>
              <a:rPr lang="en-US" dirty="0"/>
              <a:t> poster op in de </a:t>
            </a:r>
            <a:r>
              <a:rPr lang="en-US" dirty="0" err="1"/>
              <a:t>klas</a:t>
            </a:r>
            <a:r>
              <a:rPr lang="en-US" dirty="0"/>
              <a:t>. </a:t>
            </a:r>
          </a:p>
          <a:p>
            <a:endParaRPr lang="nl-NL" i="1" dirty="0"/>
          </a:p>
          <a:p>
            <a:r>
              <a:rPr lang="nl-NL" i="0" dirty="0"/>
              <a:t>Licht toe: </a:t>
            </a:r>
            <a:r>
              <a:rPr lang="nl-NL" i="1" dirty="0"/>
              <a:t>“We hebben zes moeilijke situaties bedacht. We gaan de stoplicht-methode meteen oefenen met deze moeilijke situaties. We gaan alle drie de stappen langs en onderzoeken wat iedereen bij deze stap doet’. </a:t>
            </a:r>
            <a:r>
              <a:rPr lang="nl-NL" i="0" dirty="0"/>
              <a:t> Zie hiervoor de opdracht op de volgende slide. </a:t>
            </a:r>
            <a:endParaRPr lang="en-US" dirty="0"/>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3986940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Laat de </a:t>
            </a:r>
            <a:r>
              <a:rPr lang="en-US" b="1" dirty="0" err="1"/>
              <a:t>leerlingen</a:t>
            </a:r>
            <a:r>
              <a:rPr lang="en-US" b="1" dirty="0"/>
              <a:t> de emoties en </a:t>
            </a:r>
            <a:r>
              <a:rPr lang="en-US" b="1" dirty="0" err="1"/>
              <a:t>gedachten</a:t>
            </a:r>
            <a:r>
              <a:rPr lang="en-US" b="1" dirty="0"/>
              <a:t> van de </a:t>
            </a:r>
            <a:r>
              <a:rPr lang="en-US" b="1" dirty="0" err="1"/>
              <a:t>moeilijke</a:t>
            </a:r>
            <a:r>
              <a:rPr lang="en-US" b="1" dirty="0"/>
              <a:t> situatie </a:t>
            </a:r>
            <a:r>
              <a:rPr lang="en-US" b="1" dirty="0" err="1"/>
              <a:t>beschrijven</a:t>
            </a:r>
            <a:r>
              <a:rPr lang="en-US" b="1" dirty="0"/>
              <a:t> </a:t>
            </a:r>
          </a:p>
          <a:p>
            <a:r>
              <a:rPr lang="en-US" dirty="0"/>
              <a:t>Laat de </a:t>
            </a:r>
            <a:r>
              <a:rPr lang="en-US" dirty="0" err="1"/>
              <a:t>leerlingen</a:t>
            </a:r>
            <a:r>
              <a:rPr lang="en-US" dirty="0"/>
              <a:t> </a:t>
            </a:r>
            <a:r>
              <a:rPr lang="en-US" dirty="0" err="1"/>
              <a:t>stap</a:t>
            </a:r>
            <a:r>
              <a:rPr lang="en-US" dirty="0"/>
              <a:t> 1 van de </a:t>
            </a:r>
            <a:r>
              <a:rPr lang="en-US" dirty="0" err="1"/>
              <a:t>stoplicht-methode</a:t>
            </a:r>
            <a:r>
              <a:rPr lang="en-US" dirty="0"/>
              <a:t> (Stop. Wees </a:t>
            </a:r>
            <a:r>
              <a:rPr lang="en-US" dirty="0" err="1"/>
              <a:t>bewust</a:t>
            </a:r>
            <a:r>
              <a:rPr lang="en-US" dirty="0"/>
              <a:t> van je emoties en </a:t>
            </a:r>
            <a:r>
              <a:rPr lang="en-US" dirty="0" err="1"/>
              <a:t>gedachten</a:t>
            </a:r>
            <a:r>
              <a:rPr lang="en-US" dirty="0"/>
              <a:t> in je </a:t>
            </a:r>
            <a:r>
              <a:rPr lang="en-US" dirty="0" err="1"/>
              <a:t>rugtas</a:t>
            </a:r>
            <a:r>
              <a:rPr lang="en-US" dirty="0"/>
              <a:t>) uitvoeren </a:t>
            </a:r>
            <a:r>
              <a:rPr lang="en-US" dirty="0" err="1"/>
              <a:t>voor</a:t>
            </a:r>
            <a:r>
              <a:rPr lang="en-US" dirty="0"/>
              <a:t> de </a:t>
            </a:r>
            <a:r>
              <a:rPr lang="en-US" dirty="0" err="1"/>
              <a:t>hun</a:t>
            </a:r>
            <a:r>
              <a:rPr lang="en-US" dirty="0"/>
              <a:t> </a:t>
            </a:r>
            <a:r>
              <a:rPr lang="en-US" dirty="0" err="1"/>
              <a:t>uitbedachte</a:t>
            </a:r>
            <a:r>
              <a:rPr lang="en-US" dirty="0"/>
              <a:t> </a:t>
            </a:r>
            <a:r>
              <a:rPr lang="en-US" dirty="0" err="1"/>
              <a:t>moeilijke</a:t>
            </a:r>
            <a:r>
              <a:rPr lang="en-US" dirty="0"/>
              <a:t> situatie. Ze </a:t>
            </a:r>
            <a:r>
              <a:rPr lang="en-US" dirty="0" err="1"/>
              <a:t>noteren</a:t>
            </a:r>
            <a:r>
              <a:rPr lang="en-US" dirty="0"/>
              <a:t> de emoties en </a:t>
            </a:r>
            <a:r>
              <a:rPr lang="en-US" dirty="0" err="1"/>
              <a:t>gedachten</a:t>
            </a:r>
            <a:r>
              <a:rPr lang="en-US" dirty="0"/>
              <a:t> van de </a:t>
            </a:r>
            <a:r>
              <a:rPr lang="en-US" dirty="0" err="1"/>
              <a:t>persoon</a:t>
            </a:r>
            <a:r>
              <a:rPr lang="en-US" dirty="0"/>
              <a:t> die in de </a:t>
            </a:r>
            <a:r>
              <a:rPr lang="en-US" dirty="0" err="1"/>
              <a:t>betreffende</a:t>
            </a:r>
            <a:r>
              <a:rPr lang="en-US" dirty="0"/>
              <a:t> </a:t>
            </a:r>
            <a:r>
              <a:rPr lang="en-US" dirty="0" err="1"/>
              <a:t>moeilijke</a:t>
            </a:r>
            <a:r>
              <a:rPr lang="en-US" dirty="0"/>
              <a:t> situatie zit. </a:t>
            </a:r>
            <a:r>
              <a:rPr lang="en-US" dirty="0" err="1"/>
              <a:t>Zie</a:t>
            </a:r>
            <a:r>
              <a:rPr lang="en-US" dirty="0"/>
              <a:t> </a:t>
            </a:r>
            <a:r>
              <a:rPr lang="en-US" dirty="0" err="1"/>
              <a:t>bovenaan</a:t>
            </a:r>
            <a:r>
              <a:rPr lang="en-US" dirty="0"/>
              <a:t> de poster. </a:t>
            </a:r>
          </a:p>
          <a:p>
            <a:endParaRPr lang="en-US" dirty="0"/>
          </a:p>
          <a:p>
            <a:r>
              <a:rPr lang="nl-NL" sz="1200" kern="1200" dirty="0">
                <a:solidFill>
                  <a:schemeClr val="tx1"/>
                </a:solidFill>
                <a:effectLst/>
                <a:latin typeface="+mn-lt"/>
                <a:ea typeface="+mn-ea"/>
                <a:cs typeface="+mn-cs"/>
              </a:rPr>
              <a:t>Doe er 1 klassikaal voor. Bijvoorbeeld: De moeilijke situatie waarin een kind een teleurstellend cijfer krijgt (1). De emotie zou kunnen zijn: verdrietig en bang. Gedachten zouden kunnen zijn: ‘Het gaat me nooit meer lukken om een fijn cijfer te halen’, ‘Ik ben echt super slecht in rekenen’, ‘ik bak er helemaal niks van’, etc. </a:t>
            </a:r>
          </a:p>
          <a:p>
            <a:endParaRPr lang="en-US" dirty="0"/>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368287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dirty="0">
                <a:effectLst/>
                <a:latin typeface="Calibri" panose="020F0502020204030204" pitchFamily="34" charset="0"/>
                <a:ea typeface="Calibri" panose="020F0502020204030204" pitchFamily="34" charset="0"/>
                <a:cs typeface="Times New Roman" panose="02020603050405020304" pitchFamily="18" charset="0"/>
              </a:rPr>
              <a:t>Leg de leerlingen een casus voor met als doel om samen tot gezamenlijke (veilige) afspraken te komen voor de lessen over veerkracht. </a:t>
            </a:r>
          </a:p>
          <a:p>
            <a:pPr algn="l"/>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De casus is: Dit is basisschool De Ballon waar heel veel leerlingen naartoe gaan. Ze leren rekenen, taal, schrijven, geschiedenis, noem maar op! Maar vandaag gaat de klas van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Hussein</a:t>
            </a:r>
            <a:r>
              <a:rPr lang="nl-NL" sz="1800" dirty="0">
                <a:effectLst/>
                <a:latin typeface="Calibri" panose="020F0502020204030204" pitchFamily="34" charset="0"/>
                <a:ea typeface="Calibri" panose="020F0502020204030204" pitchFamily="34" charset="0"/>
                <a:cs typeface="Times New Roman" panose="02020603050405020304" pitchFamily="18" charset="0"/>
              </a:rPr>
              <a:t>, Isabel, Kate, Fatima en Sjoerd het over iets totaal anders hebben! Ze gaan het hebben over wat ze meemaken, op school, thuis, bij het buitenspelen, op de sportclub, op muziekles etc. De klas gaat met elkaar praten over wat ze moeilijk vinden en wat voor gedachten en gevoelens ze daarbij hebben. </a:t>
            </a:r>
          </a:p>
          <a:p>
            <a:pPr algn="l"/>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Ga met de leerlingen in gesprek over de casus en verzamel samen afspraken om een veilig leerklimaat voor de leerlingen te creëren. Deze afspraken kan je noteren op de PowerPoint slide. Stel vragen als: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Zouden kinderen in de klas het moeilijk vinden om hierover te praten? Waarom wel of niet? Wat maakt dit een moeilijke situatie voor de leerlingen? Waarom zou de juf of meester van deze klas hierover willen praten? Wat voor regels zouden ze moeten afspreken om het makkelijker te maken?</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Belangrijke afspraken zijn: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Iedereen zorgt ervoor dat iedereen zich prettig voelt. We luisteren goed naar elkaar. We hebben respect voor elkaar. We helpen elkaar als dat nodig is. Etc. </a:t>
            </a:r>
            <a:r>
              <a:rPr lang="nl-NL" sz="1800" dirty="0">
                <a:effectLst/>
                <a:latin typeface="Calibri" panose="020F0502020204030204" pitchFamily="34" charset="0"/>
                <a:ea typeface="Calibri" panose="020F0502020204030204" pitchFamily="34" charset="0"/>
                <a:cs typeface="Times New Roman" panose="02020603050405020304" pitchFamily="18" charset="0"/>
              </a:rPr>
              <a:t>Het kan natuurlijk zijn dat er al dergelijke klassenafspraken zijn in de klas. Dan zou je met de leerlingen in gesprek kunnen gaan over welke regel éxtra belangrijk is voor deze les. </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84038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noProof="0" dirty="0"/>
              <a:t>Laat de leerlingen verschillende strategieën voor de moeilijke situaties bedenken</a:t>
            </a:r>
          </a:p>
          <a:p>
            <a:r>
              <a:rPr lang="nl-NL" noProof="0" dirty="0"/>
              <a:t>Geef de leerlingen de opdracht langs elk groepje te lopen om ieder voor zich op elke mindmap een strategie op te schrijven hoe je met deze situatie om kan gaan. Dit mogen ‘handige’ en ‘minder handige’ strategieën zijn, maar ze moeten wel realistisch zijn. De leerlingen kunnen nadenken over hoe ze zelf zou reageren, maar ook over hoe ze anderen weleens hebben zien reageren. </a:t>
            </a:r>
          </a:p>
          <a:p>
            <a:endParaRPr lang="nl-NL" noProof="0" dirty="0"/>
          </a:p>
          <a:p>
            <a:r>
              <a:rPr lang="nl-NL" noProof="0" dirty="0"/>
              <a:t>Voorbeelden van strategieën die leerlingen op de </a:t>
            </a:r>
            <a:r>
              <a:rPr lang="nl-NL" noProof="0" dirty="0" err="1"/>
              <a:t>mindmaps</a:t>
            </a:r>
            <a:r>
              <a:rPr lang="nl-NL" noProof="0" dirty="0"/>
              <a:t> kunnen schrijven, zijn: </a:t>
            </a:r>
          </a:p>
          <a:p>
            <a:pPr marL="171450" indent="-171450">
              <a:buFontTx/>
              <a:buChar char="-"/>
            </a:pPr>
            <a:r>
              <a:rPr lang="nl-NL" noProof="0" dirty="0"/>
              <a:t>Even een pauze nemen</a:t>
            </a:r>
          </a:p>
          <a:p>
            <a:pPr marL="171450" indent="-171450">
              <a:buFontTx/>
              <a:buChar char="-"/>
            </a:pPr>
            <a:r>
              <a:rPr lang="nl-NL" noProof="0" dirty="0"/>
              <a:t>Juf of meester om hulp vragen</a:t>
            </a:r>
          </a:p>
          <a:p>
            <a:pPr marL="171450" indent="-171450">
              <a:buFontTx/>
              <a:buChar char="-"/>
            </a:pPr>
            <a:r>
              <a:rPr lang="nl-NL" noProof="0" dirty="0"/>
              <a:t>Doen alsof er niet aan de hand is</a:t>
            </a:r>
          </a:p>
          <a:p>
            <a:pPr marL="171450" indent="-171450">
              <a:buFontTx/>
              <a:buChar char="-"/>
            </a:pPr>
            <a:r>
              <a:rPr lang="nl-NL" noProof="0" dirty="0"/>
              <a:t>Schreeuwen en slaan</a:t>
            </a:r>
          </a:p>
          <a:p>
            <a:pPr marL="171450" indent="-171450">
              <a:buFontTx/>
              <a:buChar char="-"/>
            </a:pPr>
            <a:r>
              <a:rPr lang="nl-NL" noProof="0" dirty="0"/>
              <a:t>Etc. </a:t>
            </a:r>
          </a:p>
          <a:p>
            <a:pPr marL="171450" indent="-171450">
              <a:buFontTx/>
              <a:buChar char="-"/>
            </a:pPr>
            <a:endParaRPr lang="nl-NL" noProof="0" dirty="0"/>
          </a:p>
          <a:p>
            <a:pPr marL="0" indent="0">
              <a:buFontTx/>
              <a:buNone/>
            </a:pPr>
            <a:r>
              <a:rPr lang="nl-NL" noProof="0" dirty="0"/>
              <a:t>Controleer ondertussen of er voldoende diverse strategieën genoemd zijn door de leerlingen. In de achtergrondinformatie van de docentenhandleiding over de stoplicht-methode staan vier categorieën genoemd: sociale steun, vermijding, probleem-oplossend en positief denken. Het is belangrijk dat de leerlingen kennis maken met deze diversiteit aan strategieën. Als de vier categorieën al door de kinderen zijn genoemd, hoef je er niets aan toe te voegen. Als de vier categorieën nog niet voldoende aan bod zijn gekomen, voeg je zelf nog een aantal strategieën toe (onder het mom van ‘ik heb deze strategieën ook weleens gezien’).</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20</a:t>
            </a:fld>
            <a:endParaRPr lang="en-GB"/>
          </a:p>
        </p:txBody>
      </p:sp>
    </p:spTree>
    <p:extLst>
      <p:ext uri="{BB962C8B-B14F-4D97-AF65-F5344CB8AC3E}">
        <p14:creationId xmlns:p14="http://schemas.microsoft.com/office/powerpoint/2010/main" val="477216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u="none" dirty="0">
                <a:effectLst/>
                <a:latin typeface="Calibri" panose="020F0502020204030204" pitchFamily="34" charset="0"/>
                <a:ea typeface="Calibri" panose="020F0502020204030204" pitchFamily="34" charset="0"/>
                <a:cs typeface="Times New Roman" panose="02020603050405020304" pitchFamily="18" charset="0"/>
              </a:rPr>
              <a:t>Speel het filmpje af en bespreek daarna het filmpje na</a:t>
            </a:r>
          </a:p>
          <a:p>
            <a:r>
              <a:rPr lang="nl-NL" sz="1800" kern="1200" dirty="0">
                <a:solidFill>
                  <a:schemeClr val="tx1"/>
                </a:solidFill>
                <a:effectLst/>
                <a:latin typeface="+mn-lt"/>
                <a:ea typeface="+mn-ea"/>
                <a:cs typeface="+mn-cs"/>
              </a:rPr>
              <a:t>U kunt het filmpje afspelen als u de slide op volledig scherm toont.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Het filmpje is ook te vinden op YouTube: </a:t>
            </a:r>
            <a:r>
              <a:rPr lang="nl-NL" sz="1800" u="sng" dirty="0">
                <a:solidFill>
                  <a:srgbClr val="0563C1"/>
                </a:solidFill>
                <a:effectLst/>
                <a:latin typeface="Calibri" panose="020F0502020204030204" pitchFamily="34" charset="0"/>
                <a:ea typeface="Calibri" panose="020F0502020204030204" pitchFamily="34" charset="0"/>
                <a:hlinkClick r:id="rId3"/>
              </a:rPr>
              <a:t>https://youtu.be/Iy1qQFtP2zc</a:t>
            </a:r>
            <a:r>
              <a:rPr lang="nl-NL" sz="1800" u="sng" kern="1200" dirty="0">
                <a:solidFill>
                  <a:schemeClr val="tx1"/>
                </a:solidFill>
                <a:effectLst/>
                <a:latin typeface="Calibri" panose="020F0502020204030204" pitchFamily="34" charset="0"/>
                <a:ea typeface="Calibri" panose="020F0502020204030204" pitchFamily="34" charset="0"/>
                <a:cs typeface="+mn-cs"/>
              </a:rPr>
              <a:t>. </a:t>
            </a:r>
            <a:endParaRPr lang="nl-NL" sz="1800" kern="1200" dirty="0">
              <a:solidFill>
                <a:schemeClr val="tx1"/>
              </a:solidFill>
              <a:effectLst/>
              <a:latin typeface="+mn-lt"/>
              <a:ea typeface="+mn-ea"/>
              <a:cs typeface="+mn-cs"/>
            </a:endParaRPr>
          </a:p>
          <a:p>
            <a:pPr algn="l"/>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Geef de leerlingen deze luistervraag mee: Welke strategieën noemen de mensen uit het filmpje? </a:t>
            </a:r>
          </a:p>
          <a:p>
            <a:pPr algn="l"/>
            <a:endParaRPr lang="nl-NL"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Bespreek het filmpje kort na met de leerlingen. Laat de leerlingen nieuwe strategieën toevoegen aan de posters die ze in het filmpje gehoord hebben.  </a:t>
            </a:r>
          </a:p>
          <a:p>
            <a:pPr marL="0" lvl="0" indent="0" algn="l">
              <a:buFont typeface="Calibri" panose="020F0502020204030204" pitchFamily="34" charset="0"/>
              <a:buNone/>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 typeface="Calibri" panose="020F0502020204030204" pitchFamily="34" charset="0"/>
              <a:buNone/>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Strategieën die voorbij komen in het filmpje: </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Ruzie meteen oplossen door te stemmen wat de kinderen willen. (Categorie ‘Probleemoplossend’)</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Vermijden: Niet naar de kinderen luisteren die nare dingen zeggen, maar kinderen opzoeken die wel aardig zijn. (Categorie ‘Vermijding’)</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Vertellen aan de mensen om je heen dat je iets lastig vindt. (Categorie ‘Sociale steun’)</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Knorrig zijn, iedereen van je af houden. (Categorie ‘Vermijding’)</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Een oplossing zoeken: Een andere route in het klimbos nemen. (Categorie ‘Probleemoplossend’)</a:t>
            </a:r>
          </a:p>
          <a:p>
            <a:pPr marL="285750" lvl="0" indent="-285750" algn="l">
              <a:buFontTx/>
              <a:buChar char="-"/>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Met iemand erover praten: bijvoorbeeld met je moeder. (Categorie ‘Sociale steun’)</a:t>
            </a:r>
          </a:p>
          <a:p>
            <a:pPr marL="285750" lvl="0" indent="-285750" algn="l">
              <a:buFontTx/>
              <a:buChar char="-"/>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Tx/>
              <a:buNone/>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Note: Geen van bovenstaande is per se een goede of de beste strategie. Dat is per persoon verschillend. In de komende les wordt daar nog verder op ingegaan. </a:t>
            </a:r>
          </a:p>
          <a:p>
            <a:pPr marL="285750" lvl="0" indent="-285750" algn="l">
              <a:buFontTx/>
              <a:buChar char="-"/>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a:buFontTx/>
              <a:buChar char="-"/>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a:buFontTx/>
              <a:buChar char="-"/>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 typeface="Calibri" panose="020F0502020204030204" pitchFamily="34" charset="0"/>
              <a:buNone/>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21</a:t>
            </a:fld>
            <a:endParaRPr lang="en-GB"/>
          </a:p>
        </p:txBody>
      </p:sp>
    </p:spTree>
    <p:extLst>
      <p:ext uri="{BB962C8B-B14F-4D97-AF65-F5344CB8AC3E}">
        <p14:creationId xmlns:p14="http://schemas.microsoft.com/office/powerpoint/2010/main" val="3221058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Laat de leerlingen de onderzoeksposters invullen</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Deel de onderzoeksposters uit (1 per groep).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Geef de leerlingen de opdracht om met de groep het onderste gedeelte van de onderzoeksposter in te vullen. De leerlingen vullen de </a:t>
            </a:r>
            <a:r>
              <a:rPr lang="nl-NL" sz="1200" kern="1200" dirty="0" err="1">
                <a:solidFill>
                  <a:schemeClr val="tx1"/>
                </a:solidFill>
                <a:effectLst/>
                <a:latin typeface="+mn-lt"/>
                <a:ea typeface="+mn-ea"/>
                <a:cs typeface="+mn-cs"/>
              </a:rPr>
              <a:t>onderzoeksposter</a:t>
            </a:r>
            <a:r>
              <a:rPr lang="nl-NL" sz="1200" kern="1200" dirty="0">
                <a:solidFill>
                  <a:schemeClr val="tx1"/>
                </a:solidFill>
                <a:effectLst/>
                <a:latin typeface="+mn-lt"/>
                <a:ea typeface="+mn-ea"/>
                <a:cs typeface="+mn-cs"/>
              </a:rPr>
              <a:t> in aan de hand van de </a:t>
            </a:r>
            <a:r>
              <a:rPr lang="nl-NL" sz="1200" kern="1200" dirty="0" err="1">
                <a:solidFill>
                  <a:schemeClr val="tx1"/>
                </a:solidFill>
                <a:effectLst/>
                <a:latin typeface="+mn-lt"/>
                <a:ea typeface="+mn-ea"/>
                <a:cs typeface="+mn-cs"/>
              </a:rPr>
              <a:t>mindmap</a:t>
            </a:r>
            <a:r>
              <a:rPr lang="nl-NL" sz="1200" kern="1200" dirty="0">
                <a:solidFill>
                  <a:schemeClr val="tx1"/>
                </a:solidFill>
                <a:effectLst/>
                <a:latin typeface="+mn-lt"/>
                <a:ea typeface="+mn-ea"/>
                <a:cs typeface="+mn-cs"/>
              </a:rPr>
              <a:t>. De onderste rij van de </a:t>
            </a:r>
            <a:r>
              <a:rPr lang="nl-NL" sz="1200" kern="1200" dirty="0" err="1">
                <a:solidFill>
                  <a:schemeClr val="tx1"/>
                </a:solidFill>
                <a:effectLst/>
                <a:latin typeface="+mn-lt"/>
                <a:ea typeface="+mn-ea"/>
                <a:cs typeface="+mn-cs"/>
              </a:rPr>
              <a:t>onderzoeksposter</a:t>
            </a:r>
            <a:r>
              <a:rPr lang="nl-NL" sz="1200" kern="1200" dirty="0">
                <a:solidFill>
                  <a:schemeClr val="tx1"/>
                </a:solidFill>
                <a:effectLst/>
                <a:latin typeface="+mn-lt"/>
                <a:ea typeface="+mn-ea"/>
                <a:cs typeface="+mn-cs"/>
              </a:rPr>
              <a:t> moet ingevuld worden met strategieën. Dat doen de leerlingen als volgt: De leerlingen bekijken de </a:t>
            </a:r>
            <a:r>
              <a:rPr lang="nl-NL" sz="1200" kern="1200" dirty="0" err="1">
                <a:solidFill>
                  <a:schemeClr val="tx1"/>
                </a:solidFill>
                <a:effectLst/>
                <a:latin typeface="+mn-lt"/>
                <a:ea typeface="+mn-ea"/>
                <a:cs typeface="+mn-cs"/>
              </a:rPr>
              <a:t>mindmap</a:t>
            </a:r>
            <a:r>
              <a:rPr lang="nl-NL" sz="1200" kern="1200" dirty="0">
                <a:solidFill>
                  <a:schemeClr val="tx1"/>
                </a:solidFill>
                <a:effectLst/>
                <a:latin typeface="+mn-lt"/>
                <a:ea typeface="+mn-ea"/>
                <a:cs typeface="+mn-cs"/>
              </a:rPr>
              <a:t> goed. Ze ordenen de strategieën die de klas heeft opgeschreven in maximaal 10 groepen. Sommige strategieën zullen immers overlappen of op elkaar lijken. De strategieën ‘ik praat met mijn juf of meester’ en ‘ik zeg het tegen de juf’ zijn hetzelfde. De strategie ‘ik loop ergens anders heen’ of ‘ik ga een boek lezen’ kan samengevoegd worden tot de groep ‘ik ga iets anders doen’ of ‘ik zoek afleiding’. De leerlingen schrijven deze in de vakjes onderaan de poster (zie voorbeeld op de slide).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Tip: De leerlingen kunnen kleurstiften gebruiken om de strategieën makkelijk in groepen te ordenen. De strategieën op de </a:t>
            </a:r>
            <a:r>
              <a:rPr lang="nl-NL" sz="1200" kern="1200" dirty="0" err="1">
                <a:solidFill>
                  <a:schemeClr val="tx1"/>
                </a:solidFill>
                <a:effectLst/>
                <a:latin typeface="+mn-lt"/>
                <a:ea typeface="+mn-ea"/>
                <a:cs typeface="+mn-cs"/>
              </a:rPr>
              <a:t>mindmap</a:t>
            </a:r>
            <a:r>
              <a:rPr lang="nl-NL" sz="1200" kern="1200" dirty="0">
                <a:solidFill>
                  <a:schemeClr val="tx1"/>
                </a:solidFill>
                <a:effectLst/>
                <a:latin typeface="+mn-lt"/>
                <a:ea typeface="+mn-ea"/>
                <a:cs typeface="+mn-cs"/>
              </a:rPr>
              <a:t> die op elkaar lijken geven ze dezelfde kleur. Daarna geven ze de strategiegroepen een naam. De namen schrijven ze onderaan op de </a:t>
            </a:r>
            <a:r>
              <a:rPr lang="nl-NL" sz="1200" kern="1200" dirty="0" err="1">
                <a:solidFill>
                  <a:schemeClr val="tx1"/>
                </a:solidFill>
                <a:effectLst/>
                <a:latin typeface="+mn-lt"/>
                <a:ea typeface="+mn-ea"/>
                <a:cs typeface="+mn-cs"/>
              </a:rPr>
              <a:t>onderzoeksposter</a:t>
            </a:r>
            <a:r>
              <a:rPr lang="nl-NL" sz="1200" kern="1200" dirty="0">
                <a:solidFill>
                  <a:schemeClr val="tx1"/>
                </a:solidFill>
                <a:effectLst/>
                <a:latin typeface="+mn-lt"/>
                <a:ea typeface="+mn-ea"/>
                <a:cs typeface="+mn-cs"/>
              </a:rPr>
              <a:t>. </a:t>
            </a:r>
          </a:p>
          <a:p>
            <a:endParaRPr lang="nl-NL" noProof="0"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22</a:t>
            </a:fld>
            <a:endParaRPr lang="en-GB"/>
          </a:p>
        </p:txBody>
      </p:sp>
    </p:spTree>
    <p:extLst>
      <p:ext uri="{BB962C8B-B14F-4D97-AF65-F5344CB8AC3E}">
        <p14:creationId xmlns:p14="http://schemas.microsoft.com/office/powerpoint/2010/main" val="309358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Laat de leerlingen aankruisen voor welke strategie zij zouden kiezen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Geef de leerlingen de opdracht om ieder voor zich langs de posters te lopen en zich af te vragen: ‘Hoe zou ik reageren op deze situatie?’. Ze kruisen een eigen antwoord 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Leg aan de hand van de volgende slide uit hoe de leerlingen een antwoord moeten aankruisen. </a:t>
            </a: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23</a:t>
            </a:fld>
            <a:endParaRPr lang="en-GB"/>
          </a:p>
        </p:txBody>
      </p:sp>
    </p:spTree>
    <p:extLst>
      <p:ext uri="{BB962C8B-B14F-4D97-AF65-F5344CB8AC3E}">
        <p14:creationId xmlns:p14="http://schemas.microsoft.com/office/powerpoint/2010/main" val="1078060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Leg uit hoe de leerlingen een antwoord moeten aankruisen.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de leerling voor een bepaald antwoord kiest, kruist hij het onderste vakje aan dat hoort bij het antwoord. Als een volgende leerling voor hetzelfde antwoord kiest, kruist hij het vakje daarboven aan (zie voorbeeld). Op deze manier ontstaat er een staafdiagram. </a:t>
            </a:r>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24</a:t>
            </a:fld>
            <a:endParaRPr lang="en-GB"/>
          </a:p>
        </p:txBody>
      </p:sp>
    </p:spTree>
    <p:extLst>
      <p:ext uri="{BB962C8B-B14F-4D97-AF65-F5344CB8AC3E}">
        <p14:creationId xmlns:p14="http://schemas.microsoft.com/office/powerpoint/2010/main" val="684204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Laat de leerlingen in groepjes reflecteren op de doelen van de les</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De doelen in leerlingentaal zijn: </a:t>
            </a:r>
          </a:p>
          <a:p>
            <a:pPr algn="l"/>
            <a:r>
              <a:rPr lang="nl-NL" sz="1800" i="1" dirty="0">
                <a:effectLst/>
                <a:latin typeface="Calibri" panose="020F0502020204030204" pitchFamily="34" charset="0"/>
                <a:ea typeface="Calibri" panose="020F0502020204030204" pitchFamily="34" charset="0"/>
                <a:cs typeface="Times New Roman" panose="02020603050405020304" pitchFamily="18" charset="0"/>
              </a:rPr>
              <a:t>We gaan op zoek naar een antwoord op deze vragen: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800" i="1" dirty="0">
                <a:effectLst/>
                <a:latin typeface="Calibri" panose="020F0502020204030204" pitchFamily="34" charset="0"/>
                <a:ea typeface="Calibri" panose="020F0502020204030204" pitchFamily="34" charset="0"/>
                <a:cs typeface="Times New Roman" panose="02020603050405020304" pitchFamily="18" charset="0"/>
              </a:rPr>
              <a:t>Wat moet je doen als je in een moeilijke situatie zit?</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800" i="1" dirty="0">
                <a:effectLst/>
                <a:latin typeface="Calibri" panose="020F0502020204030204" pitchFamily="34" charset="0"/>
                <a:ea typeface="Calibri" panose="020F0502020204030204" pitchFamily="34" charset="0"/>
                <a:cs typeface="Times New Roman" panose="02020603050405020304" pitchFamily="18" charset="0"/>
              </a:rPr>
              <a:t>Hoe gaat onze klas om met moeilijke situaties? </a:t>
            </a:r>
          </a:p>
          <a:p>
            <a:pPr marL="0" lvl="0" indent="0" algn="l">
              <a:buFont typeface="Calibri" panose="020F0502020204030204" pitchFamily="34" charset="0"/>
              <a:buNone/>
            </a:pPr>
            <a:endParaRPr lang="nl-NL" sz="1800" i="1" dirty="0">
              <a:effectLst/>
              <a:latin typeface="Calibri" panose="020F0502020204030204" pitchFamily="34" charset="0"/>
              <a:cs typeface="Times New Roman" panose="02020603050405020304" pitchFamily="18" charset="0"/>
            </a:endParaRPr>
          </a:p>
          <a:p>
            <a:pPr marL="0" lvl="0" indent="0" algn="l">
              <a:buFont typeface="Calibri" panose="020F0502020204030204" pitchFamily="34" charset="0"/>
              <a:buNone/>
            </a:pPr>
            <a:r>
              <a:rPr lang="nl-NL" sz="1800" i="0" dirty="0">
                <a:effectLst/>
                <a:latin typeface="Calibri" panose="020F0502020204030204" pitchFamily="34" charset="0"/>
                <a:cs typeface="Times New Roman" panose="02020603050405020304" pitchFamily="18" charset="0"/>
              </a:rPr>
              <a:t>Laat de leerlingen in groepsverband een antwoord geven op de vragen (doelen) van de les, zie activiteit 4. De antwoorden op de vragen noteren ze in hun leerlingenboekje.  </a:t>
            </a:r>
          </a:p>
          <a:p>
            <a:pPr marL="0" lvl="0" indent="0" algn="l">
              <a:buFont typeface="Calibri" panose="020F0502020204030204" pitchFamily="34" charset="0"/>
              <a:buNone/>
            </a:pPr>
            <a:endParaRPr lang="nl-NL" sz="1800" i="0" dirty="0">
              <a:effectLst/>
              <a:latin typeface="Calibri" panose="020F0502020204030204" pitchFamily="34" charset="0"/>
              <a:cs typeface="Times New Roman" panose="02020603050405020304" pitchFamily="18" charset="0"/>
            </a:endParaRPr>
          </a:p>
          <a:p>
            <a:r>
              <a:rPr lang="nl-NL" sz="1200" kern="1200" dirty="0">
                <a:solidFill>
                  <a:schemeClr val="tx1"/>
                </a:solidFill>
                <a:effectLst/>
                <a:latin typeface="+mn-lt"/>
                <a:ea typeface="+mn-ea"/>
                <a:cs typeface="+mn-cs"/>
              </a:rPr>
              <a:t>Bespreek de antwoorden op de vragen van de onderzoeken klassikaal na. </a:t>
            </a:r>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25</a:t>
            </a:fld>
            <a:endParaRPr lang="en-GB"/>
          </a:p>
        </p:txBody>
      </p:sp>
    </p:spTree>
    <p:extLst>
      <p:ext uri="{BB962C8B-B14F-4D97-AF65-F5344CB8AC3E}">
        <p14:creationId xmlns:p14="http://schemas.microsoft.com/office/powerpoint/2010/main" val="379316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Licht de oefenactiviteit toe</a:t>
            </a:r>
          </a:p>
          <a:p>
            <a:pPr marL="0" indent="0">
              <a:buFontTx/>
              <a:buNone/>
            </a:pPr>
            <a:r>
              <a:rPr lang="nl-NL" dirty="0"/>
              <a:t>Hang de poster van de stoplicht-methode in de klas. Leg de paperclips in de buurt van de poster. De leerlingen oefenen door de week heen met de stoplicht-methode. Als ze in een moeilijke situatie komen, doorlopen ze (expliciet of in hun hoofd) de stappen door. Als de leerlingen de stoplicht-methode hebben gebruikt in een situatie op school, thuis of daarbuiten, kunnen ze een paperclip pakken en aan de poster hangen.</a:t>
            </a:r>
          </a:p>
          <a:p>
            <a:pPr marL="0" indent="0">
              <a:buFontTx/>
              <a:buNone/>
            </a:pPr>
            <a:endParaRPr lang="nl-NL" dirty="0"/>
          </a:p>
          <a:p>
            <a:pPr marL="0" indent="0">
              <a:buFontTx/>
              <a:buNone/>
            </a:pPr>
            <a:r>
              <a:rPr lang="nl-NL" dirty="0"/>
              <a:t>Geef zelf het goede voorbeeld. Hang zelf ook een paperclip op als je de stoplicht-methode hebt gebruikt. Bespreek jouw situatie in de volgende les. </a:t>
            </a:r>
          </a:p>
          <a:p>
            <a:pPr marL="0" indent="0">
              <a:buFontTx/>
              <a:buNone/>
            </a:pPr>
            <a:endParaRPr lang="nl-NL" dirty="0"/>
          </a:p>
          <a:p>
            <a:r>
              <a:rPr lang="nl-NL" sz="1200" dirty="0">
                <a:effectLst/>
                <a:latin typeface="Calibri" panose="020F0502020204030204" pitchFamily="34" charset="0"/>
                <a:ea typeface="Calibri" panose="020F0502020204030204" pitchFamily="34" charset="0"/>
                <a:cs typeface="Times New Roman" panose="02020603050405020304" pitchFamily="18" charset="0"/>
              </a:rPr>
              <a:t>Tip: Geef regelmatig aandacht aan de stoplicht poster gedurende de reguliere lesdagen. Pak de stoplicht-methode erbij als een leerling een moeilijke situatie heeft meegemaakt of er midden in zit. </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26</a:t>
            </a:fld>
            <a:endParaRPr lang="en-GB"/>
          </a:p>
        </p:txBody>
      </p:sp>
    </p:spTree>
    <p:extLst>
      <p:ext uri="{BB962C8B-B14F-4D97-AF65-F5344CB8AC3E}">
        <p14:creationId xmlns:p14="http://schemas.microsoft.com/office/powerpoint/2010/main" val="318912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Einde</a:t>
            </a:r>
            <a:r>
              <a:rPr lang="en-US" b="1" dirty="0"/>
              <a:t> les 2.</a:t>
            </a:r>
            <a:endParaRPr lang="nl-NL" b="1"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27</a:t>
            </a:fld>
            <a:endParaRPr lang="en-GB"/>
          </a:p>
        </p:txBody>
      </p:sp>
    </p:spTree>
    <p:extLst>
      <p:ext uri="{BB962C8B-B14F-4D97-AF65-F5344CB8AC3E}">
        <p14:creationId xmlns:p14="http://schemas.microsoft.com/office/powerpoint/2010/main" val="133232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Start de </a:t>
            </a:r>
            <a:r>
              <a:rPr lang="en-GB" b="1" baseline="0" dirty="0" err="1"/>
              <a:t>derde</a:t>
            </a:r>
            <a:r>
              <a:rPr lang="en-GB" b="1" baseline="0" dirty="0"/>
              <a:t> les van het </a:t>
            </a:r>
            <a:r>
              <a:rPr lang="en-GB" b="1" i="0" baseline="0" dirty="0" err="1"/>
              <a:t>lespakket</a:t>
            </a:r>
            <a:r>
              <a:rPr lang="en-GB" b="1" i="0" baseline="0" dirty="0"/>
              <a:t> </a:t>
            </a:r>
            <a:r>
              <a:rPr lang="en-GB" b="1" i="0" baseline="0" dirty="0" err="1"/>
              <a:t>Veerkracht</a:t>
            </a:r>
            <a:r>
              <a:rPr lang="en-GB" b="1" i="0" baseline="0" dirty="0"/>
              <a:t>. </a:t>
            </a:r>
          </a:p>
          <a:p>
            <a:pPr algn="l"/>
            <a:r>
              <a:rPr lang="nl-NL" sz="1000" dirty="0">
                <a:effectLst/>
                <a:latin typeface="+mn-lt"/>
                <a:ea typeface="+mn-ea"/>
                <a:cs typeface="+mn-cs"/>
              </a:rPr>
              <a:t>H</a:t>
            </a:r>
            <a:r>
              <a:rPr lang="nl-NL" sz="1200" dirty="0">
                <a:effectLst/>
                <a:latin typeface="Calibri" panose="020F0502020204030204" pitchFamily="34" charset="0"/>
                <a:ea typeface="Calibri" panose="020F0502020204030204" pitchFamily="34" charset="0"/>
                <a:cs typeface="Times New Roman" panose="02020603050405020304" pitchFamily="18" charset="0"/>
              </a:rPr>
              <a:t>erhaal de afspraken die jullie in de eerste les hebben opgesteld.</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Blik terug op de vorige les. Stel vragen als: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Wat weet je nog van de vorige les? Wat heb je onthouden? Heb je in de tussentijd een moeilijke situatie meegemaakt? Wie heeft de stappen van de Stoplicht-methode uitgeprobeerd?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28</a:t>
            </a:fld>
            <a:endParaRPr lang="en-GB"/>
          </a:p>
        </p:txBody>
      </p:sp>
    </p:spTree>
    <p:extLst>
      <p:ext uri="{BB962C8B-B14F-4D97-AF65-F5344CB8AC3E}">
        <p14:creationId xmlns:p14="http://schemas.microsoft.com/office/powerpoint/2010/main" val="1465005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Communiceer de doelen van de les</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De doelen in leerlingentaal zijn: </a:t>
            </a:r>
          </a:p>
          <a:p>
            <a:pPr algn="l"/>
            <a:r>
              <a:rPr lang="nl-NL" sz="1200" i="1" dirty="0">
                <a:effectLst/>
                <a:latin typeface="Calibri" panose="020F0502020204030204" pitchFamily="34" charset="0"/>
                <a:ea typeface="Calibri" panose="020F0502020204030204" pitchFamily="34" charset="0"/>
                <a:cs typeface="Times New Roman" panose="02020603050405020304" pitchFamily="18" charset="0"/>
              </a:rPr>
              <a:t>We gaan op zoek naar een antwoord op deze vragen: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Welke strategie is het beste om te kiezen als je in een moeilijke situatie zit?</a:t>
            </a:r>
            <a:endParaRPr lang="nl-NL" sz="120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En waarom is deze strategie het beste?</a:t>
            </a:r>
            <a:endParaRPr lang="en-GB" b="1" i="0" baseline="0" dirty="0"/>
          </a:p>
          <a:p>
            <a:pPr algn="l"/>
            <a:endParaRPr lang="nl-NL" sz="1200" b="1" u="non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b="1" u="non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b="1"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29</a:t>
            </a:fld>
            <a:endParaRPr lang="en-GB"/>
          </a:p>
        </p:txBody>
      </p:sp>
    </p:spTree>
    <p:extLst>
      <p:ext uri="{BB962C8B-B14F-4D97-AF65-F5344CB8AC3E}">
        <p14:creationId xmlns:p14="http://schemas.microsoft.com/office/powerpoint/2010/main" val="65053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Communiceer de doelen van de les</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De doelen in leerlingentaal zijn: </a:t>
            </a:r>
          </a:p>
          <a:p>
            <a:pPr algn="l"/>
            <a:r>
              <a:rPr lang="nl-NL" sz="1200" i="1" dirty="0">
                <a:effectLst/>
                <a:latin typeface="Calibri" panose="020F0502020204030204" pitchFamily="34" charset="0"/>
                <a:ea typeface="Calibri" panose="020F0502020204030204" pitchFamily="34" charset="0"/>
                <a:cs typeface="Times New Roman" panose="02020603050405020304" pitchFamily="18" charset="0"/>
              </a:rPr>
              <a:t>We gaan op zoek naar een antwoord op deze vragen: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Wat is een moeilijke situatie voor jou?</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Hoe herken je dat jij of een ander in een moeilijke situatie zit?</a:t>
            </a:r>
            <a:endParaRPr lang="nl-NL" sz="120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Wat zijn jouw gedachten en gevoelens als je in een moeilijke situatie zit?</a:t>
            </a:r>
            <a:endParaRPr lang="nl-NL" dirty="0"/>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2498474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u="none" dirty="0">
                <a:effectLst/>
                <a:latin typeface="Calibri" panose="020F0502020204030204" pitchFamily="34" charset="0"/>
                <a:ea typeface="Calibri" panose="020F0502020204030204" pitchFamily="34" charset="0"/>
                <a:cs typeface="Times New Roman" panose="02020603050405020304" pitchFamily="18" charset="0"/>
              </a:rPr>
              <a:t>Speel het filmpje af en bespreek daarna het filmpje na</a:t>
            </a:r>
          </a:p>
          <a:p>
            <a:r>
              <a:rPr lang="nl-NL" sz="1800" kern="1200" dirty="0">
                <a:solidFill>
                  <a:schemeClr val="tx1"/>
                </a:solidFill>
                <a:effectLst/>
                <a:latin typeface="+mn-lt"/>
                <a:ea typeface="+mn-ea"/>
                <a:cs typeface="+mn-cs"/>
              </a:rPr>
              <a:t>U kunt het filmpje afspelen als u de slide op volledig scherm toont.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Het filmpje is ook te vinden op YouTube: </a:t>
            </a:r>
            <a:r>
              <a:rPr lang="nl-NL" sz="1800" u="sng" dirty="0">
                <a:solidFill>
                  <a:srgbClr val="0563C1"/>
                </a:solidFill>
                <a:effectLst/>
                <a:latin typeface="Calibri" panose="020F0502020204030204" pitchFamily="34" charset="0"/>
                <a:ea typeface="Calibri" panose="020F0502020204030204" pitchFamily="34" charset="0"/>
                <a:hlinkClick r:id="rId3"/>
              </a:rPr>
              <a:t>https://youtu.be/fQWt3zousQA</a:t>
            </a:r>
            <a:r>
              <a:rPr lang="nl-NL" sz="1800" u="sng" dirty="0">
                <a:solidFill>
                  <a:srgbClr val="0563C1"/>
                </a:solidFill>
                <a:effectLst/>
                <a:latin typeface="Calibri" panose="020F0502020204030204" pitchFamily="34" charset="0"/>
                <a:ea typeface="Calibri" panose="020F0502020204030204" pitchFamily="34" charset="0"/>
              </a:rPr>
              <a:t>. </a:t>
            </a:r>
            <a:endParaRPr lang="nl-NL" sz="1800" kern="1200" dirty="0">
              <a:solidFill>
                <a:schemeClr val="tx1"/>
              </a:solidFill>
              <a:effectLst/>
              <a:latin typeface="+mn-lt"/>
              <a:ea typeface="+mn-ea"/>
              <a:cs typeface="+mn-cs"/>
            </a:endParaRPr>
          </a:p>
          <a:p>
            <a:pPr algn="l"/>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Geef deze vragen als luistervragen mee aan de leerlingen: </a:t>
            </a:r>
            <a:r>
              <a:rPr lang="nl-NL" sz="1800" b="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Laten we meteen eens kijken wat de mensen uit het filmpje antwoorden op deze vragen/doelen van de les: Welke strategie is het beste om te kiezen als je in een moeilijke situatie zit? En waarom is deze strategie het beste?</a:t>
            </a:r>
          </a:p>
          <a:p>
            <a:pPr algn="l"/>
            <a:r>
              <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Bespreek de antwoorden van de leerlingen daarna klassikaal. </a:t>
            </a:r>
          </a:p>
          <a:p>
            <a:pPr algn="l"/>
            <a:endPar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 conclusie van het filmpje is dat er geen beste strategie is. Dat ligt eraan per moeilijke situatie en per persoon. Voor de een helpt het praten heel erg, voor de ander is het fijn om afleiding te zoeken. </a:t>
            </a:r>
            <a:r>
              <a:rPr lang="nl-NL" sz="1800" b="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Yazzmin</a:t>
            </a:r>
            <a:r>
              <a:rPr lang="nl-NL" sz="1800" b="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zegt dit heel mooi in het filmpje: “Ik heb bij moeilijke situaties vaak verschillende emoties, en op basis daarvan bepaal ik mijn strategie. De ene keer helpt het om Netflix te gaan kijken (=afleiding zoeken) of om meteen weer aan de slag te gaan met de opdracht (=probleem meteen oplossen).”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30</a:t>
            </a:fld>
            <a:endParaRPr lang="en-GB"/>
          </a:p>
        </p:txBody>
      </p:sp>
    </p:spTree>
    <p:extLst>
      <p:ext uri="{BB962C8B-B14F-4D97-AF65-F5344CB8AC3E}">
        <p14:creationId xmlns:p14="http://schemas.microsoft.com/office/powerpoint/2010/main" val="377201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u="none" dirty="0">
                <a:effectLst/>
                <a:latin typeface="Calibri" panose="020F0502020204030204" pitchFamily="34" charset="0"/>
                <a:ea typeface="Calibri" panose="020F0502020204030204" pitchFamily="34" charset="0"/>
                <a:cs typeface="Times New Roman" panose="02020603050405020304" pitchFamily="18" charset="0"/>
              </a:rPr>
              <a:t>Geef de leerlingen de opdracht om activiteit 5 uit voeren</a:t>
            </a:r>
          </a:p>
          <a:p>
            <a:pPr algn="l"/>
            <a:r>
              <a:rPr lang="nl-NL" sz="1800" b="0" u="none" dirty="0">
                <a:effectLst/>
                <a:latin typeface="Calibri" panose="020F0502020204030204" pitchFamily="34" charset="0"/>
                <a:ea typeface="Calibri" panose="020F0502020204030204" pitchFamily="34" charset="0"/>
                <a:cs typeface="Times New Roman" panose="02020603050405020304" pitchFamily="18" charset="0"/>
              </a:rPr>
              <a:t>In het leerlingenboek staan een aantal vragen die ze in groepsverband met elkaar beantwoorden. Daarvoor hebben ze de conclusie nodig die ze in de vorige les bij activiteit 4 hebben opgeschreven. </a:t>
            </a:r>
          </a:p>
          <a:p>
            <a:pPr algn="l"/>
            <a:endParaRPr lang="nl-NL" sz="1800" b="0" i="0" u="none"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i="0" dirty="0">
                <a:effectLst/>
                <a:latin typeface="Calibri" panose="020F0502020204030204" pitchFamily="34" charset="0"/>
                <a:ea typeface="Calibri" panose="020F0502020204030204" pitchFamily="34" charset="0"/>
                <a:cs typeface="Times New Roman" panose="02020603050405020304" pitchFamily="18" charset="0"/>
              </a:rPr>
              <a:t>Bespreek de activiteit kort klassikaal na. Beantwoord de vragen op de slide met elkaar. Het is belangrijk dat je er samen met de leerlingen achter komt dat er niet een beste strategie te noemen is. Voor de ene persoon is een strategie fijner dan voor de ander. Als je er bijvoorbeeld achter komt dat een strategie, zoals huilen, helemaal niet helpt, is het slim om een andere strategie te kiezen. Terwijl voor een andere leerling huilen juist tot opluchting kan zorgen.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31</a:t>
            </a:fld>
            <a:endParaRPr lang="en-GB"/>
          </a:p>
        </p:txBody>
      </p:sp>
    </p:spTree>
    <p:extLst>
      <p:ext uri="{BB962C8B-B14F-4D97-AF65-F5344CB8AC3E}">
        <p14:creationId xmlns:p14="http://schemas.microsoft.com/office/powerpoint/2010/main" val="4257028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dirty="0">
                <a:effectLst/>
                <a:latin typeface="Calibri" panose="020F0502020204030204" pitchFamily="34" charset="0"/>
                <a:ea typeface="Calibri" panose="020F0502020204030204" pitchFamily="34" charset="0"/>
                <a:cs typeface="Times New Roman" panose="02020603050405020304" pitchFamily="18" charset="0"/>
              </a:rPr>
              <a:t>Behandel de stelling met de leerlingen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dirty="0"/>
              <a:t>Laat de leerlingen kiezen of ze het met de stelling eens (ze lopen naar de linkerkant van de klas) of oneens (ze lopen naar de rechterkant van de klas) zijn. Ze kunnen er ook half wel, half niet mee eens zijn, dan kunnen de leerlingen in het midden van de klas blijven staan. Laat de leerlingen beargumenteren waarom ze voor een bepaalde kant hebben gekozen. </a:t>
            </a:r>
          </a:p>
          <a:p>
            <a:endParaRPr lang="nl-NL" dirty="0"/>
          </a:p>
          <a:p>
            <a:r>
              <a:rPr lang="nl-NL" dirty="0"/>
              <a:t>Toelichting: </a:t>
            </a:r>
          </a:p>
          <a:p>
            <a:r>
              <a:rPr lang="nl-NL" sz="1200" i="0" dirty="0">
                <a:effectLst/>
                <a:latin typeface="Calibri" panose="020F0502020204030204" pitchFamily="34" charset="0"/>
                <a:ea typeface="Calibri" panose="020F0502020204030204" pitchFamily="34" charset="0"/>
                <a:cs typeface="Times New Roman" panose="02020603050405020304" pitchFamily="18" charset="0"/>
              </a:rPr>
              <a:t>Antwoord: Niet eens en ook niet oneens</a:t>
            </a:r>
          </a:p>
          <a:p>
            <a:r>
              <a:rPr lang="nl-NL" sz="1200" i="0" dirty="0">
                <a:effectLst/>
                <a:latin typeface="Calibri" panose="020F0502020204030204" pitchFamily="34" charset="0"/>
                <a:ea typeface="Calibri" panose="020F0502020204030204" pitchFamily="34" charset="0"/>
                <a:cs typeface="Times New Roman" panose="02020603050405020304" pitchFamily="18" charset="0"/>
              </a:rPr>
              <a:t>Het is moeilijk om te zeggen of een strategie wel of niet goed is. Voor de ene persoon is een strategie fijner dan voor de ander. Als je er bijvoorbeeld achter komt dat een strategie, zoals huilen, helemaal niet helpt, is het slim om een andere strategie te kiezen. Terwijl voor een andere leerling huilen juist tot opluchting kan zorgen.</a:t>
            </a:r>
          </a:p>
          <a:p>
            <a:r>
              <a:rPr lang="nl-NL" sz="1200" i="0" dirty="0">
                <a:effectLst/>
                <a:latin typeface="Calibri" panose="020F0502020204030204" pitchFamily="34" charset="0"/>
                <a:cs typeface="Times New Roman" panose="02020603050405020304" pitchFamily="18" charset="0"/>
              </a:rPr>
              <a:t>Daarbij zijn strategieën uit de categorie ‘probleem-oplossend’ alleen handig als je ook daadwerkelijk controle kan hebben over het probleem. Als je een aandoening hebt en je daardoor moeilijke situaties ervaart, kan je de aandoening niet oplossen. </a:t>
            </a:r>
            <a:r>
              <a:rPr lang="nl-NL" sz="1200" i="0" dirty="0" err="1">
                <a:effectLst/>
                <a:latin typeface="Calibri" panose="020F0502020204030204" pitchFamily="34" charset="0"/>
                <a:cs typeface="Times New Roman" panose="02020603050405020304" pitchFamily="18" charset="0"/>
              </a:rPr>
              <a:t>De</a:t>
            </a:r>
            <a:r>
              <a:rPr lang="nl-NL" sz="1200" i="0" dirty="0">
                <a:effectLst/>
                <a:latin typeface="Calibri" panose="020F0502020204030204" pitchFamily="34" charset="0"/>
                <a:cs typeface="Times New Roman" panose="02020603050405020304" pitchFamily="18" charset="0"/>
              </a:rPr>
              <a:t> strategieën uit de categorie ‘positief denken’ zijn vaak waardevol wanneer je niet meteen het probleem kan veranderen. </a:t>
            </a:r>
          </a:p>
          <a:p>
            <a:r>
              <a:rPr lang="nl-NL" sz="1200" i="0" dirty="0">
                <a:effectLst/>
                <a:latin typeface="Calibri" panose="020F0502020204030204" pitchFamily="34" charset="0"/>
                <a:cs typeface="Times New Roman" panose="02020603050405020304" pitchFamily="18" charset="0"/>
              </a:rPr>
              <a:t>Sommige strategieën zijn voor leerlingen handig voor de korte termijn, zoals afleiding zoeken, of handig voor de lange termijn, zoals hulp zoeken.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32</a:t>
            </a:fld>
            <a:endParaRPr lang="en-GB"/>
          </a:p>
        </p:txBody>
      </p:sp>
    </p:spTree>
    <p:extLst>
      <p:ext uri="{BB962C8B-B14F-4D97-AF65-F5344CB8AC3E}">
        <p14:creationId xmlns:p14="http://schemas.microsoft.com/office/powerpoint/2010/main" val="4165769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dirty="0">
                <a:effectLst/>
                <a:latin typeface="Calibri" panose="020F0502020204030204" pitchFamily="34" charset="0"/>
                <a:ea typeface="Calibri" panose="020F0502020204030204" pitchFamily="34" charset="0"/>
                <a:cs typeface="Times New Roman" panose="02020603050405020304" pitchFamily="18" charset="0"/>
              </a:rPr>
              <a:t>Behandel de stelling met de leerlingen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dirty="0"/>
              <a:t>Laat de leerlingen kiezen of ze het met de stelling eens (ze lopen naar de linkerkant van de klas) of oneens (ze lopen naar de rechterkant van de klas) zijn. Ze kunnen er ook half wel half niet mee eens zijn, dan kunnen de leerlingen in het midden van de klas blijven staan. Laat de leerlingen beargumenteren waarom ze een bepaalde kant hebben gekozen. </a:t>
            </a:r>
          </a:p>
          <a:p>
            <a:endParaRPr lang="nl-NL" dirty="0"/>
          </a:p>
          <a:p>
            <a:r>
              <a:rPr lang="nl-NL" dirty="0"/>
              <a:t>Toelichting: </a:t>
            </a:r>
          </a:p>
          <a:p>
            <a:r>
              <a:rPr lang="nl-NL" dirty="0"/>
              <a:t>Antwoord: Oneens </a:t>
            </a:r>
          </a:p>
          <a:p>
            <a:r>
              <a:rPr lang="nl-NL" dirty="0"/>
              <a:t>Dit </a:t>
            </a:r>
            <a:r>
              <a:rPr lang="nl-NL" u="sng" dirty="0"/>
              <a:t>moet</a:t>
            </a:r>
            <a:r>
              <a:rPr lang="nl-NL" u="none" dirty="0"/>
              <a:t> helemaal niet. Sterker nog, het is beter om niet steeds in dezelfde valkuil te stappen. Als je bijvoorbeeld elke keer dezelfde strategie kiest, maar je krijgt er geen fijner gevoel van, dan is het beter om een andere strategie te kiezen. Het beste is om steeds na te denken over de verschillende strategieën die er allemaal zijn. Daarna maak je een keuze waarvan jij overtuigd ben dat het de beste is voor dat moment!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33</a:t>
            </a:fld>
            <a:endParaRPr lang="en-GB"/>
          </a:p>
        </p:txBody>
      </p:sp>
    </p:spTree>
    <p:extLst>
      <p:ext uri="{BB962C8B-B14F-4D97-AF65-F5344CB8AC3E}">
        <p14:creationId xmlns:p14="http://schemas.microsoft.com/office/powerpoint/2010/main" val="2860635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dirty="0">
                <a:effectLst/>
                <a:latin typeface="Calibri" panose="020F0502020204030204" pitchFamily="34" charset="0"/>
                <a:ea typeface="Calibri" panose="020F0502020204030204" pitchFamily="34" charset="0"/>
                <a:cs typeface="Times New Roman" panose="02020603050405020304" pitchFamily="18" charset="0"/>
              </a:rPr>
              <a:t>Behandel de stelling met de leerlingen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dirty="0"/>
              <a:t>Laat de leerlingen kiezen of ze het met de stelling eens (ze lopen naar de linkerkant van de klas) of oneens (ze lopen naar de rechterkant van de klas) zijn. Ze kunnen er ook half wel half niet mee eens zijn, dan kunnen de leerlingen in het midden van de klas blijven staan. Laat de leerlingen beargumenteren waarom ze een bepaalde kant hebben gekozen. </a:t>
            </a:r>
          </a:p>
          <a:p>
            <a:endParaRPr lang="nl-NL" dirty="0"/>
          </a:p>
          <a:p>
            <a:r>
              <a:rPr lang="nl-NL" dirty="0"/>
              <a:t>Toelichting:</a:t>
            </a:r>
          </a:p>
          <a:p>
            <a:r>
              <a:rPr lang="nl-NL" dirty="0"/>
              <a:t>Antwoord: Niet eens of niet oneens </a:t>
            </a:r>
          </a:p>
          <a:p>
            <a:r>
              <a:rPr lang="nl-NL" dirty="0"/>
              <a:t>Ja, als je het uitgeprobeerd hebt, dan weet je of je er een fijner gevoel van krijgt en of het voor je werkt. </a:t>
            </a:r>
          </a:p>
          <a:p>
            <a:r>
              <a:rPr lang="nl-NL" dirty="0"/>
              <a:t>Nee, je kan ook bij andere mensen ‘afkijken’. Als je bij iemand ziet dat het diegene helpt, dan kan je weten dat het een goede strategie is.  </a:t>
            </a:r>
          </a:p>
        </p:txBody>
      </p:sp>
      <p:sp>
        <p:nvSpPr>
          <p:cNvPr id="4" name="Slide Number Placeholder 3"/>
          <p:cNvSpPr>
            <a:spLocks noGrp="1"/>
          </p:cNvSpPr>
          <p:nvPr>
            <p:ph type="sldNum" sz="quarter" idx="5"/>
          </p:nvPr>
        </p:nvSpPr>
        <p:spPr/>
        <p:txBody>
          <a:bodyPr/>
          <a:lstStyle/>
          <a:p>
            <a:fld id="{482BB00A-71ED-40C6-A1CF-164C43AE5CE4}" type="slidenum">
              <a:rPr lang="en-GB" smtClean="0"/>
              <a:pPr/>
              <a:t>34</a:t>
            </a:fld>
            <a:endParaRPr lang="en-GB"/>
          </a:p>
        </p:txBody>
      </p:sp>
    </p:spTree>
    <p:extLst>
      <p:ext uri="{BB962C8B-B14F-4D97-AF65-F5344CB8AC3E}">
        <p14:creationId xmlns:p14="http://schemas.microsoft.com/office/powerpoint/2010/main" val="2829008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Geef instructie en laat de leerlingen daarna uitbeelden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Geef de leerlingen de opdracht om de moeilijke situaties van de memoblaadjes weer opnieuw uit te beelden zoals ze in les 1 hebben gedaan (linkerkant van de slide), maar nu komt er een stuk bij (rechterkant van de slide)! </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hoofdpersoon uit het toneelstuk (degene die de moeilijke situatie meemaakt) beeldt ook de drie stappen van de Stoplicht-methode uit. Vraag drie kinderen uit de klas of zij de drie stappen van de stoplicht-methode willen spelen. Zij gaan ieder op een stoel zitten vooraan de klas. Het eerste kind houdt een rood A4 papier voor zich, het tweede kind het oranje papier en het derde kind het groene papier.</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mini-toneelstukjes zien er als volgt uit: De leerlingen herhalen het toneelspel van les 1 en spelen de betreffende moeilijke situatie na. De hoofdpersoon loopt vervolgens langs de kinderen die het stoplicht spelen. Het eerste kind vraagt: Stop! Wat voor gevoelens en gedachten heb je? De hoofdpersoon geeft antwoord. De hoofdpersoon loopt naar het tweede stoplicht. Het kind van de oranje stoplicht kleur vraagt: Welke strategieën zijn er allemaal hoe je met deze moeilijke situatie om kan gaan? De hoofdpersoon geeft antwoord en loopt naar de laatste (groene) stap. Het kind vraagt: Welke keuze maak je en waarom? Het kind geeft antwoord en speelt vervolgens de keuze. </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Voordat de leerlingen deze opdracht krijgen, doe je eerst een situatie zelf voor en/of samen met de leerlingen. Daarna krijgen de leerlingen de tijd om zich voor te bereiden op het toneelstuk. Geef na de uitvoering van de toneelstukjes feedback en stel verdiepende vragen. </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35</a:t>
            </a:fld>
            <a:endParaRPr lang="en-GB"/>
          </a:p>
        </p:txBody>
      </p:sp>
    </p:spTree>
    <p:extLst>
      <p:ext uri="{BB962C8B-B14F-4D97-AF65-F5344CB8AC3E}">
        <p14:creationId xmlns:p14="http://schemas.microsoft.com/office/powerpoint/2010/main" val="1336955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Laat de leerlingen reflecteren op de doelen van de les door activiteit 6 te maken</a:t>
            </a:r>
          </a:p>
          <a:p>
            <a:pPr marL="0" lvl="0" indent="0" algn="l">
              <a:buFont typeface="Calibri" panose="020F0502020204030204" pitchFamily="34" charset="0"/>
              <a:buNone/>
            </a:pPr>
            <a:r>
              <a:rPr lang="nl-NL" sz="1800" i="0" dirty="0">
                <a:effectLst/>
                <a:latin typeface="Calibri" panose="020F0502020204030204" pitchFamily="34" charset="0"/>
                <a:cs typeface="Times New Roman" panose="02020603050405020304" pitchFamily="18" charset="0"/>
              </a:rPr>
              <a:t>Laat de leerlingen individueel of in tweetallen activiteit 6 maken. Ze moeten de weggevallen stukken uit het krantenartikel weer herstellen. </a:t>
            </a:r>
          </a:p>
          <a:p>
            <a:pPr marL="0" lvl="0" indent="0" algn="l">
              <a:buFont typeface="Calibri" panose="020F0502020204030204" pitchFamily="34" charset="0"/>
              <a:buNone/>
            </a:pPr>
            <a:endParaRPr lang="nl-NL" sz="1800" i="0" dirty="0">
              <a:effectLst/>
              <a:latin typeface="Calibri" panose="020F0502020204030204" pitchFamily="34" charset="0"/>
              <a:cs typeface="Times New Roman" panose="02020603050405020304" pitchFamily="18" charset="0"/>
            </a:endParaRPr>
          </a:p>
          <a:p>
            <a:r>
              <a:rPr lang="nl-NL" sz="1200" kern="1200" dirty="0">
                <a:solidFill>
                  <a:schemeClr val="tx1"/>
                </a:solidFill>
                <a:effectLst/>
                <a:latin typeface="+mn-lt"/>
                <a:ea typeface="+mn-ea"/>
                <a:cs typeface="+mn-cs"/>
              </a:rPr>
              <a:t>Bespreek de antwoorden klassikaal na. </a:t>
            </a:r>
            <a:endParaRPr lang="nl-NL" sz="1800" dirty="0"/>
          </a:p>
          <a:p>
            <a:r>
              <a:rPr lang="nl-NL" sz="1800" dirty="0">
                <a:effectLst/>
                <a:latin typeface="Calibri" panose="020F0502020204030204" pitchFamily="34" charset="0"/>
                <a:ea typeface="Calibri" panose="020F0502020204030204" pitchFamily="34" charset="0"/>
                <a:cs typeface="Times New Roman" panose="02020603050405020304" pitchFamily="18" charset="0"/>
              </a:rPr>
              <a:t>Antwoorden:</a:t>
            </a:r>
          </a:p>
          <a:p>
            <a:pPr marL="342900" lvl="0" indent="-342900">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Emoties en gedachten</a:t>
            </a:r>
          </a:p>
          <a:p>
            <a:pPr marL="342900" lvl="0" indent="-342900">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Strategieën </a:t>
            </a:r>
          </a:p>
          <a:p>
            <a:pPr marL="342900" lvl="0" indent="-342900">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Eigen antwoord</a:t>
            </a:r>
          </a:p>
          <a:p>
            <a:pPr marL="342900" lvl="0" indent="-342900">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antwoord als: Voor de ene persoon is een bepaalde strategie beter dan voor de ander. </a:t>
            </a:r>
          </a:p>
          <a:p>
            <a:pPr marL="342900" lvl="0" indent="-342900">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Eigen antwoord </a:t>
            </a:r>
          </a:p>
          <a:p>
            <a:endParaRPr lang="nl-NL" sz="18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36</a:t>
            </a:fld>
            <a:endParaRPr lang="en-GB"/>
          </a:p>
        </p:txBody>
      </p:sp>
    </p:spTree>
    <p:extLst>
      <p:ext uri="{BB962C8B-B14F-4D97-AF65-F5344CB8AC3E}">
        <p14:creationId xmlns:p14="http://schemas.microsoft.com/office/powerpoint/2010/main" val="1453890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Licht de oefenactiviteit toe</a:t>
            </a:r>
          </a:p>
          <a:p>
            <a:pPr marL="0" indent="0">
              <a:buFontTx/>
              <a:buNone/>
            </a:pPr>
            <a:r>
              <a:rPr lang="nl-NL" dirty="0"/>
              <a:t>Herhaal de oefenactiviteit van de vorige les. Geef </a:t>
            </a:r>
            <a:r>
              <a:rPr lang="nl-NL" sz="1200" dirty="0">
                <a:effectLst/>
                <a:latin typeface="Calibri" panose="020F0502020204030204" pitchFamily="34" charset="0"/>
                <a:ea typeface="Calibri" panose="020F0502020204030204" pitchFamily="34" charset="0"/>
                <a:cs typeface="Times New Roman" panose="02020603050405020304" pitchFamily="18" charset="0"/>
              </a:rPr>
              <a:t>de leerlingen de opdracht mee om in de komende tijd alle stappen van de Stoplicht-methode te oefenen als ze in een moeilijke situatie komen. Geef de leerlingen ook de opdracht om andere leerlingen te helpen in een moeilijke situatie. </a:t>
            </a:r>
          </a:p>
          <a:p>
            <a:pPr algn="l"/>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Calibri" panose="020F0502020204030204" pitchFamily="34" charset="0"/>
                <a:ea typeface="Calibri" panose="020F0502020204030204" pitchFamily="34" charset="0"/>
                <a:cs typeface="Times New Roman" panose="02020603050405020304" pitchFamily="18" charset="0"/>
              </a:rPr>
              <a:t>Tip: Geef regelmatig aandacht aan de stoplicht poster gedurende de reguliere lesdagen. Pak de stoplicht-methode erbij als een leerling een moeilijke situatie heeft meegemaakt of er midden in zit. </a:t>
            </a:r>
          </a:p>
          <a:p>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37</a:t>
            </a:fld>
            <a:endParaRPr lang="en-GB"/>
          </a:p>
        </p:txBody>
      </p:sp>
    </p:spTree>
    <p:extLst>
      <p:ext uri="{BB962C8B-B14F-4D97-AF65-F5344CB8AC3E}">
        <p14:creationId xmlns:p14="http://schemas.microsoft.com/office/powerpoint/2010/main" val="4025795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Einde</a:t>
            </a:r>
            <a:r>
              <a:rPr lang="en-US" b="1" dirty="0"/>
              <a:t> les 3.</a:t>
            </a:r>
            <a:endParaRPr lang="nl-NL" b="1"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38</a:t>
            </a:fld>
            <a:endParaRPr lang="en-GB"/>
          </a:p>
        </p:txBody>
      </p:sp>
    </p:spTree>
    <p:extLst>
      <p:ext uri="{BB962C8B-B14F-4D97-AF65-F5344CB8AC3E}">
        <p14:creationId xmlns:p14="http://schemas.microsoft.com/office/powerpoint/2010/main" val="2682245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Start de </a:t>
            </a:r>
            <a:r>
              <a:rPr lang="en-GB" b="1" baseline="0" dirty="0" err="1"/>
              <a:t>vierde</a:t>
            </a:r>
            <a:r>
              <a:rPr lang="en-GB" b="1" baseline="0" dirty="0"/>
              <a:t> les van het </a:t>
            </a:r>
            <a:r>
              <a:rPr lang="en-GB" b="1" i="0" baseline="0" dirty="0" err="1"/>
              <a:t>lespakket</a:t>
            </a:r>
            <a:r>
              <a:rPr lang="en-GB" b="1" i="0" baseline="0" dirty="0"/>
              <a:t> </a:t>
            </a:r>
            <a:r>
              <a:rPr lang="en-GB" b="1" i="0" baseline="0" dirty="0" err="1"/>
              <a:t>Veerkracht</a:t>
            </a:r>
            <a:r>
              <a:rPr lang="en-GB" b="1" i="0" baseline="0" dirty="0"/>
              <a:t>. Begin </a:t>
            </a:r>
            <a:r>
              <a:rPr lang="en-GB" b="1" i="0" baseline="0" dirty="0" err="1"/>
              <a:t>deze</a:t>
            </a:r>
            <a:r>
              <a:rPr lang="en-GB" b="1" i="0" baseline="0" dirty="0"/>
              <a:t> les </a:t>
            </a:r>
            <a:r>
              <a:rPr lang="en-GB" b="1" i="0" baseline="0" dirty="0" err="1"/>
              <a:t>anders</a:t>
            </a:r>
            <a:r>
              <a:rPr lang="en-GB" b="1" i="0" baseline="0" dirty="0"/>
              <a:t> dan </a:t>
            </a:r>
            <a:r>
              <a:rPr lang="en-GB" b="1" i="0" baseline="0" dirty="0" err="1"/>
              <a:t>anders</a:t>
            </a:r>
            <a:r>
              <a:rPr lang="en-GB" b="1" i="0" baseline="0" dirty="0"/>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Licht toe: “We beginnen vandaag de les eens helemaal anders. We gaan een </a:t>
            </a:r>
            <a:r>
              <a:rPr lang="nl-NL" sz="1800" i="1" u="sng" dirty="0">
                <a:effectLst/>
                <a:latin typeface="Calibri" panose="020F0502020204030204" pitchFamily="34" charset="0"/>
                <a:ea typeface="Calibri" panose="020F0502020204030204" pitchFamily="34" charset="0"/>
                <a:cs typeface="Times New Roman" panose="02020603050405020304" pitchFamily="18" charset="0"/>
              </a:rPr>
              <a:t>makkelijke</a:t>
            </a:r>
            <a:r>
              <a:rPr lang="nl-NL" sz="1800" u="sng"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opdracht doen”.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Geef de leerlingen meteen een opdracht. Deze opdracht is best pittig, maar communiceer dat niet naar de leerlingen (het vereist dus een beetje toneelkunst). Het doel is dat de leerlingen in een situatie komen waarin ze gefrustreerd raken (= voor een aantal kinderen een moeilijke situatie). </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Je kan kiezen uit een aantal opdrachten die je de leerlingen voorlegt. Voer één van deze uit: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ingewikkelde dans: Een dans/beweging die niet binnen 5 minuten te leren valt. Daar moet je lang voor oefenen.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moeilijke knippuzzel: Een puzzel waarbij de leerlingen een figuur moeten naknippen uit een A4 met drie knipjes. De leerlingen moeten het binnen twee minuten gedaan hebben, anders vallen ze af. De meeste kinderen denken meteen dat het onmogelijk is. Zie: https://www.youtube.com/watch?v=W_7CJvmK5z4&amp;t=2s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balspel: Spel waarbij er oneerlijke verdeling is, bijvoorbeeld: 2 kinderen moet een doel verdedigen van ballen, terwijl de rest van de klas continu ballen schieten.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Of: je kan er ook voor kiezen om een teleurstelling mee te delen. Bijvoorbeeld: Het schoolreisje van dit jaar gaat niet door.  </a:t>
            </a:r>
          </a:p>
          <a:p>
            <a:pPr marL="0" lvl="0" indent="0">
              <a:buFont typeface="Calibri" panose="020F0502020204030204" pitchFamily="34" charse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Leg de opdracht na een tijd stil en vraag naar de gevoelens en gedachten van de leerlingen. Ga in gesprek over hoe de leerlingen met deze situatie om zijn gegaan. Stel vragen als: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Wat voelde je? Welke gedachten had je? Vond je dit een moeilijke situatie? Heb je de stappen van de stoplichtmethode genomen?</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39</a:t>
            </a:fld>
            <a:endParaRPr lang="en-GB"/>
          </a:p>
        </p:txBody>
      </p:sp>
    </p:spTree>
    <p:extLst>
      <p:ext uri="{BB962C8B-B14F-4D97-AF65-F5344CB8AC3E}">
        <p14:creationId xmlns:p14="http://schemas.microsoft.com/office/powerpoint/2010/main" val="69576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dirty="0">
                <a:effectLst/>
                <a:latin typeface="Calibri" panose="020F0502020204030204" pitchFamily="34" charset="0"/>
                <a:ea typeface="Calibri" panose="020F0502020204030204" pitchFamily="34" charset="0"/>
                <a:cs typeface="Times New Roman" panose="02020603050405020304" pitchFamily="18" charset="0"/>
              </a:rPr>
              <a:t>Leg uit wat moeilijke situaties zijn </a:t>
            </a:r>
          </a:p>
          <a:p>
            <a:r>
              <a:rPr lang="nl-NL" sz="1200" dirty="0">
                <a:effectLst/>
                <a:latin typeface="Calibri" panose="020F0502020204030204" pitchFamily="34" charset="0"/>
                <a:ea typeface="Calibri" panose="020F0502020204030204" pitchFamily="34" charset="0"/>
                <a:cs typeface="Times New Roman" panose="02020603050405020304" pitchFamily="18" charset="0"/>
              </a:rPr>
              <a:t>Moeilijke situaties zijn </a:t>
            </a:r>
            <a:r>
              <a:rPr lang="nl-NL" sz="1800" dirty="0">
                <a:effectLst/>
                <a:latin typeface="Calibri" panose="020F0502020204030204" pitchFamily="34" charset="0"/>
                <a:ea typeface="Calibri" panose="020F0502020204030204" pitchFamily="34" charset="0"/>
                <a:cs typeface="Times New Roman" panose="02020603050405020304" pitchFamily="18" charset="0"/>
              </a:rPr>
              <a:t>problemen en moeilijkheden waarin leerlingen vervelende emoties en/of stress kunnen ervaren. Vraag de klas naar een aantal voorbeelden. Geef zelf ook een aantal voorbeelden van moeilijke situaties. Denk aan: situaties waarin de kinderen een teleurstellend cijfer krijgen, ruzie hebben met vrienden of familie, een lastige opdracht op school krijgen, te veel moeten doen of situaties waarin dingen opeens anders gaan dan ze hadden verwacht, zoals door de maatregelen van de coronacrisis het geval was.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Geef aan dat er een verschil is tussen de intensiteit van moeilijke situaties. Je kunt moeilijke situaties </a:t>
            </a:r>
            <a:r>
              <a:rPr lang="nl-NL" sz="1200" dirty="0">
                <a:effectLst/>
                <a:latin typeface="Calibri" panose="020F0502020204030204" pitchFamily="34" charset="0"/>
                <a:ea typeface="Calibri" panose="020F0502020204030204" pitchFamily="34" charset="0"/>
                <a:cs typeface="Times New Roman" panose="02020603050405020304" pitchFamily="18" charset="0"/>
              </a:rPr>
              <a:t>indelen van 1-10 of van groen naar rood. We zijn op zoek naar een situatie die ongeveer een 5 of ‘een gele of oranje situatie’ is. </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Dit wil zeggen dat we niet op zoek zijn naar traumatische gebeurtenissen (10 of donkerrood) en ook niet naar zeer kleine tegenslagen. Let op: Dit is voor elke leerling anders. De ene leerling kan eenzelfde situatie anders ervaren (bijvoorbeeld als groen) dan een andere leerling (bijvoorbeeld als oranje). </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3544075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Communiceer de doelen van de les</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De doelen in leerlingentaal zijn: </a:t>
            </a:r>
          </a:p>
          <a:p>
            <a:pPr algn="l"/>
            <a:r>
              <a:rPr lang="nl-NL" sz="1200" i="1" dirty="0">
                <a:effectLst/>
                <a:latin typeface="Calibri" panose="020F0502020204030204" pitchFamily="34" charset="0"/>
                <a:ea typeface="Calibri" panose="020F0502020204030204" pitchFamily="34" charset="0"/>
                <a:cs typeface="Times New Roman" panose="02020603050405020304" pitchFamily="18" charset="0"/>
              </a:rPr>
              <a:t>We gaan op zoek naar een antwoord op deze vragen: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Wat is veerkracht? </a:t>
            </a:r>
          </a:p>
          <a:p>
            <a:pPr marL="342900" lvl="0" indent="-342900">
              <a:buFont typeface="Calibri" panose="020F0502020204030204" pitchFamily="34" charset="0"/>
              <a:buChar char="-"/>
            </a:pPr>
            <a:r>
              <a:rPr lang="nl-NL" sz="1200" i="1" dirty="0">
                <a:effectLst/>
                <a:latin typeface="Calibri" panose="020F0502020204030204" pitchFamily="34" charset="0"/>
                <a:ea typeface="Calibri" panose="020F0502020204030204" pitchFamily="34" charset="0"/>
                <a:cs typeface="Times New Roman" panose="02020603050405020304" pitchFamily="18" charset="0"/>
              </a:rPr>
              <a:t>Hoe veerkrachtig ben 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dirty="0">
                <a:effectLst/>
                <a:latin typeface="+mn-lt"/>
                <a:ea typeface="+mn-ea"/>
                <a:cs typeface="+mn-cs"/>
              </a:rPr>
              <a:t>H</a:t>
            </a:r>
            <a:r>
              <a:rPr lang="nl-NL" sz="1000" dirty="0">
                <a:effectLst/>
                <a:latin typeface="Calibri" panose="020F0502020204030204" pitchFamily="34" charset="0"/>
                <a:ea typeface="Calibri" panose="020F0502020204030204" pitchFamily="34" charset="0"/>
                <a:cs typeface="Times New Roman" panose="02020603050405020304" pitchFamily="18" charset="0"/>
              </a:rPr>
              <a:t>erhaal ook de afspraken die jullie in de eerste les hebben opgesteld.</a:t>
            </a:r>
          </a:p>
          <a:p>
            <a:pPr algn="l"/>
            <a:endParaRPr lang="nl-NL" sz="1200" b="1" u="non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b="1"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40</a:t>
            </a:fld>
            <a:endParaRPr lang="en-GB"/>
          </a:p>
        </p:txBody>
      </p:sp>
    </p:spTree>
    <p:extLst>
      <p:ext uri="{BB962C8B-B14F-4D97-AF65-F5344CB8AC3E}">
        <p14:creationId xmlns:p14="http://schemas.microsoft.com/office/powerpoint/2010/main" val="1164402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u="none" dirty="0">
                <a:effectLst/>
                <a:latin typeface="Calibri" panose="020F0502020204030204" pitchFamily="34" charset="0"/>
                <a:ea typeface="Calibri" panose="020F0502020204030204" pitchFamily="34" charset="0"/>
                <a:cs typeface="Times New Roman" panose="02020603050405020304" pitchFamily="18" charset="0"/>
              </a:rPr>
              <a:t>Speel het filmpje af en bespreek daarna het filmpje na</a:t>
            </a:r>
          </a:p>
          <a:p>
            <a:r>
              <a:rPr lang="nl-NL" sz="1800" kern="1200" dirty="0">
                <a:solidFill>
                  <a:schemeClr val="tx1"/>
                </a:solidFill>
                <a:effectLst/>
                <a:latin typeface="+mn-lt"/>
                <a:ea typeface="+mn-ea"/>
                <a:cs typeface="+mn-cs"/>
              </a:rPr>
              <a:t>U kunt het filmpje afspelen als u de slide op volledig scherm toont.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Het filmpje is ook te vinden op YouTube: </a:t>
            </a:r>
            <a:r>
              <a:rPr lang="nl-NL" sz="1800" u="sng" dirty="0">
                <a:solidFill>
                  <a:srgbClr val="0563C1"/>
                </a:solidFill>
                <a:effectLst/>
                <a:latin typeface="Calibri" panose="020F0502020204030204" pitchFamily="34" charset="0"/>
                <a:ea typeface="Calibri" panose="020F0502020204030204" pitchFamily="34" charset="0"/>
                <a:hlinkClick r:id="rId3"/>
              </a:rPr>
              <a:t>https://youtu.be/9BX8KWSomv8</a:t>
            </a:r>
            <a:r>
              <a:rPr lang="nl-NL" sz="1800" u="sng" dirty="0">
                <a:solidFill>
                  <a:srgbClr val="0563C1"/>
                </a:solidFill>
                <a:effectLst/>
                <a:latin typeface="Calibri" panose="020F0502020204030204" pitchFamily="34" charset="0"/>
                <a:ea typeface="Calibri" panose="020F0502020204030204" pitchFamily="34" charset="0"/>
              </a:rPr>
              <a:t>. </a:t>
            </a:r>
            <a:endParaRPr lang="nl-NL" sz="1800" kern="1200" dirty="0">
              <a:solidFill>
                <a:schemeClr val="tx1"/>
              </a:solidFill>
              <a:effectLst/>
              <a:latin typeface="+mn-lt"/>
              <a:ea typeface="+mn-ea"/>
              <a:cs typeface="+mn-cs"/>
            </a:endParaRPr>
          </a:p>
          <a:p>
            <a:pPr algn="l"/>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 leerlingen krijgen een luistervraag mee: Wat is veerkracht volgens de mensen uit het filmpje?</a:t>
            </a:r>
          </a:p>
          <a:p>
            <a:pPr algn="l"/>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a:buFont typeface="Calibri" panose="020F0502020204030204" pitchFamily="34" charset="0"/>
              <a:buNone/>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Bespreekt het filmpje kort na met de leerlingen. </a:t>
            </a:r>
            <a:r>
              <a:rPr lang="nl-NL"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Waar zijn de mensen in het filmpje goed in en wat vinden ze lastig in veerkrachtig zijn?</a:t>
            </a:r>
          </a:p>
          <a:p>
            <a:pPr marL="0" lvl="0" indent="0" algn="l">
              <a:buFont typeface="Calibri" panose="020F0502020204030204" pitchFamily="34" charset="0"/>
              <a:buNone/>
            </a:pPr>
            <a:endParaRPr lang="nl-NL"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 typeface="Calibri" panose="020F0502020204030204" pitchFamily="34" charset="0"/>
              <a:buNone/>
            </a:pPr>
            <a:r>
              <a:rPr lang="nl-NL"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Antwoorden: </a:t>
            </a:r>
            <a:endParaRPr lang="nl-NL"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a:buFont typeface="Arial" panose="020B0604020202020204" pitchFamily="34" charset="0"/>
              <a:buChar char="•"/>
            </a:pPr>
            <a:r>
              <a:rPr lang="nl-NL" sz="1800" i="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Razmik</a:t>
            </a:r>
            <a:r>
              <a:rPr lang="nl-NL"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Ik ben goed in het om hulp vragen bij mensen. </a:t>
            </a:r>
          </a:p>
          <a:p>
            <a:pPr marL="285750" lvl="0" indent="-285750" algn="l">
              <a:buFont typeface="Arial" panose="020B0604020202020204" pitchFamily="34" charset="0"/>
              <a:buChar char="•"/>
            </a:pPr>
            <a:r>
              <a:rPr lang="nl-NL"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Miep: Ik ben goed in het benoemen van wat ik moeilijk vind.</a:t>
            </a:r>
          </a:p>
          <a:p>
            <a:pPr marL="285750" lvl="0" indent="-285750" algn="l">
              <a:buFont typeface="Arial" panose="020B0604020202020204" pitchFamily="34" charset="0"/>
              <a:buChar char="•"/>
            </a:pPr>
            <a:r>
              <a:rPr lang="nl-NL"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Jhon: Ik vind het lastig om me gevoelig op te stellen, ik ben een binnenvetter.</a:t>
            </a:r>
          </a:p>
          <a:p>
            <a:pPr marL="285750" lvl="0" indent="-285750" algn="l">
              <a:buFont typeface="Arial" panose="020B0604020202020204" pitchFamily="34" charset="0"/>
              <a:buChar char="•"/>
            </a:pPr>
            <a:r>
              <a:rPr lang="nl-NL" sz="18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Jazzmin: Ik ben goed in het bedenken van een nieuwe aanpak in een moeilijke situatie, dan denk ik: hoe kan ik het de volgende keer beter doen? Wat ik lastig vind is om te zeggen hoe ik me ergens bij voel en om mijn grenzen aan te geven. </a:t>
            </a:r>
          </a:p>
          <a:p>
            <a:pPr marL="0" lvl="0" indent="0" algn="l">
              <a:buFont typeface="Calibri" panose="020F0502020204030204" pitchFamily="34" charset="0"/>
              <a:buNone/>
            </a:pPr>
            <a:endPar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 typeface="Calibri" panose="020F0502020204030204" pitchFamily="34" charset="0"/>
              <a:buNone/>
            </a:pP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Vraag aan de klas: </a:t>
            </a:r>
            <a:r>
              <a:rPr lang="nl-NL"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Jhon, de man met de sportblessure, geeft aan dat hij een binnenvetter is. Wat betekent dat?</a:t>
            </a:r>
          </a:p>
        </p:txBody>
      </p:sp>
      <p:sp>
        <p:nvSpPr>
          <p:cNvPr id="4" name="Slide Number Placeholder 3"/>
          <p:cNvSpPr>
            <a:spLocks noGrp="1"/>
          </p:cNvSpPr>
          <p:nvPr>
            <p:ph type="sldNum" sz="quarter" idx="5"/>
          </p:nvPr>
        </p:nvSpPr>
        <p:spPr/>
        <p:txBody>
          <a:bodyPr/>
          <a:lstStyle/>
          <a:p>
            <a:fld id="{482BB00A-71ED-40C6-A1CF-164C43AE5CE4}" type="slidenum">
              <a:rPr lang="en-GB" smtClean="0"/>
              <a:pPr/>
              <a:t>41</a:t>
            </a:fld>
            <a:endParaRPr lang="en-GB"/>
          </a:p>
        </p:txBody>
      </p:sp>
    </p:spTree>
    <p:extLst>
      <p:ext uri="{BB962C8B-B14F-4D97-AF65-F5344CB8AC3E}">
        <p14:creationId xmlns:p14="http://schemas.microsoft.com/office/powerpoint/2010/main" val="3949998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Bespreek het begrip ‘veerkracht’ klassikaal aan de hand van twee metaforen. </a:t>
            </a:r>
          </a:p>
          <a:p>
            <a:r>
              <a:rPr lang="nl-NL" sz="1200" kern="1200" dirty="0">
                <a:solidFill>
                  <a:schemeClr val="tx1"/>
                </a:solidFill>
                <a:effectLst/>
                <a:latin typeface="+mn-lt"/>
                <a:ea typeface="+mn-ea"/>
                <a:cs typeface="+mn-cs"/>
              </a:rPr>
              <a:t>Zorg dat de leerlingen weer weten wat veerkracht precies betekent. Herhaal de twee metaforen die in het filmpje van de eerste les worden genoemd:</a:t>
            </a:r>
          </a:p>
          <a:p>
            <a:pPr marL="228600" indent="-228600">
              <a:buAutoNum type="arabicPeriod"/>
            </a:pPr>
            <a:r>
              <a:rPr lang="nl-NL" sz="1200" kern="1200" dirty="0">
                <a:solidFill>
                  <a:schemeClr val="tx1"/>
                </a:solidFill>
                <a:effectLst/>
                <a:latin typeface="+mn-lt"/>
                <a:ea typeface="+mn-ea"/>
                <a:cs typeface="+mn-cs"/>
              </a:rPr>
              <a:t>Ballonnen | Je hebt de twee ballonnen en de punaise\naald nodig. Vertel dat er twee leerlingen (ballonnen) zijn: een veerkrachtige leerling (ballon) en een niet veerkrachtige leerling (ballon). Allebei maken ze dezelfde moeilijke situatie (de punaise/naald) mee. De niet veerkrachtige ballon ontploft (schreeuwen, boos worden, huilen, of een ontploffing in je hoofd), de veerkrachtige met plakbandje ballon niet (hij voelt de emoties wel, maar hij denkt goed na over verschillende oplossingen). Bespreek het voorbeeld met de leerlingen. Stel vragen als: </a:t>
            </a:r>
            <a:r>
              <a:rPr lang="nl-NL" sz="1200" i="1" kern="1200" dirty="0">
                <a:solidFill>
                  <a:schemeClr val="tx1"/>
                </a:solidFill>
                <a:effectLst/>
                <a:latin typeface="+mn-lt"/>
                <a:ea typeface="+mn-ea"/>
                <a:cs typeface="+mn-cs"/>
              </a:rPr>
              <a:t>Wanneer ben jij weleens een ontplofte ballon geweest? Wanneer was jij een ballon die wel tegen de moeilijke situatie kon? Waardoor kwam dat? Wat voor ‘plakbandje’ had jij op je huid?</a:t>
            </a:r>
          </a:p>
          <a:p>
            <a:pPr marL="228600" indent="-228600">
              <a:buAutoNum type="arabicPeriod"/>
            </a:pPr>
            <a:r>
              <a:rPr lang="nl-NL" sz="1200" i="0" kern="1200" dirty="0">
                <a:solidFill>
                  <a:schemeClr val="tx1"/>
                </a:solidFill>
                <a:effectLst/>
                <a:latin typeface="+mn-lt"/>
                <a:ea typeface="+mn-ea"/>
                <a:cs typeface="+mn-cs"/>
              </a:rPr>
              <a:t>Bomen of planten | Vraag aan de leerlingen of ze kunnen toelichten wat de tweede afbeelding met veerkracht te maken heeft. Beide planten maken dezelfde situatie mee, namelijk een snikhete zon die hen verhit. De linker plant gaat wel goed om met de moeilijke situatie, de rechter plant niet. De linker plant heeft naar verschillende strategieën gezocht. Hij heeft er uiteindelijk voor gezorgd dat er meer water naar de blaadjes zijn gekomen zodat de plant afkoelt.  </a:t>
            </a:r>
          </a:p>
          <a:p>
            <a:pPr algn="l"/>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sz="12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42</a:t>
            </a:fld>
            <a:endParaRPr lang="en-GB"/>
          </a:p>
        </p:txBody>
      </p:sp>
    </p:spTree>
    <p:extLst>
      <p:ext uri="{BB962C8B-B14F-4D97-AF65-F5344CB8AC3E}">
        <p14:creationId xmlns:p14="http://schemas.microsoft.com/office/powerpoint/2010/main" val="1665599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b="1" i="0" u="none" dirty="0">
                <a:effectLst/>
                <a:latin typeface="Calibri" panose="020F0502020204030204" pitchFamily="34" charset="0"/>
                <a:ea typeface="Calibri" panose="020F0502020204030204" pitchFamily="34" charset="0"/>
                <a:cs typeface="Times New Roman" panose="02020603050405020304" pitchFamily="18" charset="0"/>
              </a:rPr>
              <a:t>Geef instructie over de presentatie en laat de leerlingen de presentatie voorbereiden</a:t>
            </a:r>
          </a:p>
          <a:p>
            <a:r>
              <a:rPr lang="nl-NL" sz="1800" u="none" dirty="0">
                <a:effectLst/>
                <a:latin typeface="Calibri" panose="020F0502020204030204" pitchFamily="34" charset="0"/>
                <a:ea typeface="Calibri" panose="020F0502020204030204" pitchFamily="34" charset="0"/>
                <a:cs typeface="Times New Roman" panose="02020603050405020304" pitchFamily="18" charset="0"/>
              </a:rPr>
              <a:t>De leerlingen zullen individueel antwoord geven op de reflectievragen die op de PowerPoint getoond worden:</a:t>
            </a:r>
          </a:p>
          <a:p>
            <a:pPr marL="0" lvl="0" indent="0">
              <a:buFont typeface="Calibri" panose="020F0502020204030204" pitchFamily="34" charse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Stoplicht-methode stappen:</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een moeilijke situatie voor jou?</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ga jij normaal gesproken om met deze moeilijke situatie?</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voor gevoelens en gedachten heb je vaak bij deze moeilijke situatie? (Stap 1, rood)</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Welke nieuwe strategieën heb je ontdekt? (Stap 2, oranje)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Welke strategie is het beste voor deze moeilijke situatie en waarom? (Stap 3, groen)</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Overig: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voor tip wil je anderen meegeven over veerkracht?</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heb je nog meer geleerd over jezelf? </a:t>
            </a:r>
          </a:p>
          <a:p>
            <a:pPr marL="0" lvl="0" indent="0">
              <a:buFont typeface="Calibri" panose="020F0502020204030204" pitchFamily="34" charse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kinderen mogen zelf kiezen hoe ze een antwoord gaan geven op deze vragen. Ze mogen kiezen uit: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vlog: daar is een camera voor nodig </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interview in tweetallen: daar is een A4’tje voor nodig waar ze de antwoorden op kunnen noteren</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Poster: daar is een groot vel papier voor nodig met stiften, gekleurd papier en dergelijke om een poster te maken</a:t>
            </a:r>
          </a:p>
          <a:p>
            <a:pPr marL="342900" lvl="0" indent="-342900">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Anders: Ze mogen zelf ook met andere ideeën komen, als ze maar door de presentatievorm een antwoord geven op de reflectievragen</a:t>
            </a:r>
          </a:p>
          <a:p>
            <a:pPr>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43</a:t>
            </a:fld>
            <a:endParaRPr lang="en-GB"/>
          </a:p>
        </p:txBody>
      </p:sp>
    </p:spTree>
    <p:extLst>
      <p:ext uri="{BB962C8B-B14F-4D97-AF65-F5344CB8AC3E}">
        <p14:creationId xmlns:p14="http://schemas.microsoft.com/office/powerpoint/2010/main" val="1340525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u="none" dirty="0">
                <a:effectLst/>
                <a:latin typeface="Calibri" panose="020F0502020204030204" pitchFamily="34" charset="0"/>
                <a:ea typeface="Calibri" panose="020F0502020204030204" pitchFamily="34" charset="0"/>
                <a:cs typeface="Times New Roman" panose="02020603050405020304" pitchFamily="18" charset="0"/>
              </a:rPr>
              <a:t>Laat de leerlingen die dat willen, hun eindproduct presenteren</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De leerlingen die hun eindproduct willen presenteren aan de klas, mogen dat doen.</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Je kunt er ook voor kiezen om de leerlingen de eindproducten in kleinere groepen aan elkaar te laten presenteren. </a:t>
            </a:r>
          </a:p>
          <a:p>
            <a:pPr algn="l"/>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Tip: Deel zelf ook als leerkracht je reflectie over de klas en over jezelf.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44</a:t>
            </a:fld>
            <a:endParaRPr lang="en-GB"/>
          </a:p>
        </p:txBody>
      </p:sp>
    </p:spTree>
    <p:extLst>
      <p:ext uri="{BB962C8B-B14F-4D97-AF65-F5344CB8AC3E}">
        <p14:creationId xmlns:p14="http://schemas.microsoft.com/office/powerpoint/2010/main" val="3804565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Geef de leerlingen de ‘voor-altijd-activiteit’ mee</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Geef de leerlingen de opdracht mee om vanaf nu:</a:t>
            </a:r>
          </a:p>
          <a:p>
            <a:pPr marL="342900" lvl="0" indent="-342900" algn="l">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Moeilijke situaties bij zichzelf en bij anderen te herkennen</a:t>
            </a:r>
          </a:p>
          <a:p>
            <a:pPr marL="342900" lvl="0" indent="-342900" algn="l">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De Stoplicht-methode te gebruiken als ze in een moeilijke situatie zitten: </a:t>
            </a:r>
          </a:p>
          <a:p>
            <a:pPr marL="342900" lvl="0" indent="-342900" algn="l">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Stil te staan en eigen gedachten en gevoelens te beschrijven</a:t>
            </a:r>
          </a:p>
          <a:p>
            <a:pPr marL="342900" lvl="0" indent="-342900" algn="l">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Verschillende strategieën te bedenken </a:t>
            </a:r>
          </a:p>
          <a:p>
            <a:pPr marL="342900" lvl="0" indent="-342900" algn="l">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keuze te maken uit de strategieën </a:t>
            </a:r>
          </a:p>
          <a:p>
            <a:pPr marL="342900" lvl="0" indent="-342900" algn="l">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Na te denken of het een juiste keuze was voor jou op dat moment </a:t>
            </a:r>
          </a:p>
          <a:p>
            <a:pPr marL="342900" lvl="0" indent="-342900" algn="l">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Te reflecteren over je veerkracht</a:t>
            </a:r>
          </a:p>
          <a:p>
            <a:pPr algn="l"/>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200" dirty="0">
                <a:effectLst/>
                <a:latin typeface="Calibri" panose="020F0502020204030204" pitchFamily="34" charset="0"/>
                <a:ea typeface="Calibri" panose="020F0502020204030204" pitchFamily="34" charset="0"/>
                <a:cs typeface="Times New Roman" panose="02020603050405020304" pitchFamily="18" charset="0"/>
              </a:rPr>
              <a:t>Advies: Integreer de Stoplicht-methode in de schooldagen. Herhaal regelmatig de stoplicht-methode en zet de methode in als je signaleert dat een van de leerlingen in een moeilijke situatie zit of een moeilijke situatie heeft meegemaakt. </a:t>
            </a: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45</a:t>
            </a:fld>
            <a:endParaRPr lang="en-GB"/>
          </a:p>
        </p:txBody>
      </p:sp>
    </p:spTree>
    <p:extLst>
      <p:ext uri="{BB962C8B-B14F-4D97-AF65-F5344CB8AC3E}">
        <p14:creationId xmlns:p14="http://schemas.microsoft.com/office/powerpoint/2010/main" val="90064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Vragen</a:t>
            </a:r>
            <a:r>
              <a:rPr lang="en-US" dirty="0"/>
              <a:t> van </a:t>
            </a:r>
            <a:r>
              <a:rPr lang="en-US" dirty="0" err="1"/>
              <a:t>leerlingen</a:t>
            </a:r>
            <a:r>
              <a:rPr lang="en-US" dirty="0"/>
              <a:t> over </a:t>
            </a:r>
            <a:r>
              <a:rPr lang="en-US" dirty="0" err="1"/>
              <a:t>veerkracht</a:t>
            </a:r>
            <a:r>
              <a:rPr lang="en-US" dirty="0"/>
              <a:t> of over </a:t>
            </a:r>
            <a:r>
              <a:rPr lang="en-US" dirty="0" err="1"/>
              <a:t>iets</a:t>
            </a:r>
            <a:r>
              <a:rPr lang="en-US" dirty="0"/>
              <a:t> </a:t>
            </a:r>
            <a:r>
              <a:rPr lang="en-US" dirty="0" err="1"/>
              <a:t>anders</a:t>
            </a:r>
            <a:r>
              <a:rPr lang="en-US" dirty="0"/>
              <a:t> </a:t>
            </a:r>
            <a:r>
              <a:rPr lang="en-US" dirty="0" err="1"/>
              <a:t>kunnen</a:t>
            </a:r>
            <a:r>
              <a:rPr lang="en-US" dirty="0"/>
              <a:t> </a:t>
            </a:r>
            <a:r>
              <a:rPr lang="en-US" dirty="0" err="1"/>
              <a:t>gemaild</a:t>
            </a:r>
            <a:r>
              <a:rPr lang="en-US" dirty="0"/>
              <a:t> </a:t>
            </a:r>
            <a:r>
              <a:rPr lang="en-US" dirty="0" err="1"/>
              <a:t>worden</a:t>
            </a:r>
            <a:r>
              <a:rPr lang="en-US" dirty="0"/>
              <a:t> naar wetenschapsknooppunt@eur.nl. We </a:t>
            </a:r>
            <a:r>
              <a:rPr lang="en-US" dirty="0" err="1"/>
              <a:t>zullen</a:t>
            </a:r>
            <a:r>
              <a:rPr lang="en-US" dirty="0"/>
              <a:t> de </a:t>
            </a:r>
            <a:r>
              <a:rPr lang="en-US" dirty="0" err="1"/>
              <a:t>vraag</a:t>
            </a:r>
            <a:r>
              <a:rPr lang="en-US" dirty="0"/>
              <a:t> zo </a:t>
            </a:r>
            <a:r>
              <a:rPr lang="en-US" dirty="0" err="1"/>
              <a:t>snel</a:t>
            </a:r>
            <a:r>
              <a:rPr lang="en-US" dirty="0"/>
              <a:t> </a:t>
            </a:r>
            <a:r>
              <a:rPr lang="en-US" dirty="0" err="1"/>
              <a:t>mogelijk</a:t>
            </a:r>
            <a:r>
              <a:rPr lang="en-US" dirty="0"/>
              <a:t> door </a:t>
            </a:r>
            <a:r>
              <a:rPr lang="en-US" dirty="0" err="1"/>
              <a:t>een</a:t>
            </a:r>
            <a:r>
              <a:rPr lang="en-US" dirty="0"/>
              <a:t> van </a:t>
            </a:r>
            <a:r>
              <a:rPr lang="en-US" dirty="0" err="1"/>
              <a:t>onze</a:t>
            </a:r>
            <a:r>
              <a:rPr lang="en-US" dirty="0"/>
              <a:t> </a:t>
            </a:r>
            <a:r>
              <a:rPr lang="en-US" dirty="0" err="1"/>
              <a:t>wetenschappers</a:t>
            </a:r>
            <a:r>
              <a:rPr lang="en-US" dirty="0"/>
              <a:t> en </a:t>
            </a:r>
            <a:r>
              <a:rPr lang="en-US" dirty="0" err="1"/>
              <a:t>veerkracht-deskundigen</a:t>
            </a:r>
            <a:r>
              <a:rPr lang="en-US" dirty="0"/>
              <a:t> van de Erasmus Universiteit Rotterdam </a:t>
            </a:r>
            <a:r>
              <a:rPr lang="en-US" dirty="0" err="1"/>
              <a:t>proberen</a:t>
            </a:r>
            <a:r>
              <a:rPr lang="en-US" dirty="0"/>
              <a:t> te </a:t>
            </a:r>
            <a:r>
              <a:rPr lang="en-US" dirty="0" err="1"/>
              <a:t>beantwoorden</a:t>
            </a:r>
            <a:r>
              <a:rPr lang="en-US" dirty="0"/>
              <a:t>. </a:t>
            </a:r>
          </a:p>
          <a:p>
            <a:r>
              <a:rPr lang="en-US" dirty="0" err="1"/>
              <a:t>Overige</a:t>
            </a:r>
            <a:r>
              <a:rPr lang="en-US" dirty="0"/>
              <a:t> </a:t>
            </a:r>
            <a:r>
              <a:rPr lang="en-US" dirty="0" err="1"/>
              <a:t>vragen</a:t>
            </a:r>
            <a:r>
              <a:rPr lang="en-US" dirty="0"/>
              <a:t> over het </a:t>
            </a:r>
            <a:r>
              <a:rPr lang="en-US" dirty="0" err="1"/>
              <a:t>lesmateriaal</a:t>
            </a:r>
            <a:r>
              <a:rPr lang="en-US" dirty="0"/>
              <a:t> en </a:t>
            </a:r>
            <a:r>
              <a:rPr lang="en-US" dirty="0" err="1"/>
              <a:t>dergelijke</a:t>
            </a:r>
            <a:r>
              <a:rPr lang="en-US" dirty="0"/>
              <a:t>, </a:t>
            </a:r>
            <a:r>
              <a:rPr lang="en-US" dirty="0" err="1"/>
              <a:t>kunnen</a:t>
            </a:r>
            <a:r>
              <a:rPr lang="en-US" dirty="0"/>
              <a:t> </a:t>
            </a:r>
            <a:r>
              <a:rPr lang="en-US" dirty="0" err="1"/>
              <a:t>ook</a:t>
            </a:r>
            <a:r>
              <a:rPr lang="en-US" dirty="0"/>
              <a:t> </a:t>
            </a:r>
            <a:r>
              <a:rPr lang="en-US" dirty="0" err="1"/>
              <a:t>gemaild</a:t>
            </a:r>
            <a:r>
              <a:rPr lang="en-US" dirty="0"/>
              <a:t> </a:t>
            </a:r>
            <a:r>
              <a:rPr lang="en-US" dirty="0" err="1"/>
              <a:t>worden</a:t>
            </a:r>
            <a:r>
              <a:rPr lang="en-US" dirty="0"/>
              <a:t> naar wetenschappsknooppunt@eur.nl. </a:t>
            </a:r>
          </a:p>
          <a:p>
            <a:endParaRPr lang="en-US"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46</a:t>
            </a:fld>
            <a:endParaRPr lang="en-GB"/>
          </a:p>
        </p:txBody>
      </p:sp>
    </p:spTree>
    <p:extLst>
      <p:ext uri="{BB962C8B-B14F-4D97-AF65-F5344CB8AC3E}">
        <p14:creationId xmlns:p14="http://schemas.microsoft.com/office/powerpoint/2010/main" val="1214797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Einde</a:t>
            </a:r>
            <a:r>
              <a:rPr lang="en-US" b="1" dirty="0"/>
              <a:t> les 4.</a:t>
            </a:r>
            <a:endParaRPr lang="nl-NL" b="1"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47</a:t>
            </a:fld>
            <a:endParaRPr lang="en-GB"/>
          </a:p>
        </p:txBody>
      </p:sp>
    </p:spTree>
    <p:extLst>
      <p:ext uri="{BB962C8B-B14F-4D97-AF65-F5344CB8AC3E}">
        <p14:creationId xmlns:p14="http://schemas.microsoft.com/office/powerpoint/2010/main" val="407866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t>Verzamel</a:t>
            </a:r>
            <a:r>
              <a:rPr lang="en-US" b="1" dirty="0"/>
              <a:t> met de </a:t>
            </a:r>
            <a:r>
              <a:rPr lang="en-US" sz="1200" b="1" kern="1200" dirty="0" err="1">
                <a:solidFill>
                  <a:schemeClr val="tx1"/>
                </a:solidFill>
                <a:latin typeface="+mn-lt"/>
                <a:ea typeface="+mn-ea"/>
                <a:cs typeface="+mn-cs"/>
              </a:rPr>
              <a:t>leerlingen</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moeilijke</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situaties</a:t>
            </a:r>
            <a:r>
              <a:rPr lang="en-US" sz="1200" b="1" kern="1200" dirty="0">
                <a:solidFill>
                  <a:schemeClr val="tx1"/>
                </a:solidFill>
                <a:latin typeface="+mn-lt"/>
                <a:ea typeface="+mn-ea"/>
                <a:cs typeface="+mn-cs"/>
              </a:rPr>
              <a:t>’ op </a:t>
            </a:r>
            <a:r>
              <a:rPr lang="en-US" sz="1200" b="1" kern="1200" dirty="0" err="1">
                <a:solidFill>
                  <a:schemeClr val="tx1"/>
                </a:solidFill>
                <a:latin typeface="+mn-lt"/>
                <a:ea typeface="+mn-ea"/>
                <a:cs typeface="+mn-cs"/>
              </a:rPr>
              <a:t>memoblaadjes</a:t>
            </a:r>
            <a:r>
              <a:rPr lang="en-US" sz="1200" b="1" kern="1200" dirty="0">
                <a:solidFill>
                  <a:schemeClr val="tx1"/>
                </a:solidFill>
                <a:latin typeface="+mn-lt"/>
                <a:ea typeface="+mn-ea"/>
                <a:cs typeface="+mn-cs"/>
              </a:rPr>
              <a:t>. </a:t>
            </a:r>
          </a:p>
          <a:p>
            <a:r>
              <a:rPr lang="en-US" sz="1200" kern="1200" dirty="0">
                <a:solidFill>
                  <a:schemeClr val="tx1"/>
                </a:solidFill>
                <a:latin typeface="+mn-lt"/>
                <a:ea typeface="+mn-ea"/>
                <a:cs typeface="+mn-cs"/>
              </a:rPr>
              <a:t>Elke </a:t>
            </a:r>
            <a:r>
              <a:rPr lang="en-US" sz="1200" kern="1200" dirty="0" err="1">
                <a:solidFill>
                  <a:schemeClr val="tx1"/>
                </a:solidFill>
                <a:latin typeface="+mn-lt"/>
                <a:ea typeface="+mn-ea"/>
                <a:cs typeface="+mn-cs"/>
              </a:rPr>
              <a:t>leerling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krijgt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aantal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memoblaadjes</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schrijft</a:t>
            </a:r>
            <a:r>
              <a:rPr lang="en-US" sz="1200" kern="1200" dirty="0">
                <a:solidFill>
                  <a:schemeClr val="tx1"/>
                </a:solidFill>
                <a:latin typeface="+mn-lt"/>
                <a:ea typeface="+mn-ea"/>
                <a:cs typeface="+mn-cs"/>
              </a:rPr>
              <a:t> op elk </a:t>
            </a:r>
            <a:r>
              <a:rPr lang="en-US" sz="1200" kern="1200" dirty="0" err="1">
                <a:solidFill>
                  <a:schemeClr val="tx1"/>
                </a:solidFill>
                <a:latin typeface="+mn-lt"/>
                <a:ea typeface="+mn-ea"/>
                <a:cs typeface="+mn-cs"/>
              </a:rPr>
              <a:t>memoblaadje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moeilijke</a:t>
            </a:r>
            <a:r>
              <a:rPr lang="en-US" sz="1200" kern="1200" dirty="0">
                <a:solidFill>
                  <a:schemeClr val="tx1"/>
                </a:solidFill>
                <a:latin typeface="+mn-lt"/>
                <a:ea typeface="+mn-ea"/>
                <a:cs typeface="+mn-cs"/>
              </a:rPr>
              <a:t> situatie. </a:t>
            </a:r>
            <a:r>
              <a:rPr lang="en-US" sz="1200" kern="1200" dirty="0" err="1">
                <a:solidFill>
                  <a:schemeClr val="tx1"/>
                </a:solidFill>
                <a:latin typeface="+mn-lt"/>
                <a:ea typeface="+mn-ea"/>
                <a:cs typeface="+mn-cs"/>
              </a:rPr>
              <a:t>Deze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moeilijke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situaties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mogen</a:t>
            </a:r>
            <a:r>
              <a:rPr lang="en-US" sz="1200" kern="1200" dirty="0">
                <a:solidFill>
                  <a:schemeClr val="tx1"/>
                </a:solidFill>
                <a:latin typeface="+mn-lt"/>
                <a:ea typeface="+mn-ea"/>
                <a:cs typeface="+mn-cs"/>
              </a:rPr>
              <a:t> van </a:t>
            </a:r>
            <a:r>
              <a:rPr lang="nl-NL" sz="1200" dirty="0">
                <a:effectLst/>
                <a:latin typeface="Calibri" panose="020F0502020204030204" pitchFamily="34" charset="0"/>
                <a:ea typeface="Calibri" panose="020F0502020204030204" pitchFamily="34" charset="0"/>
                <a:cs typeface="Times New Roman" panose="02020603050405020304" pitchFamily="18" charset="0"/>
              </a:rPr>
              <a:t>henzelf zijn of van anderen (anoniem!). Het kunnen ook moeilijke situaties zijn waar ze bang voor zijn, bijvoorbeeld een situatie tijdens de voetbalwedstrijd die in het weekend plaats zal vinden of een situatie die op de nieuwe school/brugklas plaats kan vinden</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namen</a:t>
            </a:r>
            <a:r>
              <a:rPr lang="en-US" sz="1200" kern="1200" dirty="0">
                <a:solidFill>
                  <a:schemeClr val="tx1"/>
                </a:solidFill>
                <a:latin typeface="+mn-lt"/>
                <a:ea typeface="+mn-ea"/>
                <a:cs typeface="+mn-cs"/>
              </a:rPr>
              <a:t> van de </a:t>
            </a:r>
            <a:r>
              <a:rPr lang="en-US" sz="1200" kern="1200" dirty="0" err="1">
                <a:solidFill>
                  <a:schemeClr val="tx1"/>
                </a:solidFill>
                <a:latin typeface="+mn-lt"/>
                <a:ea typeface="+mn-ea"/>
                <a:cs typeface="+mn-cs"/>
              </a:rPr>
              <a:t>leerlingen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hoeven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niet</a:t>
            </a:r>
            <a:r>
              <a:rPr lang="en-US" sz="1200" kern="1200" dirty="0">
                <a:solidFill>
                  <a:schemeClr val="tx1"/>
                </a:solidFill>
                <a:latin typeface="+mn-lt"/>
                <a:ea typeface="+mn-ea"/>
                <a:cs typeface="+mn-cs"/>
              </a:rPr>
              <a:t> op het </a:t>
            </a:r>
            <a:r>
              <a:rPr lang="en-US" sz="1200" kern="1200" dirty="0" err="1">
                <a:solidFill>
                  <a:schemeClr val="tx1"/>
                </a:solidFill>
                <a:latin typeface="+mn-lt"/>
                <a:ea typeface="+mn-ea"/>
                <a:cs typeface="+mn-cs"/>
              </a:rPr>
              <a:t>memoblaadje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geschreven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worden</a:t>
            </a:r>
            <a:r>
              <a:rPr lang="en-US" sz="1200" kern="1200" dirty="0">
                <a:solidFill>
                  <a:schemeClr val="tx1"/>
                </a:solidFill>
                <a:latin typeface="+mn-lt"/>
                <a:ea typeface="+mn-ea"/>
                <a:cs typeface="+mn-cs"/>
              </a:rPr>
              <a:t>. </a:t>
            </a:r>
            <a:r>
              <a:rPr lang="nl-NL" sz="1200" dirty="0">
                <a:effectLst/>
                <a:latin typeface="Calibri" panose="020F0502020204030204" pitchFamily="34" charset="0"/>
                <a:ea typeface="Calibri" panose="020F0502020204030204" pitchFamily="34" charset="0"/>
                <a:cs typeface="Times New Roman" panose="02020603050405020304" pitchFamily="18" charset="0"/>
              </a:rPr>
              <a:t>Lees de memoblaadjes voor en bespreek de moeilijke situaties met de klas zodat iedereen met zoveel mogelijk moeilijke situaties kennis maakt. </a:t>
            </a:r>
            <a:endParaRPr lang="nl-NL" dirty="0"/>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245093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u="none" dirty="0">
                <a:effectLst/>
                <a:latin typeface="Calibri" panose="020F0502020204030204" pitchFamily="34" charset="0"/>
                <a:ea typeface="Calibri" panose="020F0502020204030204" pitchFamily="34" charset="0"/>
                <a:cs typeface="Times New Roman" panose="02020603050405020304" pitchFamily="18" charset="0"/>
              </a:rPr>
              <a:t>Speel het filmpje af en bespreek daarna het filmpje na</a:t>
            </a:r>
          </a:p>
          <a:p>
            <a:r>
              <a:rPr lang="nl-NL" sz="1200" kern="1200" dirty="0">
                <a:solidFill>
                  <a:schemeClr val="tx1"/>
                </a:solidFill>
                <a:effectLst/>
                <a:latin typeface="+mn-lt"/>
                <a:ea typeface="+mn-ea"/>
                <a:cs typeface="+mn-cs"/>
              </a:rPr>
              <a:t>U kunt het filmpje afspelen als u de slide op volledig scherm toont. </a:t>
            </a:r>
          </a:p>
          <a:p>
            <a:r>
              <a:rPr lang="nl-NL" sz="1200" kern="1200" dirty="0">
                <a:solidFill>
                  <a:schemeClr val="tx1"/>
                </a:solidFill>
                <a:effectLst/>
                <a:latin typeface="+mn-lt"/>
                <a:ea typeface="+mn-ea"/>
                <a:cs typeface="+mn-cs"/>
              </a:rPr>
              <a:t>Het filmpje is ook te vinden op YouTube: </a:t>
            </a:r>
            <a:r>
              <a:rPr lang="nl-NL" sz="1800" u="sng" dirty="0">
                <a:solidFill>
                  <a:srgbClr val="0563C1"/>
                </a:solidFill>
                <a:effectLst/>
                <a:latin typeface="Calibri" panose="020F0502020204030204" pitchFamily="34" charset="0"/>
                <a:ea typeface="Calibri" panose="020F0502020204030204" pitchFamily="34" charset="0"/>
                <a:hlinkClick r:id="rId3"/>
              </a:rPr>
              <a:t>https://youtu.be/Z2ZDXBFuZwQ</a:t>
            </a:r>
            <a:r>
              <a:rPr lang="nl-NL" sz="1800" u="sng" dirty="0">
                <a:solidFill>
                  <a:srgbClr val="0563C1"/>
                </a:solidFill>
                <a:effectLst/>
                <a:latin typeface="Calibri" panose="020F0502020204030204" pitchFamily="34" charset="0"/>
                <a:ea typeface="Calibri" panose="020F0502020204030204" pitchFamily="34" charset="0"/>
              </a:rPr>
              <a:t>. </a:t>
            </a:r>
          </a:p>
          <a:p>
            <a:endParaRPr lang="nl-N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 leerlingen krijgen twee luistervragen mee: Wat voor moeilijke situaties maken de mensen mee in het filmpje? En: Hoe kan je aan de mensen in het filmpje merken dat ze in een moeilijke situatie zitten? De laatste vraag beantwoorden de leerlingen in hun leerlingenboek, zie activiteit 1. </a:t>
            </a:r>
          </a:p>
          <a:p>
            <a:pPr algn="l"/>
            <a:endPar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Wat voor moeilijke situaties maken de mensen in het filmpje mee?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Veel te veel dingen tegelijk: plannen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Huur moet betaald worden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Liefdesproblemen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Nieuwe grote school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Ruzie met vrienden, kiezen tussen de twee vrienden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Bang voor honden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Stoppen met sportcarrière</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Spannende situatie in het klimbos </a:t>
            </a:r>
          </a:p>
          <a:p>
            <a:pPr marL="171450" indent="-171450" algn="l">
              <a:buFontTx/>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Schoolopdracht bij fotografie: het gaat niet zoals ze het wil</a:t>
            </a:r>
          </a:p>
          <a:p>
            <a:pPr marL="171450" indent="-171450" algn="l">
              <a:buFontTx/>
              <a:buChar char="-"/>
            </a:pPr>
            <a:endPar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l">
              <a:buFontTx/>
              <a:buNone/>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Hoe kan je merken dat ze in een moeilijke situatie zitten? </a:t>
            </a:r>
          </a:p>
          <a:p>
            <a:pPr marL="171450" indent="-171450" algn="l">
              <a:buFont typeface="Arial" panose="020B0604020202020204" pitchFamily="34" charset="0"/>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Jhon, die een sportblessure krijgt: “Ik voelde me boos en teleurgesteld. Ik moet nu stoppen, de sportcarrière is over”. </a:t>
            </a:r>
          </a:p>
          <a:p>
            <a:pPr marL="171450" indent="-171450" algn="l">
              <a:buFont typeface="Arial" panose="020B0604020202020204" pitchFamily="34" charset="0"/>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Jazzmin, die een mbo opleiding fotografie doet: “Ah het is mislukt, het is niet goed gegaan. Het voelt alsof mijn energie eruit is gezogen. Ik begin aan mezelf te twijfelen. Het geeft mezelf het gevoel dat ik minder ben als ik mezelf met klasgenoten vergelijk”. </a:t>
            </a:r>
          </a:p>
          <a:p>
            <a:pPr marL="171450" indent="-171450" algn="l">
              <a:buFont typeface="Arial" panose="020B0604020202020204" pitchFamily="34" charset="0"/>
              <a:buChar char="•"/>
            </a:pPr>
            <a:r>
              <a:rPr lang="nl-NL" sz="12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Razmik</a:t>
            </a: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die een moeilijke situatie had in het klimbos: “Ik voelde boosheid, anderen zijn beter dan ik. Ik heb er meer moeite mee.</a:t>
            </a:r>
          </a:p>
          <a:p>
            <a:pPr marL="171450" indent="-171450" algn="l">
              <a:buFont typeface="Arial" panose="020B0604020202020204" pitchFamily="34" charset="0"/>
              <a:buChar char="•"/>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Miep, die bang is voor honden: ‘Ik was heel boos, ik voelde me kinderachtig, ik vond mezelf niet goed snik. Ik hoor niet bang te zijn!”</a:t>
            </a:r>
          </a:p>
          <a:p>
            <a:pPr marL="0" indent="0" algn="l">
              <a:buFontTx/>
              <a:buNone/>
            </a:pPr>
            <a:endPar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Bespreek de vragen klassikaal. </a:t>
            </a:r>
          </a:p>
          <a:p>
            <a:pPr>
              <a:spcAft>
                <a:spcPts val="800"/>
              </a:spcAft>
            </a:pPr>
            <a:r>
              <a:rPr lang="nl-NL"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 leerlingen mogen de verzameling met moeilijke situaties aanvullen met eventuele nieuwe moeilijke situaties die ze door het filmpje zijn tegengekomen of die opeens in hun gedachten zijn opgekomen.   </a:t>
            </a:r>
          </a:p>
          <a:p>
            <a:endParaRPr lang="nl-NL" dirty="0">
              <a:solidFill>
                <a:srgbClr val="FF0000"/>
              </a:solidFill>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47950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b="1" dirty="0">
                <a:effectLst/>
                <a:latin typeface="Calibri" panose="020F0502020204030204" pitchFamily="34" charset="0"/>
                <a:ea typeface="Calibri" panose="020F0502020204030204" pitchFamily="34" charset="0"/>
                <a:cs typeface="Times New Roman" panose="02020603050405020304" pitchFamily="18" charset="0"/>
              </a:rPr>
              <a:t>Behandel de stelling met de leerlingen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r>
              <a:rPr lang="nl-NL" dirty="0"/>
              <a:t>Laat de leerlingen kiezen of ze het met de stelling eens (ze lopen naar de linkerkant van de klas) of oneens (ze lopen naar de rechterkant van de klas) zijn. Ze kunnen er ook half wel half niet mee eens zijn, dan kunnen de leerlingen in het midden van de klas blijven staan. Laat de leerlingen beargumenteren waarom ze een bepaalde kant hebben gekozen. </a:t>
            </a:r>
          </a:p>
          <a:p>
            <a:endParaRPr lang="nl-NL" dirty="0"/>
          </a:p>
          <a:p>
            <a:r>
              <a:rPr lang="nl-NL" dirty="0"/>
              <a:t>Het is belangrijk dat de leerlingen weten dat moeilijke situaties je kunnen overkomen. In veel gevallen kan je er niets aan doen. Als je bijvoorbeeld blind geboren bent, kan je door de blindheid veel moeilijke situaties meemaken. Ook situaties door discriminatie, racisme, armoede, etc. zijn moeilijke situaties waar je niets aan kunt doen. De ene persoon heeft hier meer mee te maken dan de ander, dat is en voelt niet eerlijk en rechtvaardig. </a:t>
            </a:r>
          </a:p>
          <a:p>
            <a:endParaRPr lang="nl-NL" dirty="0"/>
          </a:p>
          <a:p>
            <a:r>
              <a:rPr lang="nl-NL" dirty="0"/>
              <a:t>Het gevaar van deze lessen is dat de leerlingen gaan denken dat de bal bij hen ligt, dat de leerlingen verantwoordelijk zijn voor wat hen overkomt. Dit lesmateriaal is niet bedoeld om moeilijke situaties te </a:t>
            </a:r>
            <a:r>
              <a:rPr lang="nl-NL" u="sng" dirty="0"/>
              <a:t>voorkomen</a:t>
            </a:r>
            <a:r>
              <a:rPr lang="nl-NL" dirty="0"/>
              <a:t> of om moeilijke situaties </a:t>
            </a:r>
            <a:r>
              <a:rPr lang="nl-NL" u="sng" dirty="0"/>
              <a:t>op te lossen</a:t>
            </a:r>
            <a:r>
              <a:rPr lang="nl-NL" dirty="0"/>
              <a:t>. Dit lesmateriaal biedt leerlingen wel handvatten om </a:t>
            </a:r>
            <a:r>
              <a:rPr lang="nl-NL" dirty="0" err="1"/>
              <a:t>om</a:t>
            </a:r>
            <a:r>
              <a:rPr lang="nl-NL" dirty="0"/>
              <a:t> te gaan met een moeilijke situatie. Moeilijke situaties maak je altijd mee en in vele gevallen overkomt je dat. Het is belangrijk dat de leerlingen beseffen dat dat lang niet altijd even eerlijk is en dat je daar niets aan kunt doen dat dat je overkomt.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179260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1" dirty="0">
                <a:effectLst/>
                <a:latin typeface="Calibri" panose="020F0502020204030204" pitchFamily="34" charset="0"/>
                <a:ea typeface="Calibri" panose="020F0502020204030204" pitchFamily="34" charset="0"/>
                <a:cs typeface="Times New Roman" panose="02020603050405020304" pitchFamily="18" charset="0"/>
              </a:rPr>
              <a:t>Geef instructie en laat de leerlingen daarna uitbeelden </a:t>
            </a: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Geef de leerlingen de opdracht om één van de verzamelde moeilijke situaties op de memoblaadjes uit te beelden in twee- of drietallen. Daarbij moeten de leerlingen in het toneelstuk ervoor zorgen dat 1) iedereen kan zien dat de betreffende persoon in een moeilijke situatie zit (lichaamshouding, gezichtsuitdrukking, non-verbale communicatie, gedrag etc.) en 2) dat iedereen erachter komt wat de betreffende persoon denkt en voelt. </a:t>
            </a:r>
          </a:p>
          <a:p>
            <a:pPr algn="l"/>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1800" dirty="0">
                <a:effectLst/>
                <a:latin typeface="Calibri" panose="020F0502020204030204" pitchFamily="34" charset="0"/>
                <a:ea typeface="Calibri" panose="020F0502020204030204" pitchFamily="34" charset="0"/>
                <a:cs typeface="Times New Roman" panose="02020603050405020304" pitchFamily="18" charset="0"/>
              </a:rPr>
              <a:t>Voordat de leerlingen deze opdracht krijgen, doe je eerst zelf een situatie voor en/of samen met de leerlingen. Daarna krijgen de leerlingen de tijd om zich voor te bereiden op het toneelstuk. </a:t>
            </a:r>
          </a:p>
          <a:p>
            <a:pPr algn="l"/>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Tijdens elk toneelstuk krijgt de rest van de klas de opdracht om te ‘raden’ 1) wat de moeilijke situatie is die de leerlingen uitbeelden, 2) hoe we kunnen zien hoe de persoon in een moeilijke situatie zit en 3) wat voor gedachten en gevoelens de persoon heeft die de moeilijke situatie meemaakt. Vraag door naar de antwoorden van de leerlingen. Stel vragen als: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Wat viel je op aan de lichaamshouding? Gezichtsuitdrukking? Wat dacht de persoon precies? Wat voelde de persoon precies? Herken je deze situatie bij jezelf of van een ander?</a:t>
            </a:r>
          </a:p>
          <a:p>
            <a:endParaRPr lang="nl-NL" sz="1800" i="1" dirty="0">
              <a:effectLst/>
              <a:latin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cs typeface="Times New Roman" panose="02020603050405020304" pitchFamily="18" charset="0"/>
              </a:rPr>
              <a:t>Let op: </a:t>
            </a:r>
            <a:r>
              <a:rPr lang="nl-NL" sz="1800" i="0" dirty="0">
                <a:effectLst/>
                <a:latin typeface="Calibri" panose="020F0502020204030204" pitchFamily="34" charset="0"/>
                <a:cs typeface="Times New Roman" panose="02020603050405020304" pitchFamily="18" charset="0"/>
              </a:rPr>
              <a:t>Bewaar de memoblaadjes met moeilijke situaties voor de derde les!</a:t>
            </a:r>
            <a:endParaRPr lang="nl-NL" i="1"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8</a:t>
            </a:fld>
            <a:endParaRPr lang="en-GB"/>
          </a:p>
        </p:txBody>
      </p:sp>
    </p:spTree>
    <p:extLst>
      <p:ext uri="{BB962C8B-B14F-4D97-AF65-F5344CB8AC3E}">
        <p14:creationId xmlns:p14="http://schemas.microsoft.com/office/powerpoint/2010/main" val="138636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Toon het filmpje over veerkracht. </a:t>
            </a:r>
          </a:p>
          <a:p>
            <a:r>
              <a:rPr lang="nl-NL" sz="1200" kern="1200" dirty="0">
                <a:solidFill>
                  <a:schemeClr val="tx1"/>
                </a:solidFill>
                <a:effectLst/>
                <a:latin typeface="+mn-lt"/>
                <a:ea typeface="+mn-ea"/>
                <a:cs typeface="+mn-cs"/>
              </a:rPr>
              <a:t>In het filmpje wordt het begrip </a:t>
            </a:r>
            <a:r>
              <a:rPr lang="nl-NL" sz="1200" i="1" kern="1200" dirty="0">
                <a:solidFill>
                  <a:schemeClr val="tx1"/>
                </a:solidFill>
                <a:effectLst/>
                <a:latin typeface="+mn-lt"/>
                <a:ea typeface="+mn-ea"/>
                <a:cs typeface="+mn-cs"/>
              </a:rPr>
              <a:t>veerkracht</a:t>
            </a:r>
            <a:r>
              <a:rPr lang="nl-NL" sz="1200" i="0" kern="1200" dirty="0">
                <a:solidFill>
                  <a:schemeClr val="tx1"/>
                </a:solidFill>
                <a:effectLst/>
                <a:latin typeface="+mn-lt"/>
                <a:ea typeface="+mn-ea"/>
                <a:cs typeface="+mn-cs"/>
              </a:rPr>
              <a:t> en </a:t>
            </a:r>
            <a:r>
              <a:rPr lang="nl-NL" sz="1200" i="1" kern="1200" dirty="0">
                <a:solidFill>
                  <a:schemeClr val="tx1"/>
                </a:solidFill>
                <a:effectLst/>
                <a:latin typeface="+mn-lt"/>
                <a:ea typeface="+mn-ea"/>
                <a:cs typeface="+mn-cs"/>
              </a:rPr>
              <a:t>veerkrachtig zijn</a:t>
            </a:r>
            <a:r>
              <a:rPr lang="nl-NL" sz="1200" i="0" kern="1200" dirty="0">
                <a:solidFill>
                  <a:schemeClr val="tx1"/>
                </a:solidFill>
                <a:effectLst/>
                <a:latin typeface="+mn-lt"/>
                <a:ea typeface="+mn-ea"/>
                <a:cs typeface="+mn-cs"/>
              </a:rPr>
              <a:t> toegelicht.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Bespreek het filmpje na. Stel vragen als: </a:t>
            </a:r>
            <a:r>
              <a:rPr lang="nl-NL" sz="1200" i="1" kern="1200" dirty="0">
                <a:solidFill>
                  <a:schemeClr val="tx1"/>
                </a:solidFill>
                <a:effectLst/>
                <a:latin typeface="+mn-lt"/>
                <a:ea typeface="+mn-ea"/>
                <a:cs typeface="+mn-cs"/>
              </a:rPr>
              <a:t>Wat is je opgevallen? Herken je jezelf hierin? Kan jij voorbeelden noemen van situaties waarin je veerkrachtig was?</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U kunt het filmpje afspelen als u de slide op volledig scherm toont. </a:t>
            </a:r>
          </a:p>
          <a:p>
            <a:r>
              <a:rPr lang="nl-NL" sz="1200" kern="1200" dirty="0">
                <a:solidFill>
                  <a:schemeClr val="tx1"/>
                </a:solidFill>
                <a:effectLst/>
                <a:latin typeface="+mn-lt"/>
                <a:ea typeface="+mn-ea"/>
                <a:cs typeface="+mn-cs"/>
              </a:rPr>
              <a:t>Het filmpje is ook te vinden op YouTube: </a:t>
            </a:r>
            <a:r>
              <a:rPr lang="nl-NL" sz="1200" u="sng" kern="1200" dirty="0">
                <a:solidFill>
                  <a:schemeClr val="tx1"/>
                </a:solidFill>
                <a:effectLst/>
                <a:latin typeface="+mn-lt"/>
                <a:ea typeface="+mn-ea"/>
                <a:cs typeface="+mn-cs"/>
                <a:hlinkClick r:id="rId3"/>
              </a:rPr>
              <a:t>https://youtu.be/k9deyrDcm6A</a:t>
            </a:r>
            <a:r>
              <a:rPr lang="nl-NL" sz="1200" u="sng"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280833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F5DFBC5-E9B1-5242-9CEF-5F5DC78669DC}"/>
              </a:ext>
            </a:extLst>
          </p:cNvPr>
          <p:cNvSpPr/>
          <p:nvPr userDrawn="1"/>
        </p:nvSpPr>
        <p:spPr>
          <a:xfrm>
            <a:off x="-84842" y="-58616"/>
            <a:ext cx="9320282" cy="5224535"/>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A05C8036-A67E-6240-830A-6013B2264BD2}"/>
              </a:ext>
            </a:extLst>
          </p:cNvPr>
          <p:cNvPicPr>
            <a:picLocks noChangeAspect="1"/>
          </p:cNvPicPr>
          <p:nvPr userDrawn="1"/>
        </p:nvPicPr>
        <p:blipFill>
          <a:blip r:embed="rId2"/>
          <a:stretch>
            <a:fillRect/>
          </a:stretch>
        </p:blipFill>
        <p:spPr>
          <a:xfrm>
            <a:off x="-2745036" y="-724319"/>
            <a:ext cx="11895092" cy="4348206"/>
          </a:xfrm>
          <a:prstGeom prst="rect">
            <a:avLst/>
          </a:prstGeom>
        </p:spPr>
      </p:pic>
      <p:sp>
        <p:nvSpPr>
          <p:cNvPr id="2" name="Titel 1"/>
          <p:cNvSpPr>
            <a:spLocks noGrp="1"/>
          </p:cNvSpPr>
          <p:nvPr>
            <p:ph type="ctrTitle" hasCustomPrompt="1"/>
          </p:nvPr>
        </p:nvSpPr>
        <p:spPr>
          <a:xfrm>
            <a:off x="491526" y="2232738"/>
            <a:ext cx="5941025" cy="1134000"/>
          </a:xfrm>
          <a:prstGeom prst="rect">
            <a:avLst/>
          </a:prstGeom>
        </p:spPr>
        <p:txBody>
          <a:bodyPr/>
          <a:lstStyle>
            <a:lvl1pPr>
              <a:lnSpc>
                <a:spcPts val="6000"/>
              </a:lnSpc>
              <a:defRPr sz="6000" b="1" i="0" baseline="0">
                <a:solidFill>
                  <a:srgbClr val="0C8066"/>
                </a:solidFill>
                <a:latin typeface="Arial" panose="020B0604020202020204" pitchFamily="34" charset="0"/>
                <a:cs typeface="Arial" panose="020B0604020202020204" pitchFamily="34" charset="0"/>
              </a:defRPr>
            </a:lvl1pPr>
          </a:lstStyle>
          <a:p>
            <a:r>
              <a:rPr lang="nl-NL" dirty="0"/>
              <a:t>Veerkracht</a:t>
            </a:r>
          </a:p>
        </p:txBody>
      </p:sp>
      <p:sp>
        <p:nvSpPr>
          <p:cNvPr id="3" name="Subtitel 2"/>
          <p:cNvSpPr>
            <a:spLocks noGrp="1"/>
          </p:cNvSpPr>
          <p:nvPr>
            <p:ph type="subTitle" idx="1" hasCustomPrompt="1"/>
          </p:nvPr>
        </p:nvSpPr>
        <p:spPr>
          <a:xfrm>
            <a:off x="491526" y="1500734"/>
            <a:ext cx="2949943" cy="1000434"/>
          </a:xfrm>
          <a:prstGeom prst="rect">
            <a:avLst/>
          </a:prstGeom>
        </p:spPr>
        <p:txBody>
          <a:bodyPr/>
          <a:lstStyle>
            <a:lvl1pPr marL="0" indent="0" algn="l">
              <a:buNone/>
              <a:defRPr b="0" i="0">
                <a:solidFill>
                  <a:srgbClr val="002328"/>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Burgerwetenschap voor kinderen - 2020</a:t>
            </a:r>
          </a:p>
        </p:txBody>
      </p:sp>
      <p:pic>
        <p:nvPicPr>
          <p:cNvPr id="23" name="Afbeelding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858" y="3881035"/>
            <a:ext cx="3005295" cy="1287551"/>
          </a:xfrm>
          <a:prstGeom prst="rect">
            <a:avLst/>
          </a:prstGeom>
        </p:spPr>
      </p:pic>
      <p:pic>
        <p:nvPicPr>
          <p:cNvPr id="25" name="Afbeelding 24" descr="Erasmus signature_02_RGB_blac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71702" y="3884623"/>
            <a:ext cx="2137504" cy="1281296"/>
          </a:xfrm>
          <a:prstGeom prst="rect">
            <a:avLst/>
          </a:prstGeom>
        </p:spPr>
      </p:pic>
      <p:pic>
        <p:nvPicPr>
          <p:cNvPr id="8" name="Afbeelding 7">
            <a:extLst>
              <a:ext uri="{FF2B5EF4-FFF2-40B4-BE49-F238E27FC236}">
                <a16:creationId xmlns:a16="http://schemas.microsoft.com/office/drawing/2014/main" id="{355F293E-A0D6-464D-9A49-26B7BA825F1D}"/>
              </a:ext>
            </a:extLst>
          </p:cNvPr>
          <p:cNvPicPr>
            <a:picLocks noChangeAspect="1"/>
          </p:cNvPicPr>
          <p:nvPr userDrawn="1"/>
        </p:nvPicPr>
        <p:blipFill>
          <a:blip r:embed="rId5"/>
          <a:stretch>
            <a:fillRect/>
          </a:stretch>
        </p:blipFill>
        <p:spPr>
          <a:xfrm>
            <a:off x="4516780" y="673238"/>
            <a:ext cx="3163805" cy="3455577"/>
          </a:xfrm>
          <a:prstGeom prst="rect">
            <a:avLst/>
          </a:prstGeom>
        </p:spPr>
      </p:pic>
      <p:pic>
        <p:nvPicPr>
          <p:cNvPr id="10" name="Afbeelding 9">
            <a:extLst>
              <a:ext uri="{FF2B5EF4-FFF2-40B4-BE49-F238E27FC236}">
                <a16:creationId xmlns:a16="http://schemas.microsoft.com/office/drawing/2014/main" id="{010DD80C-E808-DC49-8109-C8E78CD6CEF1}"/>
              </a:ext>
            </a:extLst>
          </p:cNvPr>
          <p:cNvPicPr>
            <a:picLocks noChangeAspect="1"/>
          </p:cNvPicPr>
          <p:nvPr userDrawn="1"/>
        </p:nvPicPr>
        <p:blipFill>
          <a:blip r:embed="rId6"/>
          <a:stretch>
            <a:fillRect/>
          </a:stretch>
        </p:blipFill>
        <p:spPr>
          <a:xfrm>
            <a:off x="6971702" y="0"/>
            <a:ext cx="1953491" cy="132917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eldia Afbeelding">
    <p:bg>
      <p:bgRef idx="1001">
        <a:schemeClr val="bg1"/>
      </p:bgRef>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FFA03506-1575-8843-9A49-3F224EE08C18}"/>
              </a:ext>
            </a:extLst>
          </p:cNvPr>
          <p:cNvSpPr txBox="1"/>
          <p:nvPr userDrawn="1"/>
        </p:nvSpPr>
        <p:spPr>
          <a:xfrm>
            <a:off x="566591" y="1922847"/>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1</a:t>
            </a:r>
          </a:p>
        </p:txBody>
      </p:sp>
      <p:sp>
        <p:nvSpPr>
          <p:cNvPr id="13" name="Tekstvak 12">
            <a:extLst>
              <a:ext uri="{FF2B5EF4-FFF2-40B4-BE49-F238E27FC236}">
                <a16:creationId xmlns:a16="http://schemas.microsoft.com/office/drawing/2014/main" id="{841AF59F-16A9-004D-9F0D-5116752570A3}"/>
              </a:ext>
            </a:extLst>
          </p:cNvPr>
          <p:cNvSpPr txBox="1"/>
          <p:nvPr userDrawn="1"/>
        </p:nvSpPr>
        <p:spPr>
          <a:xfrm>
            <a:off x="1116353" y="1922847"/>
            <a:ext cx="431956" cy="369332"/>
          </a:xfrm>
          <a:prstGeom prst="rect">
            <a:avLst/>
          </a:prstGeom>
          <a:solidFill>
            <a:schemeClr val="bg1"/>
          </a:solidFill>
          <a:ln>
            <a:solidFill>
              <a:srgbClr val="0C8066"/>
            </a:solidFill>
          </a:ln>
        </p:spPr>
        <p:txBody>
          <a:bodyPr wrap="square" rtlCol="0">
            <a:spAutoFit/>
          </a:bodyPr>
          <a:lstStyle/>
          <a:p>
            <a:pPr algn="ctr"/>
            <a:r>
              <a:rPr lang="nl-NL" dirty="0">
                <a:solidFill>
                  <a:srgbClr val="0C8066"/>
                </a:solidFill>
                <a:latin typeface="Arial" panose="020B0604020202020204" pitchFamily="34" charset="0"/>
                <a:cs typeface="Arial" panose="020B0604020202020204" pitchFamily="34" charset="0"/>
              </a:rPr>
              <a:t>2</a:t>
            </a:r>
          </a:p>
        </p:txBody>
      </p:sp>
      <p:sp>
        <p:nvSpPr>
          <p:cNvPr id="14" name="Tekstvak 13">
            <a:extLst>
              <a:ext uri="{FF2B5EF4-FFF2-40B4-BE49-F238E27FC236}">
                <a16:creationId xmlns:a16="http://schemas.microsoft.com/office/drawing/2014/main" id="{A8381591-870A-6D40-B07E-F32A1C685343}"/>
              </a:ext>
            </a:extLst>
          </p:cNvPr>
          <p:cNvSpPr txBox="1"/>
          <p:nvPr userDrawn="1"/>
        </p:nvSpPr>
        <p:spPr>
          <a:xfrm>
            <a:off x="1671725" y="1922847"/>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3</a:t>
            </a:r>
          </a:p>
        </p:txBody>
      </p:sp>
      <p:sp>
        <p:nvSpPr>
          <p:cNvPr id="21" name="Tijdelijke aanduiding voor dianummer 8">
            <a:extLst>
              <a:ext uri="{FF2B5EF4-FFF2-40B4-BE49-F238E27FC236}">
                <a16:creationId xmlns:a16="http://schemas.microsoft.com/office/drawing/2014/main" id="{66759EF5-1B70-2048-929E-560C2A820EA5}"/>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i="0" smtClean="0">
                <a:solidFill>
                  <a:srgbClr val="0C8066"/>
                </a:solidFill>
                <a:latin typeface="Arial" panose="020B0604020202020204" pitchFamily="34" charset="0"/>
                <a:cs typeface="Arial" panose="020B0604020202020204" pitchFamily="34" charset="0"/>
              </a:rPr>
              <a:pPr/>
              <a:t>‹#›</a:t>
            </a:fld>
            <a:endParaRPr lang="nl-NL" b="1" i="0" dirty="0">
              <a:solidFill>
                <a:srgbClr val="0C8066"/>
              </a:solidFill>
              <a:latin typeface="Arial" panose="020B0604020202020204" pitchFamily="34" charset="0"/>
              <a:cs typeface="Arial" panose="020B0604020202020204" pitchFamily="34" charset="0"/>
            </a:endParaRPr>
          </a:p>
        </p:txBody>
      </p:sp>
      <p:sp>
        <p:nvSpPr>
          <p:cNvPr id="28" name="Tijdelijke aanduiding voor voettekst 2">
            <a:extLst>
              <a:ext uri="{FF2B5EF4-FFF2-40B4-BE49-F238E27FC236}">
                <a16:creationId xmlns:a16="http://schemas.microsoft.com/office/drawing/2014/main" id="{A3B50EE4-7E55-B340-892B-87817770419F}"/>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9" name="Afbeelding 8" descr="Erasmus signature_02_RGB_black.png">
            <a:extLst>
              <a:ext uri="{FF2B5EF4-FFF2-40B4-BE49-F238E27FC236}">
                <a16:creationId xmlns:a16="http://schemas.microsoft.com/office/drawing/2014/main" id="{46D31471-8CE5-E94E-B7E2-15E150D23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0" name="Afbeelding 9">
            <a:extLst>
              <a:ext uri="{FF2B5EF4-FFF2-40B4-BE49-F238E27FC236}">
                <a16:creationId xmlns:a16="http://schemas.microsoft.com/office/drawing/2014/main" id="{5996A370-02C7-A04F-BDF8-53B3B79DC608}"/>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67912107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eldia Afbeelding">
    <p:bg>
      <p:bgRef idx="1001">
        <a:schemeClr val="bg1"/>
      </p:bgRef>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FFA03506-1575-8843-9A49-3F224EE08C18}"/>
              </a:ext>
            </a:extLst>
          </p:cNvPr>
          <p:cNvSpPr txBox="1"/>
          <p:nvPr userDrawn="1"/>
        </p:nvSpPr>
        <p:spPr>
          <a:xfrm>
            <a:off x="566591" y="1922847"/>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1</a:t>
            </a:r>
          </a:p>
        </p:txBody>
      </p:sp>
      <p:sp>
        <p:nvSpPr>
          <p:cNvPr id="13" name="Tekstvak 12">
            <a:extLst>
              <a:ext uri="{FF2B5EF4-FFF2-40B4-BE49-F238E27FC236}">
                <a16:creationId xmlns:a16="http://schemas.microsoft.com/office/drawing/2014/main" id="{841AF59F-16A9-004D-9F0D-5116752570A3}"/>
              </a:ext>
            </a:extLst>
          </p:cNvPr>
          <p:cNvSpPr txBox="1"/>
          <p:nvPr userDrawn="1"/>
        </p:nvSpPr>
        <p:spPr>
          <a:xfrm>
            <a:off x="1116353" y="1922847"/>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2</a:t>
            </a:r>
          </a:p>
        </p:txBody>
      </p:sp>
      <p:sp>
        <p:nvSpPr>
          <p:cNvPr id="14" name="Tekstvak 13">
            <a:extLst>
              <a:ext uri="{FF2B5EF4-FFF2-40B4-BE49-F238E27FC236}">
                <a16:creationId xmlns:a16="http://schemas.microsoft.com/office/drawing/2014/main" id="{A8381591-870A-6D40-B07E-F32A1C685343}"/>
              </a:ext>
            </a:extLst>
          </p:cNvPr>
          <p:cNvSpPr txBox="1"/>
          <p:nvPr userDrawn="1"/>
        </p:nvSpPr>
        <p:spPr>
          <a:xfrm>
            <a:off x="1671725" y="1922847"/>
            <a:ext cx="431956" cy="369332"/>
          </a:xfrm>
          <a:prstGeom prst="rect">
            <a:avLst/>
          </a:prstGeom>
          <a:solidFill>
            <a:schemeClr val="bg1"/>
          </a:solidFill>
          <a:ln>
            <a:solidFill>
              <a:srgbClr val="0C8066"/>
            </a:solidFill>
          </a:ln>
        </p:spPr>
        <p:txBody>
          <a:bodyPr wrap="square" rtlCol="0">
            <a:spAutoFit/>
          </a:bodyPr>
          <a:lstStyle/>
          <a:p>
            <a:pPr algn="ctr"/>
            <a:r>
              <a:rPr lang="nl-NL" dirty="0">
                <a:solidFill>
                  <a:srgbClr val="0C8066"/>
                </a:solidFill>
                <a:latin typeface="Arial" panose="020B0604020202020204" pitchFamily="34" charset="0"/>
                <a:cs typeface="Arial" panose="020B0604020202020204" pitchFamily="34" charset="0"/>
              </a:rPr>
              <a:t>3</a:t>
            </a:r>
          </a:p>
        </p:txBody>
      </p:sp>
      <p:sp>
        <p:nvSpPr>
          <p:cNvPr id="21" name="Tijdelijke aanduiding voor dianummer 8">
            <a:extLst>
              <a:ext uri="{FF2B5EF4-FFF2-40B4-BE49-F238E27FC236}">
                <a16:creationId xmlns:a16="http://schemas.microsoft.com/office/drawing/2014/main" id="{66759EF5-1B70-2048-929E-560C2A820EA5}"/>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i="0" smtClean="0">
                <a:solidFill>
                  <a:srgbClr val="0C8066"/>
                </a:solidFill>
                <a:latin typeface="Arial" panose="020B0604020202020204" pitchFamily="34" charset="0"/>
                <a:cs typeface="Arial" panose="020B0604020202020204" pitchFamily="34" charset="0"/>
              </a:rPr>
              <a:pPr/>
              <a:t>‹#›</a:t>
            </a:fld>
            <a:endParaRPr lang="nl-NL" b="1" i="0" dirty="0">
              <a:solidFill>
                <a:srgbClr val="0C8066"/>
              </a:solidFill>
              <a:latin typeface="Arial" panose="020B0604020202020204" pitchFamily="34" charset="0"/>
              <a:cs typeface="Arial" panose="020B0604020202020204" pitchFamily="34" charset="0"/>
            </a:endParaRPr>
          </a:p>
        </p:txBody>
      </p:sp>
      <p:sp>
        <p:nvSpPr>
          <p:cNvPr id="28" name="Tijdelijke aanduiding voor voettekst 2">
            <a:extLst>
              <a:ext uri="{FF2B5EF4-FFF2-40B4-BE49-F238E27FC236}">
                <a16:creationId xmlns:a16="http://schemas.microsoft.com/office/drawing/2014/main" id="{A3B50EE4-7E55-B340-892B-87817770419F}"/>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9" name="Afbeelding 8" descr="Erasmus signature_02_RGB_black.png">
            <a:extLst>
              <a:ext uri="{FF2B5EF4-FFF2-40B4-BE49-F238E27FC236}">
                <a16:creationId xmlns:a16="http://schemas.microsoft.com/office/drawing/2014/main" id="{56986B0B-24B0-D745-B962-48B2BD9CC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0" name="Afbeelding 9">
            <a:extLst>
              <a:ext uri="{FF2B5EF4-FFF2-40B4-BE49-F238E27FC236}">
                <a16:creationId xmlns:a16="http://schemas.microsoft.com/office/drawing/2014/main" id="{D09319E8-80F3-DA41-AAD5-410E70C6FBF5}"/>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362301026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asis ESE slide 1">
    <p:bg>
      <p:bgRef idx="1001">
        <a:schemeClr val="bg1"/>
      </p:bgRef>
    </p:bg>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EEE1977E-8F98-8B4B-8920-51EB93142BB7}"/>
              </a:ext>
            </a:extLst>
          </p:cNvPr>
          <p:cNvSpPr/>
          <p:nvPr userDrawn="1"/>
        </p:nvSpPr>
        <p:spPr>
          <a:xfrm>
            <a:off x="-84842" y="943583"/>
            <a:ext cx="9320282" cy="4270443"/>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Toelichting met afgeronde rechthoek 32">
            <a:extLst>
              <a:ext uri="{FF2B5EF4-FFF2-40B4-BE49-F238E27FC236}">
                <a16:creationId xmlns:a16="http://schemas.microsoft.com/office/drawing/2014/main" id="{747D8276-8872-6146-9DF0-B296CE298C5F}"/>
              </a:ext>
            </a:extLst>
          </p:cNvPr>
          <p:cNvSpPr/>
          <p:nvPr userDrawn="1"/>
        </p:nvSpPr>
        <p:spPr>
          <a:xfrm>
            <a:off x="1831037" y="2030572"/>
            <a:ext cx="2642367" cy="1836539"/>
          </a:xfrm>
          <a:custGeom>
            <a:avLst/>
            <a:gdLst>
              <a:gd name="connsiteX0" fmla="*/ 0 w 2642367"/>
              <a:gd name="connsiteY0" fmla="*/ 306096 h 1836539"/>
              <a:gd name="connsiteX1" fmla="*/ 306096 w 2642367"/>
              <a:gd name="connsiteY1" fmla="*/ 0 h 1836539"/>
              <a:gd name="connsiteX2" fmla="*/ 440395 w 2642367"/>
              <a:gd name="connsiteY2" fmla="*/ 0 h 1836539"/>
              <a:gd name="connsiteX3" fmla="*/ 440395 w 2642367"/>
              <a:gd name="connsiteY3" fmla="*/ 0 h 1836539"/>
              <a:gd name="connsiteX4" fmla="*/ 1100986 w 2642367"/>
              <a:gd name="connsiteY4" fmla="*/ 0 h 1836539"/>
              <a:gd name="connsiteX5" fmla="*/ 1718629 w 2642367"/>
              <a:gd name="connsiteY5" fmla="*/ 0 h 1836539"/>
              <a:gd name="connsiteX6" fmla="*/ 2336271 w 2642367"/>
              <a:gd name="connsiteY6" fmla="*/ 0 h 1836539"/>
              <a:gd name="connsiteX7" fmla="*/ 2642367 w 2642367"/>
              <a:gd name="connsiteY7" fmla="*/ 306096 h 1836539"/>
              <a:gd name="connsiteX8" fmla="*/ 2642367 w 2642367"/>
              <a:gd name="connsiteY8" fmla="*/ 704009 h 1836539"/>
              <a:gd name="connsiteX9" fmla="*/ 2642367 w 2642367"/>
              <a:gd name="connsiteY9" fmla="*/ 1071314 h 1836539"/>
              <a:gd name="connsiteX10" fmla="*/ 2642367 w 2642367"/>
              <a:gd name="connsiteY10" fmla="*/ 1071314 h 1836539"/>
              <a:gd name="connsiteX11" fmla="*/ 2642367 w 2642367"/>
              <a:gd name="connsiteY11" fmla="*/ 1530449 h 1836539"/>
              <a:gd name="connsiteX12" fmla="*/ 2642367 w 2642367"/>
              <a:gd name="connsiteY12" fmla="*/ 1530443 h 1836539"/>
              <a:gd name="connsiteX13" fmla="*/ 2336271 w 2642367"/>
              <a:gd name="connsiteY13" fmla="*/ 1836539 h 1836539"/>
              <a:gd name="connsiteX14" fmla="*/ 1718629 w 2642367"/>
              <a:gd name="connsiteY14" fmla="*/ 1836539 h 1836539"/>
              <a:gd name="connsiteX15" fmla="*/ 1100986 w 2642367"/>
              <a:gd name="connsiteY15" fmla="*/ 1836539 h 1836539"/>
              <a:gd name="connsiteX16" fmla="*/ 786455 w 2642367"/>
              <a:gd name="connsiteY16" fmla="*/ 2054676 h 1836539"/>
              <a:gd name="connsiteX17" fmla="*/ 445714 w 2642367"/>
              <a:gd name="connsiteY17" fmla="*/ 2290991 h 1836539"/>
              <a:gd name="connsiteX18" fmla="*/ 440395 w 2642367"/>
              <a:gd name="connsiteY18" fmla="*/ 1836539 h 1836539"/>
              <a:gd name="connsiteX19" fmla="*/ 306096 w 2642367"/>
              <a:gd name="connsiteY19" fmla="*/ 1836539 h 1836539"/>
              <a:gd name="connsiteX20" fmla="*/ 0 w 2642367"/>
              <a:gd name="connsiteY20" fmla="*/ 1530443 h 1836539"/>
              <a:gd name="connsiteX21" fmla="*/ 0 w 2642367"/>
              <a:gd name="connsiteY21" fmla="*/ 1530449 h 1836539"/>
              <a:gd name="connsiteX22" fmla="*/ 0 w 2642367"/>
              <a:gd name="connsiteY22" fmla="*/ 1071314 h 1836539"/>
              <a:gd name="connsiteX23" fmla="*/ 0 w 2642367"/>
              <a:gd name="connsiteY23" fmla="*/ 1071314 h 1836539"/>
              <a:gd name="connsiteX24" fmla="*/ 0 w 2642367"/>
              <a:gd name="connsiteY24" fmla="*/ 673401 h 1836539"/>
              <a:gd name="connsiteX25" fmla="*/ 0 w 2642367"/>
              <a:gd name="connsiteY25" fmla="*/ 306096 h 183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2367" h="1836539" fill="none" extrusionOk="0">
                <a:moveTo>
                  <a:pt x="0" y="306096"/>
                </a:moveTo>
                <a:cubicBezTo>
                  <a:pt x="-16439" y="115232"/>
                  <a:pt x="169768" y="10253"/>
                  <a:pt x="306096" y="0"/>
                </a:cubicBezTo>
                <a:cubicBezTo>
                  <a:pt x="337504" y="1458"/>
                  <a:pt x="380677" y="5069"/>
                  <a:pt x="440395" y="0"/>
                </a:cubicBezTo>
                <a:lnTo>
                  <a:pt x="440395" y="0"/>
                </a:lnTo>
                <a:cubicBezTo>
                  <a:pt x="605531" y="-24738"/>
                  <a:pt x="805104" y="-8167"/>
                  <a:pt x="1100986" y="0"/>
                </a:cubicBezTo>
                <a:cubicBezTo>
                  <a:pt x="1338397" y="-14931"/>
                  <a:pt x="1435111" y="24935"/>
                  <a:pt x="1718629" y="0"/>
                </a:cubicBezTo>
                <a:cubicBezTo>
                  <a:pt x="2002147" y="-24935"/>
                  <a:pt x="2140604" y="22533"/>
                  <a:pt x="2336271" y="0"/>
                </a:cubicBezTo>
                <a:cubicBezTo>
                  <a:pt x="2485549" y="11088"/>
                  <a:pt x="2647407" y="150700"/>
                  <a:pt x="2642367" y="306096"/>
                </a:cubicBezTo>
                <a:cubicBezTo>
                  <a:pt x="2622592" y="468538"/>
                  <a:pt x="2643458" y="598063"/>
                  <a:pt x="2642367" y="704009"/>
                </a:cubicBezTo>
                <a:cubicBezTo>
                  <a:pt x="2641276" y="809955"/>
                  <a:pt x="2628102" y="931343"/>
                  <a:pt x="2642367" y="1071314"/>
                </a:cubicBezTo>
                <a:lnTo>
                  <a:pt x="2642367" y="1071314"/>
                </a:lnTo>
                <a:cubicBezTo>
                  <a:pt x="2623552" y="1261631"/>
                  <a:pt x="2644580" y="1309768"/>
                  <a:pt x="2642367" y="1530449"/>
                </a:cubicBezTo>
                <a:lnTo>
                  <a:pt x="2642367" y="1530443"/>
                </a:lnTo>
                <a:cubicBezTo>
                  <a:pt x="2616791" y="1716009"/>
                  <a:pt x="2488807" y="1811819"/>
                  <a:pt x="2336271" y="1836539"/>
                </a:cubicBezTo>
                <a:cubicBezTo>
                  <a:pt x="2115081" y="1838780"/>
                  <a:pt x="1853276" y="1825194"/>
                  <a:pt x="1718629" y="1836539"/>
                </a:cubicBezTo>
                <a:cubicBezTo>
                  <a:pt x="1583982" y="1847884"/>
                  <a:pt x="1249240" y="1838442"/>
                  <a:pt x="1100986" y="1836539"/>
                </a:cubicBezTo>
                <a:cubicBezTo>
                  <a:pt x="971143" y="1907790"/>
                  <a:pt x="875870" y="1993881"/>
                  <a:pt x="786455" y="2054676"/>
                </a:cubicBezTo>
                <a:cubicBezTo>
                  <a:pt x="697040" y="2115471"/>
                  <a:pt x="579099" y="2175707"/>
                  <a:pt x="445714" y="2290991"/>
                </a:cubicBezTo>
                <a:cubicBezTo>
                  <a:pt x="423186" y="2170679"/>
                  <a:pt x="447681" y="2034035"/>
                  <a:pt x="440395" y="1836539"/>
                </a:cubicBezTo>
                <a:cubicBezTo>
                  <a:pt x="374257" y="1832225"/>
                  <a:pt x="370530" y="1832626"/>
                  <a:pt x="306096" y="1836539"/>
                </a:cubicBezTo>
                <a:cubicBezTo>
                  <a:pt x="168351" y="1808447"/>
                  <a:pt x="-5265" y="1715933"/>
                  <a:pt x="0" y="1530443"/>
                </a:cubicBezTo>
                <a:lnTo>
                  <a:pt x="0" y="1530449"/>
                </a:lnTo>
                <a:cubicBezTo>
                  <a:pt x="22804" y="1369050"/>
                  <a:pt x="18632" y="1256411"/>
                  <a:pt x="0" y="1071314"/>
                </a:cubicBezTo>
                <a:lnTo>
                  <a:pt x="0" y="1071314"/>
                </a:lnTo>
                <a:cubicBezTo>
                  <a:pt x="-2279" y="987941"/>
                  <a:pt x="6986" y="827151"/>
                  <a:pt x="0" y="673401"/>
                </a:cubicBezTo>
                <a:cubicBezTo>
                  <a:pt x="-6986" y="519651"/>
                  <a:pt x="-17444" y="476644"/>
                  <a:pt x="0" y="306096"/>
                </a:cubicBezTo>
                <a:close/>
              </a:path>
              <a:path w="2642367" h="1836539" stroke="0" extrusionOk="0">
                <a:moveTo>
                  <a:pt x="0" y="306096"/>
                </a:moveTo>
                <a:cubicBezTo>
                  <a:pt x="-16062" y="127137"/>
                  <a:pt x="101184" y="13459"/>
                  <a:pt x="306096" y="0"/>
                </a:cubicBezTo>
                <a:cubicBezTo>
                  <a:pt x="364875" y="1322"/>
                  <a:pt x="390976" y="6645"/>
                  <a:pt x="440395" y="0"/>
                </a:cubicBezTo>
                <a:lnTo>
                  <a:pt x="440395" y="0"/>
                </a:lnTo>
                <a:cubicBezTo>
                  <a:pt x="738655" y="-30511"/>
                  <a:pt x="850086" y="21268"/>
                  <a:pt x="1100986" y="0"/>
                </a:cubicBezTo>
                <a:cubicBezTo>
                  <a:pt x="1348652" y="-15008"/>
                  <a:pt x="1414166" y="-5419"/>
                  <a:pt x="1706276" y="0"/>
                </a:cubicBezTo>
                <a:cubicBezTo>
                  <a:pt x="1998386" y="5419"/>
                  <a:pt x="2160839" y="-14526"/>
                  <a:pt x="2336271" y="0"/>
                </a:cubicBezTo>
                <a:cubicBezTo>
                  <a:pt x="2484698" y="19418"/>
                  <a:pt x="2640956" y="123592"/>
                  <a:pt x="2642367" y="306096"/>
                </a:cubicBezTo>
                <a:cubicBezTo>
                  <a:pt x="2626047" y="419826"/>
                  <a:pt x="2646906" y="550549"/>
                  <a:pt x="2642367" y="704009"/>
                </a:cubicBezTo>
                <a:cubicBezTo>
                  <a:pt x="2637828" y="857469"/>
                  <a:pt x="2636411" y="948386"/>
                  <a:pt x="2642367" y="1071314"/>
                </a:cubicBezTo>
                <a:lnTo>
                  <a:pt x="2642367" y="1071314"/>
                </a:lnTo>
                <a:cubicBezTo>
                  <a:pt x="2637691" y="1180335"/>
                  <a:pt x="2652381" y="1343618"/>
                  <a:pt x="2642367" y="1530449"/>
                </a:cubicBezTo>
                <a:lnTo>
                  <a:pt x="2642367" y="1530443"/>
                </a:lnTo>
                <a:cubicBezTo>
                  <a:pt x="2665170" y="1676962"/>
                  <a:pt x="2519781" y="1827216"/>
                  <a:pt x="2336271" y="1836539"/>
                </a:cubicBezTo>
                <a:cubicBezTo>
                  <a:pt x="2070399" y="1819001"/>
                  <a:pt x="1848002" y="1863846"/>
                  <a:pt x="1718629" y="1836539"/>
                </a:cubicBezTo>
                <a:cubicBezTo>
                  <a:pt x="1589256" y="1809232"/>
                  <a:pt x="1272457" y="1844164"/>
                  <a:pt x="1100986" y="1836539"/>
                </a:cubicBezTo>
                <a:cubicBezTo>
                  <a:pt x="952394" y="1955612"/>
                  <a:pt x="929081" y="1943275"/>
                  <a:pt x="773350" y="2063765"/>
                </a:cubicBezTo>
                <a:cubicBezTo>
                  <a:pt x="617619" y="2184255"/>
                  <a:pt x="577450" y="2181675"/>
                  <a:pt x="445714" y="2290991"/>
                </a:cubicBezTo>
                <a:cubicBezTo>
                  <a:pt x="461388" y="2112141"/>
                  <a:pt x="421497" y="1952031"/>
                  <a:pt x="440395" y="1836539"/>
                </a:cubicBezTo>
                <a:cubicBezTo>
                  <a:pt x="410418" y="1837454"/>
                  <a:pt x="357760" y="1837202"/>
                  <a:pt x="306096" y="1836539"/>
                </a:cubicBezTo>
                <a:cubicBezTo>
                  <a:pt x="144360" y="1834991"/>
                  <a:pt x="2005" y="1718534"/>
                  <a:pt x="0" y="1530443"/>
                </a:cubicBezTo>
                <a:lnTo>
                  <a:pt x="0" y="1530449"/>
                </a:lnTo>
                <a:cubicBezTo>
                  <a:pt x="-15823" y="1342314"/>
                  <a:pt x="-20826" y="1239976"/>
                  <a:pt x="0" y="1071314"/>
                </a:cubicBezTo>
                <a:lnTo>
                  <a:pt x="0" y="1071314"/>
                </a:lnTo>
                <a:cubicBezTo>
                  <a:pt x="15289" y="932611"/>
                  <a:pt x="9694" y="885535"/>
                  <a:pt x="0" y="711662"/>
                </a:cubicBezTo>
                <a:cubicBezTo>
                  <a:pt x="-9694" y="537789"/>
                  <a:pt x="16168" y="473555"/>
                  <a:pt x="0" y="306096"/>
                </a:cubicBezTo>
                <a:close/>
              </a:path>
            </a:pathLst>
          </a:custGeom>
          <a:solidFill>
            <a:schemeClr val="bg1"/>
          </a:solidFill>
          <a:ln w="25400">
            <a:solidFill>
              <a:srgbClr val="33AD68"/>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Toelichting met afgeronde rechthoek 33">
            <a:extLst>
              <a:ext uri="{FF2B5EF4-FFF2-40B4-BE49-F238E27FC236}">
                <a16:creationId xmlns:a16="http://schemas.microsoft.com/office/drawing/2014/main" id="{9CD775FA-FD7E-724B-AF9B-CD65B3CB78FA}"/>
              </a:ext>
            </a:extLst>
          </p:cNvPr>
          <p:cNvSpPr/>
          <p:nvPr userDrawn="1"/>
        </p:nvSpPr>
        <p:spPr>
          <a:xfrm flipH="1">
            <a:off x="4255337" y="1439631"/>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jdelijke aanduiding voor dianummer 8">
            <a:extLst>
              <a:ext uri="{FF2B5EF4-FFF2-40B4-BE49-F238E27FC236}">
                <a16:creationId xmlns:a16="http://schemas.microsoft.com/office/drawing/2014/main" id="{CEA8AB91-2A8A-9941-B057-3F95F0CD69FF}"/>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i="0" smtClean="0">
                <a:solidFill>
                  <a:srgbClr val="0C8066"/>
                </a:solidFill>
                <a:latin typeface="Arial" panose="020B0604020202020204" pitchFamily="34" charset="0"/>
                <a:cs typeface="Arial" panose="020B0604020202020204" pitchFamily="34" charset="0"/>
              </a:rPr>
              <a:pPr/>
              <a:t>‹#›</a:t>
            </a:fld>
            <a:endParaRPr lang="nl-NL" b="1" i="0" dirty="0">
              <a:solidFill>
                <a:srgbClr val="0C8066"/>
              </a:solidFill>
              <a:latin typeface="Arial" panose="020B0604020202020204" pitchFamily="34" charset="0"/>
              <a:cs typeface="Arial" panose="020B0604020202020204" pitchFamily="34" charset="0"/>
            </a:endParaRPr>
          </a:p>
        </p:txBody>
      </p:sp>
      <p:sp>
        <p:nvSpPr>
          <p:cNvPr id="41" name="Tijdelijke aanduiding voor voettekst 2">
            <a:extLst>
              <a:ext uri="{FF2B5EF4-FFF2-40B4-BE49-F238E27FC236}">
                <a16:creationId xmlns:a16="http://schemas.microsoft.com/office/drawing/2014/main" id="{B5756753-C178-744E-9CF9-97F580C06A76}"/>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9" name="Afbeelding 8" descr="Erasmus signature_02_RGB_black.png">
            <a:extLst>
              <a:ext uri="{FF2B5EF4-FFF2-40B4-BE49-F238E27FC236}">
                <a16:creationId xmlns:a16="http://schemas.microsoft.com/office/drawing/2014/main" id="{010E8E74-5D0D-0545-9F16-18ADDD6DA7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0" name="Afbeelding 9">
            <a:extLst>
              <a:ext uri="{FF2B5EF4-FFF2-40B4-BE49-F238E27FC236}">
                <a16:creationId xmlns:a16="http://schemas.microsoft.com/office/drawing/2014/main" id="{B59ED347-A1CA-8748-8295-B3D425F05D4D}"/>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365948730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FFA03506-1575-8843-9A49-3F224EE08C18}"/>
              </a:ext>
            </a:extLst>
          </p:cNvPr>
          <p:cNvSpPr txBox="1"/>
          <p:nvPr userDrawn="1"/>
        </p:nvSpPr>
        <p:spPr>
          <a:xfrm>
            <a:off x="566591" y="1126981"/>
            <a:ext cx="431956" cy="369332"/>
          </a:xfrm>
          <a:prstGeom prst="rect">
            <a:avLst/>
          </a:prstGeom>
          <a:solidFill>
            <a:schemeClr val="bg1"/>
          </a:solidFill>
          <a:ln>
            <a:solidFill>
              <a:srgbClr val="0C8066"/>
            </a:solidFill>
          </a:ln>
        </p:spPr>
        <p:txBody>
          <a:bodyPr wrap="square" rtlCol="0">
            <a:spAutoFit/>
          </a:bodyPr>
          <a:lstStyle/>
          <a:p>
            <a:pPr algn="ctr"/>
            <a:r>
              <a:rPr lang="nl-NL" dirty="0">
                <a:solidFill>
                  <a:srgbClr val="0C8066"/>
                </a:solidFill>
                <a:latin typeface="Arial" panose="020B0604020202020204" pitchFamily="34" charset="0"/>
                <a:cs typeface="Arial" panose="020B0604020202020204" pitchFamily="34" charset="0"/>
              </a:rPr>
              <a:t>1</a:t>
            </a:r>
          </a:p>
        </p:txBody>
      </p:sp>
      <p:sp>
        <p:nvSpPr>
          <p:cNvPr id="13" name="Tekstvak 12">
            <a:extLst>
              <a:ext uri="{FF2B5EF4-FFF2-40B4-BE49-F238E27FC236}">
                <a16:creationId xmlns:a16="http://schemas.microsoft.com/office/drawing/2014/main" id="{841AF59F-16A9-004D-9F0D-5116752570A3}"/>
              </a:ext>
            </a:extLst>
          </p:cNvPr>
          <p:cNvSpPr txBox="1"/>
          <p:nvPr userDrawn="1"/>
        </p:nvSpPr>
        <p:spPr>
          <a:xfrm>
            <a:off x="1116353" y="1126981"/>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2</a:t>
            </a:r>
          </a:p>
        </p:txBody>
      </p:sp>
      <p:sp>
        <p:nvSpPr>
          <p:cNvPr id="14" name="Tekstvak 13">
            <a:extLst>
              <a:ext uri="{FF2B5EF4-FFF2-40B4-BE49-F238E27FC236}">
                <a16:creationId xmlns:a16="http://schemas.microsoft.com/office/drawing/2014/main" id="{A8381591-870A-6D40-B07E-F32A1C685343}"/>
              </a:ext>
            </a:extLst>
          </p:cNvPr>
          <p:cNvSpPr txBox="1"/>
          <p:nvPr userDrawn="1"/>
        </p:nvSpPr>
        <p:spPr>
          <a:xfrm>
            <a:off x="1671725" y="1126981"/>
            <a:ext cx="431956" cy="369332"/>
          </a:xfrm>
          <a:prstGeom prst="rect">
            <a:avLst/>
          </a:prstGeom>
          <a:solidFill>
            <a:schemeClr val="bg1"/>
          </a:solidFill>
          <a:ln>
            <a:solidFill>
              <a:srgbClr val="E3DAD8"/>
            </a:solidFill>
          </a:ln>
        </p:spPr>
        <p:txBody>
          <a:bodyPr wrap="square" rtlCol="0">
            <a:spAutoFit/>
          </a:bodyPr>
          <a:lstStyle/>
          <a:p>
            <a:pPr algn="ctr"/>
            <a:r>
              <a:rPr lang="nl-NL" dirty="0">
                <a:solidFill>
                  <a:srgbClr val="E3DAD8"/>
                </a:solidFill>
                <a:latin typeface="Arial" panose="020B0604020202020204" pitchFamily="34" charset="0"/>
                <a:cs typeface="Arial" panose="020B0604020202020204" pitchFamily="34" charset="0"/>
              </a:rPr>
              <a:t>3</a:t>
            </a:r>
          </a:p>
        </p:txBody>
      </p:sp>
      <p:sp>
        <p:nvSpPr>
          <p:cNvPr id="21" name="Tijdelijke aanduiding voor dianummer 8">
            <a:extLst>
              <a:ext uri="{FF2B5EF4-FFF2-40B4-BE49-F238E27FC236}">
                <a16:creationId xmlns:a16="http://schemas.microsoft.com/office/drawing/2014/main" id="{66759EF5-1B70-2048-929E-560C2A820EA5}"/>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i="0" smtClean="0">
                <a:solidFill>
                  <a:srgbClr val="0C8066"/>
                </a:solidFill>
                <a:latin typeface="Arial" panose="020B0604020202020204" pitchFamily="34" charset="0"/>
                <a:cs typeface="Arial" panose="020B0604020202020204" pitchFamily="34" charset="0"/>
              </a:rPr>
              <a:pPr/>
              <a:t>‹#›</a:t>
            </a:fld>
            <a:endParaRPr lang="nl-NL" b="1" i="0" dirty="0">
              <a:solidFill>
                <a:srgbClr val="0C8066"/>
              </a:solidFill>
              <a:latin typeface="Arial" panose="020B0604020202020204" pitchFamily="34" charset="0"/>
              <a:cs typeface="Arial" panose="020B0604020202020204" pitchFamily="34" charset="0"/>
            </a:endParaRPr>
          </a:p>
        </p:txBody>
      </p:sp>
      <p:sp>
        <p:nvSpPr>
          <p:cNvPr id="28" name="Tijdelijke aanduiding voor voettekst 2">
            <a:extLst>
              <a:ext uri="{FF2B5EF4-FFF2-40B4-BE49-F238E27FC236}">
                <a16:creationId xmlns:a16="http://schemas.microsoft.com/office/drawing/2014/main" id="{A3B50EE4-7E55-B340-892B-87817770419F}"/>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15" name="Afbeelding 14" descr="Erasmus signature_02_RGB_black.png">
            <a:extLst>
              <a:ext uri="{FF2B5EF4-FFF2-40B4-BE49-F238E27FC236}">
                <a16:creationId xmlns:a16="http://schemas.microsoft.com/office/drawing/2014/main" id="{32098AD7-ED52-5240-AB77-DA62AB379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6" name="Afbeelding 15">
            <a:extLst>
              <a:ext uri="{FF2B5EF4-FFF2-40B4-BE49-F238E27FC236}">
                <a16:creationId xmlns:a16="http://schemas.microsoft.com/office/drawing/2014/main" id="{2334DC7F-C488-EF48-95DA-7155B2CA315B}"/>
              </a:ext>
            </a:extLst>
          </p:cNvPr>
          <p:cNvPicPr>
            <a:picLocks noChangeAspect="1"/>
          </p:cNvPicPr>
          <p:nvPr userDrawn="1"/>
        </p:nvPicPr>
        <p:blipFill>
          <a:blip r:embed="rId3"/>
          <a:stretch>
            <a:fillRect/>
          </a:stretch>
        </p:blipFill>
        <p:spPr>
          <a:xfrm>
            <a:off x="8052018" y="9385"/>
            <a:ext cx="895477" cy="60929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dia Afbeelding">
    <p:bg>
      <p:bgRef idx="1001">
        <a:schemeClr val="bg1"/>
      </p:bgRef>
    </p:bg>
    <p:spTree>
      <p:nvGrpSpPr>
        <p:cNvPr id="1" name=""/>
        <p:cNvGrpSpPr/>
        <p:nvPr/>
      </p:nvGrpSpPr>
      <p:grpSpPr>
        <a:xfrm>
          <a:off x="0" y="0"/>
          <a:ext cx="0" cy="0"/>
          <a:chOff x="0" y="0"/>
          <a:chExt cx="0" cy="0"/>
        </a:xfrm>
      </p:grpSpPr>
      <p:sp>
        <p:nvSpPr>
          <p:cNvPr id="20" name="Tijdelijke aanduiding voor dianummer 8">
            <a:extLst>
              <a:ext uri="{FF2B5EF4-FFF2-40B4-BE49-F238E27FC236}">
                <a16:creationId xmlns:a16="http://schemas.microsoft.com/office/drawing/2014/main" id="{8C31C6BF-E1C6-BC47-B12B-718647713796}"/>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smtClean="0">
                <a:solidFill>
                  <a:srgbClr val="0C8066"/>
                </a:solidFill>
                <a:latin typeface="Arial" panose="020B0604020202020204" pitchFamily="34" charset="0"/>
                <a:cs typeface="Arial" panose="020B0604020202020204" pitchFamily="34" charset="0"/>
              </a:rPr>
              <a:pPr/>
              <a:t>‹#›</a:t>
            </a:fld>
            <a:endParaRPr lang="nl-NL" b="1" dirty="0">
              <a:solidFill>
                <a:srgbClr val="0C8066"/>
              </a:solidFill>
              <a:latin typeface="Arial" panose="020B0604020202020204" pitchFamily="34" charset="0"/>
              <a:cs typeface="Arial" panose="020B0604020202020204" pitchFamily="34" charset="0"/>
            </a:endParaRPr>
          </a:p>
        </p:txBody>
      </p:sp>
      <p:sp>
        <p:nvSpPr>
          <p:cNvPr id="24" name="Tijdelijke aanduiding voor voettekst 2">
            <a:extLst>
              <a:ext uri="{FF2B5EF4-FFF2-40B4-BE49-F238E27FC236}">
                <a16:creationId xmlns:a16="http://schemas.microsoft.com/office/drawing/2014/main" id="{0C0EC44A-B645-2143-B9C0-52A7E350D7C8}"/>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6" name="Afbeelding 5" descr="Erasmus signature_02_RGB_black.png">
            <a:extLst>
              <a:ext uri="{FF2B5EF4-FFF2-40B4-BE49-F238E27FC236}">
                <a16:creationId xmlns:a16="http://schemas.microsoft.com/office/drawing/2014/main" id="{F2174C00-DF0C-BE43-846F-588D22EE1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7" name="Afbeelding 6">
            <a:extLst>
              <a:ext uri="{FF2B5EF4-FFF2-40B4-BE49-F238E27FC236}">
                <a16:creationId xmlns:a16="http://schemas.microsoft.com/office/drawing/2014/main" id="{6739D84B-3C4A-4640-A6F2-D66260B9B0AA}"/>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28552823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dia Afbeelding">
    <p:bg>
      <p:bgRef idx="1001">
        <a:schemeClr val="bg1"/>
      </p:bgRef>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7CA7C4D-8D49-4B44-AAAC-0E681C6B06B2}"/>
              </a:ext>
            </a:extLst>
          </p:cNvPr>
          <p:cNvSpPr/>
          <p:nvPr userDrawn="1"/>
        </p:nvSpPr>
        <p:spPr>
          <a:xfrm>
            <a:off x="-84842" y="-58615"/>
            <a:ext cx="9320282" cy="4153960"/>
          </a:xfrm>
          <a:prstGeom prst="rect">
            <a:avLst/>
          </a:prstGeom>
          <a:solidFill>
            <a:srgbClr val="00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jdelijke aanduiding voor dianummer 8">
            <a:extLst>
              <a:ext uri="{FF2B5EF4-FFF2-40B4-BE49-F238E27FC236}">
                <a16:creationId xmlns:a16="http://schemas.microsoft.com/office/drawing/2014/main" id="{8C31C6BF-E1C6-BC47-B12B-718647713796}"/>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smtClean="0">
                <a:solidFill>
                  <a:srgbClr val="0C8066"/>
                </a:solidFill>
                <a:latin typeface="Arial" panose="020B0604020202020204" pitchFamily="34" charset="0"/>
                <a:cs typeface="Arial" panose="020B0604020202020204" pitchFamily="34" charset="0"/>
              </a:rPr>
              <a:pPr/>
              <a:t>‹#›</a:t>
            </a:fld>
            <a:endParaRPr lang="nl-NL" b="1" dirty="0">
              <a:solidFill>
                <a:srgbClr val="0C8066"/>
              </a:solidFill>
              <a:latin typeface="Arial" panose="020B0604020202020204" pitchFamily="34" charset="0"/>
              <a:cs typeface="Arial" panose="020B0604020202020204" pitchFamily="34" charset="0"/>
            </a:endParaRPr>
          </a:p>
        </p:txBody>
      </p:sp>
      <p:sp>
        <p:nvSpPr>
          <p:cNvPr id="24" name="Tijdelijke aanduiding voor voettekst 2">
            <a:extLst>
              <a:ext uri="{FF2B5EF4-FFF2-40B4-BE49-F238E27FC236}">
                <a16:creationId xmlns:a16="http://schemas.microsoft.com/office/drawing/2014/main" id="{0C0EC44A-B645-2143-B9C0-52A7E350D7C8}"/>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7" name="Afbeelding 6" descr="Erasmus signature_02_RGB_black.png">
            <a:extLst>
              <a:ext uri="{FF2B5EF4-FFF2-40B4-BE49-F238E27FC236}">
                <a16:creationId xmlns:a16="http://schemas.microsoft.com/office/drawing/2014/main" id="{5D85A5F7-AE5D-594B-AF6C-F04B3ADB98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8" name="Afbeelding 7">
            <a:extLst>
              <a:ext uri="{FF2B5EF4-FFF2-40B4-BE49-F238E27FC236}">
                <a16:creationId xmlns:a16="http://schemas.microsoft.com/office/drawing/2014/main" id="{15069804-3702-1041-AA66-F6731A563000}"/>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5358949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eldia Afbeelding">
    <p:bg>
      <p:bgRef idx="1001">
        <a:schemeClr val="bg1"/>
      </p:bgRef>
    </p:bg>
    <p:spTree>
      <p:nvGrpSpPr>
        <p:cNvPr id="1" name=""/>
        <p:cNvGrpSpPr/>
        <p:nvPr/>
      </p:nvGrpSpPr>
      <p:grpSpPr>
        <a:xfrm>
          <a:off x="0" y="0"/>
          <a:ext cx="0" cy="0"/>
          <a:chOff x="0" y="0"/>
          <a:chExt cx="0" cy="0"/>
        </a:xfrm>
      </p:grpSpPr>
      <p:sp>
        <p:nvSpPr>
          <p:cNvPr id="18" name="Tijdelijke aanduiding voor voettekst 2">
            <a:extLst>
              <a:ext uri="{FF2B5EF4-FFF2-40B4-BE49-F238E27FC236}">
                <a16:creationId xmlns:a16="http://schemas.microsoft.com/office/drawing/2014/main" id="{B8EBDD43-E577-0648-A610-E871EE82F40D}"/>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sp>
        <p:nvSpPr>
          <p:cNvPr id="20" name="Tijdelijke aanduiding voor dianummer 8">
            <a:extLst>
              <a:ext uri="{FF2B5EF4-FFF2-40B4-BE49-F238E27FC236}">
                <a16:creationId xmlns:a16="http://schemas.microsoft.com/office/drawing/2014/main" id="{8C31C6BF-E1C6-BC47-B12B-718647713796}"/>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smtClean="0">
                <a:solidFill>
                  <a:srgbClr val="0C8066"/>
                </a:solidFill>
                <a:latin typeface="Arial" panose="020B0604020202020204" pitchFamily="34" charset="0"/>
                <a:cs typeface="Arial" panose="020B0604020202020204" pitchFamily="34" charset="0"/>
              </a:rPr>
              <a:pPr/>
              <a:t>‹#›</a:t>
            </a:fld>
            <a:endParaRPr lang="nl-NL" b="1" dirty="0">
              <a:solidFill>
                <a:srgbClr val="0C8066"/>
              </a:solidFill>
              <a:latin typeface="Arial" panose="020B0604020202020204" pitchFamily="34" charset="0"/>
              <a:cs typeface="Arial" panose="020B0604020202020204" pitchFamily="34" charset="0"/>
            </a:endParaRPr>
          </a:p>
        </p:txBody>
      </p:sp>
      <p:sp>
        <p:nvSpPr>
          <p:cNvPr id="11" name="Rechthoek 10">
            <a:extLst>
              <a:ext uri="{FF2B5EF4-FFF2-40B4-BE49-F238E27FC236}">
                <a16:creationId xmlns:a16="http://schemas.microsoft.com/office/drawing/2014/main" id="{8C6F14D3-1125-ED4B-9E4F-49847BE6D598}"/>
              </a:ext>
            </a:extLst>
          </p:cNvPr>
          <p:cNvSpPr/>
          <p:nvPr userDrawn="1"/>
        </p:nvSpPr>
        <p:spPr>
          <a:xfrm>
            <a:off x="-84842" y="1"/>
            <a:ext cx="4530383" cy="4594352"/>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descr="Erasmus signature_02_RGB_black.png">
            <a:extLst>
              <a:ext uri="{FF2B5EF4-FFF2-40B4-BE49-F238E27FC236}">
                <a16:creationId xmlns:a16="http://schemas.microsoft.com/office/drawing/2014/main" id="{E35DAE1D-EFB2-4D45-8994-A9B187EF1F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8" name="Afbeelding 7">
            <a:extLst>
              <a:ext uri="{FF2B5EF4-FFF2-40B4-BE49-F238E27FC236}">
                <a16:creationId xmlns:a16="http://schemas.microsoft.com/office/drawing/2014/main" id="{F71428BC-0E31-5D4C-9202-F79D6F11A796}"/>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140194052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asis ESE slide 1">
    <p:bg>
      <p:bgRef idx="1001">
        <a:schemeClr val="bg1"/>
      </p:bgRef>
    </p:bg>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EEE1977E-8F98-8B4B-8920-51EB93142BB7}"/>
              </a:ext>
            </a:extLst>
          </p:cNvPr>
          <p:cNvSpPr/>
          <p:nvPr userDrawn="1"/>
        </p:nvSpPr>
        <p:spPr>
          <a:xfrm>
            <a:off x="-84842" y="943583"/>
            <a:ext cx="9320282" cy="4270443"/>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ijdelijke aanduiding voor dianummer 8">
            <a:extLst>
              <a:ext uri="{FF2B5EF4-FFF2-40B4-BE49-F238E27FC236}">
                <a16:creationId xmlns:a16="http://schemas.microsoft.com/office/drawing/2014/main" id="{CEA8AB91-2A8A-9941-B057-3F95F0CD69FF}"/>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i="0" smtClean="0">
                <a:solidFill>
                  <a:srgbClr val="0C8066"/>
                </a:solidFill>
                <a:latin typeface="Arial" panose="020B0604020202020204" pitchFamily="34" charset="0"/>
                <a:cs typeface="Arial" panose="020B0604020202020204" pitchFamily="34" charset="0"/>
              </a:rPr>
              <a:pPr/>
              <a:t>‹#›</a:t>
            </a:fld>
            <a:endParaRPr lang="nl-NL" b="1" i="0" dirty="0">
              <a:solidFill>
                <a:srgbClr val="0C8066"/>
              </a:solidFill>
              <a:latin typeface="Arial" panose="020B0604020202020204" pitchFamily="34" charset="0"/>
              <a:cs typeface="Arial" panose="020B0604020202020204" pitchFamily="34" charset="0"/>
            </a:endParaRPr>
          </a:p>
        </p:txBody>
      </p:sp>
      <p:sp>
        <p:nvSpPr>
          <p:cNvPr id="41" name="Tijdelijke aanduiding voor voettekst 2">
            <a:extLst>
              <a:ext uri="{FF2B5EF4-FFF2-40B4-BE49-F238E27FC236}">
                <a16:creationId xmlns:a16="http://schemas.microsoft.com/office/drawing/2014/main" id="{B5756753-C178-744E-9CF9-97F580C06A76}"/>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pic>
        <p:nvPicPr>
          <p:cNvPr id="10" name="Afbeelding 9" descr="Erasmus signature_02_RGB_black.png">
            <a:extLst>
              <a:ext uri="{FF2B5EF4-FFF2-40B4-BE49-F238E27FC236}">
                <a16:creationId xmlns:a16="http://schemas.microsoft.com/office/drawing/2014/main" id="{6688B55E-5DC5-E24D-8DB2-1870A5462F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1" name="Afbeelding 10">
            <a:extLst>
              <a:ext uri="{FF2B5EF4-FFF2-40B4-BE49-F238E27FC236}">
                <a16:creationId xmlns:a16="http://schemas.microsoft.com/office/drawing/2014/main" id="{1CE21D4B-CC8E-1146-895A-CF965BEC13F8}"/>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648682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sis ESE slide 2">
    <p:spTree>
      <p:nvGrpSpPr>
        <p:cNvPr id="1" name=""/>
        <p:cNvGrpSpPr/>
        <p:nvPr/>
      </p:nvGrpSpPr>
      <p:grpSpPr>
        <a:xfrm>
          <a:off x="0" y="0"/>
          <a:ext cx="0" cy="0"/>
          <a:chOff x="0" y="0"/>
          <a:chExt cx="0" cy="0"/>
        </a:xfrm>
      </p:grpSpPr>
      <p:pic>
        <p:nvPicPr>
          <p:cNvPr id="15" name="Afbeelding 14" descr="Erasmus signature_02_RGB_black.png">
            <a:extLst>
              <a:ext uri="{FF2B5EF4-FFF2-40B4-BE49-F238E27FC236}">
                <a16:creationId xmlns:a16="http://schemas.microsoft.com/office/drawing/2014/main" id="{3F9F1D21-8571-1A4D-B4C6-3E0EF909A8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6" name="Afbeelding 15">
            <a:extLst>
              <a:ext uri="{FF2B5EF4-FFF2-40B4-BE49-F238E27FC236}">
                <a16:creationId xmlns:a16="http://schemas.microsoft.com/office/drawing/2014/main" id="{2E33D20B-C5EA-A744-B6BF-30C7328B1878}"/>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339548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eldia Afbeelding">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4631209-5FB0-7D44-B647-E9181E71FD1E}"/>
              </a:ext>
            </a:extLst>
          </p:cNvPr>
          <p:cNvSpPr/>
          <p:nvPr userDrawn="1"/>
        </p:nvSpPr>
        <p:spPr>
          <a:xfrm>
            <a:off x="-84842" y="943583"/>
            <a:ext cx="9320282" cy="4270443"/>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ijdelijke aanduiding voor voettekst 2">
            <a:extLst>
              <a:ext uri="{FF2B5EF4-FFF2-40B4-BE49-F238E27FC236}">
                <a16:creationId xmlns:a16="http://schemas.microsoft.com/office/drawing/2014/main" id="{B8EBDD43-E577-0648-A610-E871EE82F40D}"/>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sp>
        <p:nvSpPr>
          <p:cNvPr id="20" name="Tijdelijke aanduiding voor dianummer 8">
            <a:extLst>
              <a:ext uri="{FF2B5EF4-FFF2-40B4-BE49-F238E27FC236}">
                <a16:creationId xmlns:a16="http://schemas.microsoft.com/office/drawing/2014/main" id="{8C31C6BF-E1C6-BC47-B12B-718647713796}"/>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smtClean="0">
                <a:solidFill>
                  <a:srgbClr val="0C8066"/>
                </a:solidFill>
                <a:latin typeface="Arial" panose="020B0604020202020204" pitchFamily="34" charset="0"/>
                <a:cs typeface="Arial" panose="020B0604020202020204" pitchFamily="34" charset="0"/>
              </a:rPr>
              <a:pPr/>
              <a:t>‹#›</a:t>
            </a:fld>
            <a:endParaRPr lang="nl-NL" b="1" dirty="0">
              <a:solidFill>
                <a:srgbClr val="0C8066"/>
              </a:solidFill>
              <a:latin typeface="Arial" panose="020B0604020202020204" pitchFamily="34" charset="0"/>
              <a:cs typeface="Arial" panose="020B0604020202020204" pitchFamily="34" charset="0"/>
            </a:endParaRPr>
          </a:p>
        </p:txBody>
      </p:sp>
      <p:pic>
        <p:nvPicPr>
          <p:cNvPr id="8" name="Afbeelding 7" descr="Erasmus signature_02_RGB_black.png">
            <a:extLst>
              <a:ext uri="{FF2B5EF4-FFF2-40B4-BE49-F238E27FC236}">
                <a16:creationId xmlns:a16="http://schemas.microsoft.com/office/drawing/2014/main" id="{110413FC-2332-5447-BD66-ECD678B65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1" name="Afbeelding 10">
            <a:extLst>
              <a:ext uri="{FF2B5EF4-FFF2-40B4-BE49-F238E27FC236}">
                <a16:creationId xmlns:a16="http://schemas.microsoft.com/office/drawing/2014/main" id="{779259DA-4226-4F44-8A63-33BD5540B1A3}"/>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115609586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eldia Afbeelding">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4631209-5FB0-7D44-B647-E9181E71FD1E}"/>
              </a:ext>
            </a:extLst>
          </p:cNvPr>
          <p:cNvSpPr/>
          <p:nvPr userDrawn="1"/>
        </p:nvSpPr>
        <p:spPr>
          <a:xfrm>
            <a:off x="-84842" y="943583"/>
            <a:ext cx="9320282" cy="3346315"/>
          </a:xfrm>
          <a:prstGeom prst="rect">
            <a:avLst/>
          </a:prstGeom>
          <a:solidFill>
            <a:srgbClr val="E3DAD8">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ijdelijke aanduiding voor voettekst 2">
            <a:extLst>
              <a:ext uri="{FF2B5EF4-FFF2-40B4-BE49-F238E27FC236}">
                <a16:creationId xmlns:a16="http://schemas.microsoft.com/office/drawing/2014/main" id="{B8EBDD43-E577-0648-A610-E871EE82F40D}"/>
              </a:ext>
            </a:extLst>
          </p:cNvPr>
          <p:cNvSpPr>
            <a:spLocks noGrp="1"/>
          </p:cNvSpPr>
          <p:nvPr>
            <p:ph type="ftr" sz="quarter" idx="11"/>
          </p:nvPr>
        </p:nvSpPr>
        <p:spPr>
          <a:xfrm>
            <a:off x="482617" y="4707296"/>
            <a:ext cx="3827190" cy="240380"/>
          </a:xfrm>
        </p:spPr>
        <p:txBody>
          <a:bodyPr/>
          <a:lstStyle>
            <a:lvl1pPr>
              <a:defRPr>
                <a:latin typeface="Arial" panose="020B0604020202020204" pitchFamily="34" charset="0"/>
                <a:cs typeface="Arial" panose="020B0604020202020204" pitchFamily="34" charset="0"/>
              </a:defRPr>
            </a:lvl1pPr>
          </a:lstStyle>
          <a:p>
            <a:r>
              <a:rPr lang="nl-NL" dirty="0"/>
              <a:t>Subtitel</a:t>
            </a:r>
            <a:endParaRPr lang="nl-NL" dirty="0">
              <a:latin typeface="Arial" panose="020B0604020202020204" pitchFamily="34" charset="0"/>
              <a:cs typeface="Arial" panose="020B0604020202020204" pitchFamily="34" charset="0"/>
            </a:endParaRPr>
          </a:p>
        </p:txBody>
      </p:sp>
      <p:sp>
        <p:nvSpPr>
          <p:cNvPr id="20" name="Tijdelijke aanduiding voor dianummer 8">
            <a:extLst>
              <a:ext uri="{FF2B5EF4-FFF2-40B4-BE49-F238E27FC236}">
                <a16:creationId xmlns:a16="http://schemas.microsoft.com/office/drawing/2014/main" id="{8C31C6BF-E1C6-BC47-B12B-718647713796}"/>
              </a:ext>
            </a:extLst>
          </p:cNvPr>
          <p:cNvSpPr txBox="1">
            <a:spLocks/>
          </p:cNvSpPr>
          <p:nvPr userDrawn="1"/>
        </p:nvSpPr>
        <p:spPr>
          <a:xfrm>
            <a:off x="84276" y="4707296"/>
            <a:ext cx="324000" cy="180285"/>
          </a:xfrm>
          <a:prstGeom prst="rect">
            <a:avLst/>
          </a:prstGeom>
        </p:spPr>
        <p:txBody>
          <a:bodyPr vert="horz" lIns="0" tIns="0" rIns="0" bIns="0" rtlCol="0" anchor="t" anchorCtr="0">
            <a:noAutofit/>
          </a:bodyPr>
          <a:lstStyle>
            <a:defPPr>
              <a:defRPr lang="nl-NL"/>
            </a:defPPr>
            <a:lvl1pPr marL="0" algn="ctr" defTabSz="457200" rtl="0" eaLnBrk="1" latinLnBrk="0" hangingPunct="1">
              <a:defRPr sz="1000" b="0" i="0" kern="1200">
                <a:solidFill>
                  <a:schemeClr val="tx2"/>
                </a:solidFill>
                <a:latin typeface="+mj-lt"/>
                <a:ea typeface="+mn-ea"/>
                <a:cs typeface="Museo Sans 50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6BC05E-DB9A-EB4A-A776-575FA40369A3}" type="slidenum">
              <a:rPr lang="nl-NL" b="1" smtClean="0">
                <a:solidFill>
                  <a:srgbClr val="0C8066"/>
                </a:solidFill>
                <a:latin typeface="Arial" panose="020B0604020202020204" pitchFamily="34" charset="0"/>
                <a:cs typeface="Arial" panose="020B0604020202020204" pitchFamily="34" charset="0"/>
              </a:rPr>
              <a:pPr/>
              <a:t>‹#›</a:t>
            </a:fld>
            <a:endParaRPr lang="nl-NL" b="1" dirty="0">
              <a:solidFill>
                <a:srgbClr val="0C8066"/>
              </a:solidFill>
              <a:latin typeface="Arial" panose="020B0604020202020204" pitchFamily="34" charset="0"/>
              <a:cs typeface="Arial" panose="020B0604020202020204" pitchFamily="34" charset="0"/>
            </a:endParaRPr>
          </a:p>
        </p:txBody>
      </p:sp>
      <p:pic>
        <p:nvPicPr>
          <p:cNvPr id="8" name="Afbeelding 7" descr="Erasmus signature_02_RGB_black.png">
            <a:extLst>
              <a:ext uri="{FF2B5EF4-FFF2-40B4-BE49-F238E27FC236}">
                <a16:creationId xmlns:a16="http://schemas.microsoft.com/office/drawing/2014/main" id="{77FD20DC-8C46-2D4A-BDF8-20C4D0449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679" y="4554205"/>
            <a:ext cx="979828" cy="587344"/>
          </a:xfrm>
          <a:prstGeom prst="rect">
            <a:avLst/>
          </a:prstGeom>
        </p:spPr>
      </p:pic>
      <p:pic>
        <p:nvPicPr>
          <p:cNvPr id="11" name="Afbeelding 10">
            <a:extLst>
              <a:ext uri="{FF2B5EF4-FFF2-40B4-BE49-F238E27FC236}">
                <a16:creationId xmlns:a16="http://schemas.microsoft.com/office/drawing/2014/main" id="{9BF1630D-A358-4C45-97A9-6B9BE4DE8741}"/>
              </a:ext>
            </a:extLst>
          </p:cNvPr>
          <p:cNvPicPr>
            <a:picLocks noChangeAspect="1"/>
          </p:cNvPicPr>
          <p:nvPr userDrawn="1"/>
        </p:nvPicPr>
        <p:blipFill>
          <a:blip r:embed="rId3"/>
          <a:stretch>
            <a:fillRect/>
          </a:stretch>
        </p:blipFill>
        <p:spPr>
          <a:xfrm>
            <a:off x="8052018" y="9385"/>
            <a:ext cx="895477" cy="609294"/>
          </a:xfrm>
          <a:prstGeom prst="rect">
            <a:avLst/>
          </a:prstGeom>
        </p:spPr>
      </p:pic>
    </p:spTree>
    <p:extLst>
      <p:ext uri="{BB962C8B-B14F-4D97-AF65-F5344CB8AC3E}">
        <p14:creationId xmlns:p14="http://schemas.microsoft.com/office/powerpoint/2010/main" val="230810258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rot="16200000">
            <a:off x="-1638012" y="2282594"/>
            <a:ext cx="3827190" cy="240380"/>
          </a:xfrm>
          <a:prstGeom prst="rect">
            <a:avLst/>
          </a:prstGeom>
        </p:spPr>
        <p:txBody>
          <a:bodyPr vert="horz" lIns="0" tIns="0" rIns="0" bIns="0" rtlCol="0" anchor="t" anchorCtr="0">
            <a:noAutofit/>
          </a:bodyPr>
          <a:lstStyle>
            <a:lvl1pPr algn="l">
              <a:defRPr sz="1000" b="0" i="0">
                <a:solidFill>
                  <a:schemeClr val="tx2"/>
                </a:solidFill>
                <a:latin typeface="Museo Sans 300"/>
                <a:cs typeface="Museo Sans 300"/>
              </a:defRPr>
            </a:lvl1pPr>
          </a:lstStyle>
          <a:p>
            <a:r>
              <a:rPr lang="nl-NL" dirty="0"/>
              <a:t>Titel bewerken</a:t>
            </a:r>
          </a:p>
        </p:txBody>
      </p:sp>
      <p:sp>
        <p:nvSpPr>
          <p:cNvPr id="6" name="Tijdelijke aanduiding voor dianummer 5"/>
          <p:cNvSpPr>
            <a:spLocks noGrp="1"/>
          </p:cNvSpPr>
          <p:nvPr>
            <p:ph type="sldNum" sz="quarter" idx="4"/>
          </p:nvPr>
        </p:nvSpPr>
        <p:spPr>
          <a:xfrm>
            <a:off x="84276" y="4598288"/>
            <a:ext cx="324000" cy="180285"/>
          </a:xfrm>
          <a:prstGeom prst="rect">
            <a:avLst/>
          </a:prstGeom>
        </p:spPr>
        <p:txBody>
          <a:bodyPr vert="horz" lIns="0" tIns="0" rIns="0" bIns="0" rtlCol="0" anchor="t" anchorCtr="0">
            <a:noAutofit/>
          </a:bodyPr>
          <a:lstStyle>
            <a:lvl1pPr algn="l">
              <a:defRPr sz="1000" b="0" i="0">
                <a:solidFill>
                  <a:schemeClr val="tx2"/>
                </a:solidFill>
                <a:latin typeface="+mj-lt"/>
                <a:cs typeface="Museo Sans 500"/>
              </a:defRPr>
            </a:lvl1pPr>
          </a:lstStyle>
          <a:p>
            <a:pPr algn="ctr"/>
            <a:fld id="{92F9B4C5-C63B-9C46-82C2-B5BE7682DC36}" type="slidenum">
              <a:rPr lang="nl-NL" smtClean="0"/>
              <a:t>‹#›</a:t>
            </a:fld>
            <a:endParaRPr lang="nl-NL" dirty="0"/>
          </a:p>
        </p:txBody>
      </p:sp>
      <p:cxnSp>
        <p:nvCxnSpPr>
          <p:cNvPr id="18" name="Rechte verbindingslijn 17"/>
          <p:cNvCxnSpPr/>
          <p:nvPr/>
        </p:nvCxnSpPr>
        <p:spPr>
          <a:xfrm>
            <a:off x="245013" y="4384982"/>
            <a:ext cx="0" cy="162000"/>
          </a:xfrm>
          <a:prstGeom prst="line">
            <a:avLst/>
          </a:prstGeom>
          <a:ln w="6350" cmpd="sng">
            <a:solidFill>
              <a:srgbClr val="002328"/>
            </a:solidFill>
          </a:ln>
          <a:effectLst/>
        </p:spPr>
        <p:style>
          <a:lnRef idx="2">
            <a:schemeClr val="accent1"/>
          </a:lnRef>
          <a:fillRef idx="0">
            <a:schemeClr val="accent1"/>
          </a:fillRef>
          <a:effectRef idx="1">
            <a:schemeClr val="accent1"/>
          </a:effectRef>
          <a:fontRef idx="minor">
            <a:schemeClr val="tx1"/>
          </a:fontRef>
        </p:style>
      </p:cxnSp>
      <p:pic>
        <p:nvPicPr>
          <p:cNvPr id="15" name="Afbeelding 14" descr="Erasmus signature_02_RGB_black.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71702" y="3884623"/>
            <a:ext cx="2137504" cy="1281296"/>
          </a:xfrm>
          <a:prstGeom prst="rect">
            <a:avLst/>
          </a:prstGeom>
        </p:spPr>
      </p:pic>
      <p:sp>
        <p:nvSpPr>
          <p:cNvPr id="19"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20"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95" r:id="rId3"/>
    <p:sldLayoutId id="2147483710" r:id="rId4"/>
    <p:sldLayoutId id="2147483709" r:id="rId5"/>
    <p:sldLayoutId id="2147483670" r:id="rId6"/>
    <p:sldLayoutId id="2147483671" r:id="rId7"/>
    <p:sldLayoutId id="2147483711" r:id="rId8"/>
    <p:sldLayoutId id="2147483712" r:id="rId9"/>
    <p:sldLayoutId id="2147483713" r:id="rId10"/>
    <p:sldLayoutId id="2147483714" r:id="rId11"/>
    <p:sldLayoutId id="2147483715" r:id="rId12"/>
  </p:sldLayoutIdLst>
  <p:hf hdr="0" dt="0"/>
  <p:txStyles>
    <p:titleStyle>
      <a:lvl1pPr algn="l" defTabSz="457200" rtl="0" eaLnBrk="1" latinLnBrk="0" hangingPunct="1">
        <a:lnSpc>
          <a:spcPts val="3200"/>
        </a:lnSpc>
        <a:spcBef>
          <a:spcPct val="0"/>
        </a:spcBef>
        <a:buNone/>
        <a:defRPr sz="2800" b="0" i="0" kern="1200">
          <a:solidFill>
            <a:srgbClr val="002328"/>
          </a:solidFill>
          <a:latin typeface="+mj-lt"/>
          <a:ea typeface="+mj-ea"/>
          <a:cs typeface="Museo Sans 700"/>
        </a:defRPr>
      </a:lvl1pPr>
    </p:titleStyle>
    <p:bodyStyle>
      <a:lvl1pPr marL="288000" indent="-288000" algn="l" defTabSz="457200" rtl="0" eaLnBrk="1" latinLnBrk="0" hangingPunct="1">
        <a:lnSpc>
          <a:spcPts val="2500"/>
        </a:lnSpc>
        <a:spcBef>
          <a:spcPts val="0"/>
        </a:spcBef>
        <a:buClr>
          <a:schemeClr val="accent1"/>
        </a:buClr>
        <a:buSzPct val="110000"/>
        <a:buFont typeface="Arial"/>
        <a:buChar char="•"/>
        <a:defRPr sz="1800" b="0" i="0" kern="1200">
          <a:solidFill>
            <a:schemeClr val="tx1"/>
          </a:solidFill>
          <a:latin typeface="+mn-lt"/>
          <a:ea typeface="+mn-ea"/>
          <a:cs typeface="Museo Sans 500"/>
        </a:defRPr>
      </a:lvl1pPr>
      <a:lvl2pPr marL="576000" indent="-288000" algn="l" defTabSz="457200" rtl="0" eaLnBrk="1" latinLnBrk="0" hangingPunct="1">
        <a:lnSpc>
          <a:spcPts val="2500"/>
        </a:lnSpc>
        <a:spcBef>
          <a:spcPts val="0"/>
        </a:spcBef>
        <a:buClr>
          <a:schemeClr val="accent1"/>
        </a:buClr>
        <a:buSzPct val="80000"/>
        <a:buFont typeface="Arial"/>
        <a:buChar char="•"/>
        <a:defRPr sz="1600" b="0" i="0" kern="1200">
          <a:solidFill>
            <a:schemeClr val="tx1"/>
          </a:solidFill>
          <a:latin typeface="Museo Sans 300"/>
          <a:ea typeface="+mn-ea"/>
          <a:cs typeface="Museo Sans 300"/>
        </a:defRPr>
      </a:lvl2pPr>
      <a:lvl3pPr marL="864000" indent="-288000" algn="l" defTabSz="457200" rtl="0" eaLnBrk="1" latinLnBrk="0" hangingPunct="1">
        <a:lnSpc>
          <a:spcPts val="2500"/>
        </a:lnSpc>
        <a:spcBef>
          <a:spcPts val="0"/>
        </a:spcBef>
        <a:buClr>
          <a:schemeClr val="accent1"/>
        </a:buClr>
        <a:buSzPct val="80000"/>
        <a:buFont typeface="Arial"/>
        <a:buChar char="•"/>
        <a:defRPr sz="1600" b="0" i="0" kern="1200">
          <a:solidFill>
            <a:schemeClr val="tx1"/>
          </a:solidFill>
          <a:latin typeface="Museo Sans 300"/>
          <a:ea typeface="+mn-ea"/>
          <a:cs typeface="Museo Sans 300"/>
        </a:defRPr>
      </a:lvl3pPr>
      <a:lvl4pPr marL="1152000" indent="-288000" algn="l" defTabSz="457200" rtl="0" eaLnBrk="1" latinLnBrk="0" hangingPunct="1">
        <a:lnSpc>
          <a:spcPts val="2500"/>
        </a:lnSpc>
        <a:spcBef>
          <a:spcPts val="0"/>
        </a:spcBef>
        <a:buClr>
          <a:schemeClr val="accent1"/>
        </a:buClr>
        <a:buSzPct val="80000"/>
        <a:buFont typeface="Arial"/>
        <a:buChar char="•"/>
        <a:defRPr sz="1600" b="0" i="0" kern="1200">
          <a:solidFill>
            <a:schemeClr val="tx1"/>
          </a:solidFill>
          <a:latin typeface="Museo Sans 300"/>
          <a:ea typeface="+mn-ea"/>
          <a:cs typeface="Museo Sans 300"/>
        </a:defRPr>
      </a:lvl4pPr>
      <a:lvl5pPr marL="1440000" indent="-288000" algn="l" defTabSz="457200" rtl="0" eaLnBrk="1" latinLnBrk="0" hangingPunct="1">
        <a:lnSpc>
          <a:spcPts val="2500"/>
        </a:lnSpc>
        <a:spcBef>
          <a:spcPts val="0"/>
        </a:spcBef>
        <a:buClr>
          <a:schemeClr val="accent1"/>
        </a:buClr>
        <a:buSzPct val="80000"/>
        <a:buFont typeface="Arial"/>
        <a:buChar char="•"/>
        <a:defRPr sz="1600" b="0" i="0" kern="1200">
          <a:solidFill>
            <a:schemeClr val="tx1"/>
          </a:solidFill>
          <a:latin typeface="Museo Sans 300"/>
          <a:ea typeface="+mn-ea"/>
          <a:cs typeface="Museo Sans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2p0oDmcJcVA?feature=oembed" TargetMode="External"/><Relationship Id="rId5" Type="http://schemas.openxmlformats.org/officeDocument/2006/relationships/image" Target="../media/image9.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https://www.youtube.com/embed/Iy1qQFtP2zc?feature=oembed"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ideo" Target="https://www.youtube.com/embed/fQWt3zousQA?feature=oembed" TargetMode="Externa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ideo" Target="https://www.youtube.com/embed/9BX8KWSomv8?feature=oembed" TargetMode="Externa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4.emf"/></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46.xml.rels><?xml version="1.0" encoding="UTF-8" standalone="yes"?>
<Relationships xmlns="http://schemas.openxmlformats.org/package/2006/relationships"><Relationship Id="rId3" Type="http://schemas.openxmlformats.org/officeDocument/2006/relationships/hyperlink" Target="mailto:wetenschapsknooppunt@eur.nl"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Z2ZDXBFuZwQ?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k9deyrDcm6A?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Veerkracht</a:t>
            </a:r>
            <a:endParaRPr lang="nl-NL" sz="4000" dirty="0"/>
          </a:p>
        </p:txBody>
      </p:sp>
      <p:sp>
        <p:nvSpPr>
          <p:cNvPr id="3" name="Subtitel 2"/>
          <p:cNvSpPr>
            <a:spLocks noGrp="1"/>
          </p:cNvSpPr>
          <p:nvPr>
            <p:ph type="subTitle" idx="1"/>
          </p:nvPr>
        </p:nvSpPr>
        <p:spPr>
          <a:xfrm>
            <a:off x="491526" y="1799304"/>
            <a:ext cx="2949943" cy="1000434"/>
          </a:xfrm>
        </p:spPr>
        <p:txBody>
          <a:bodyPr/>
          <a:lstStyle/>
          <a:p>
            <a:r>
              <a:rPr lang="nl-NL" dirty="0"/>
              <a:t>Lesprogramma</a:t>
            </a:r>
          </a:p>
        </p:txBody>
      </p:sp>
      <p:sp>
        <p:nvSpPr>
          <p:cNvPr id="4" name="Titel 1">
            <a:extLst>
              <a:ext uri="{FF2B5EF4-FFF2-40B4-BE49-F238E27FC236}">
                <a16:creationId xmlns:a16="http://schemas.microsoft.com/office/drawing/2014/main" id="{12C5D5E5-7DEB-4AE8-A21B-7DE50D59D406}"/>
              </a:ext>
            </a:extLst>
          </p:cNvPr>
          <p:cNvSpPr txBox="1">
            <a:spLocks/>
          </p:cNvSpPr>
          <p:nvPr/>
        </p:nvSpPr>
        <p:spPr>
          <a:xfrm>
            <a:off x="491526" y="2677368"/>
            <a:ext cx="5941025" cy="1134000"/>
          </a:xfrm>
          <a:prstGeom prst="rect">
            <a:avLst/>
          </a:prstGeom>
        </p:spPr>
        <p:txBody>
          <a:bodyPr vert="horz" lIns="0" tIns="0" rIns="0" bIns="0" rtlCol="0" anchor="t" anchorCtr="0">
            <a:noAutofit/>
          </a:bodyPr>
          <a:lstStyle>
            <a:lvl1pPr algn="l" defTabSz="457200" rtl="0" eaLnBrk="1" latinLnBrk="0" hangingPunct="1">
              <a:lnSpc>
                <a:spcPts val="6000"/>
              </a:lnSpc>
              <a:spcBef>
                <a:spcPct val="0"/>
              </a:spcBef>
              <a:buNone/>
              <a:defRPr sz="6000" b="1" i="0" kern="1200" baseline="0">
                <a:solidFill>
                  <a:srgbClr val="0C8066"/>
                </a:solidFill>
                <a:latin typeface="Arial" panose="020B0604020202020204" pitchFamily="34" charset="0"/>
                <a:ea typeface="+mj-ea"/>
                <a:cs typeface="Arial" panose="020B0604020202020204" pitchFamily="34" charset="0"/>
              </a:defRPr>
            </a:lvl1pPr>
          </a:lstStyle>
          <a:p>
            <a:r>
              <a:rPr lang="nl-NL" sz="2800" dirty="0">
                <a:solidFill>
                  <a:srgbClr val="00B969"/>
                </a:solidFill>
              </a:rPr>
              <a:t>LES 1</a:t>
            </a:r>
            <a:endParaRPr lang="nl-NL" sz="1600" dirty="0">
              <a:solidFill>
                <a:srgbClr val="00B969"/>
              </a:solidFill>
            </a:endParaRPr>
          </a:p>
        </p:txBody>
      </p:sp>
    </p:spTree>
    <p:extLst>
      <p:ext uri="{BB962C8B-B14F-4D97-AF65-F5344CB8AC3E}">
        <p14:creationId xmlns:p14="http://schemas.microsoft.com/office/powerpoint/2010/main" val="398409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Reflectie</a:t>
            </a: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nl-NL" dirty="0"/>
              <a:t>Tweetallen </a:t>
            </a:r>
            <a:endParaRPr lang="nl-NL" dirty="0">
              <a:latin typeface="Arial" panose="020B0604020202020204" pitchFamily="34" charset="0"/>
              <a:cs typeface="Arial" panose="020B0604020202020204" pitchFamily="34" charset="0"/>
            </a:endParaRPr>
          </a:p>
        </p:txBody>
      </p:sp>
      <p:grpSp>
        <p:nvGrpSpPr>
          <p:cNvPr id="17" name="Groep 16">
            <a:extLst>
              <a:ext uri="{FF2B5EF4-FFF2-40B4-BE49-F238E27FC236}">
                <a16:creationId xmlns:a16="http://schemas.microsoft.com/office/drawing/2014/main" id="{12D5521E-3810-D447-B91E-9A6C4AD60437}"/>
              </a:ext>
            </a:extLst>
          </p:cNvPr>
          <p:cNvGrpSpPr/>
          <p:nvPr/>
        </p:nvGrpSpPr>
        <p:grpSpPr>
          <a:xfrm>
            <a:off x="1831037" y="1421958"/>
            <a:ext cx="2642367" cy="1836539"/>
            <a:chOff x="1831037" y="1421958"/>
            <a:chExt cx="2642367" cy="1836539"/>
          </a:xfrm>
        </p:grpSpPr>
        <p:sp>
          <p:nvSpPr>
            <p:cNvPr id="11" name="Toelichting met afgeronde rechthoek 10">
              <a:extLst>
                <a:ext uri="{FF2B5EF4-FFF2-40B4-BE49-F238E27FC236}">
                  <a16:creationId xmlns:a16="http://schemas.microsoft.com/office/drawing/2014/main" id="{7A400B3A-F91A-A24F-A4DC-B7480E76BF1C}"/>
                </a:ext>
              </a:extLst>
            </p:cNvPr>
            <p:cNvSpPr/>
            <p:nvPr/>
          </p:nvSpPr>
          <p:spPr>
            <a:xfrm>
              <a:off x="1831037" y="1421958"/>
              <a:ext cx="2642367" cy="1836539"/>
            </a:xfrm>
            <a:custGeom>
              <a:avLst/>
              <a:gdLst>
                <a:gd name="connsiteX0" fmla="*/ 0 w 2642367"/>
                <a:gd name="connsiteY0" fmla="*/ 306096 h 1836539"/>
                <a:gd name="connsiteX1" fmla="*/ 306096 w 2642367"/>
                <a:gd name="connsiteY1" fmla="*/ 0 h 1836539"/>
                <a:gd name="connsiteX2" fmla="*/ 440395 w 2642367"/>
                <a:gd name="connsiteY2" fmla="*/ 0 h 1836539"/>
                <a:gd name="connsiteX3" fmla="*/ 440395 w 2642367"/>
                <a:gd name="connsiteY3" fmla="*/ 0 h 1836539"/>
                <a:gd name="connsiteX4" fmla="*/ 1100986 w 2642367"/>
                <a:gd name="connsiteY4" fmla="*/ 0 h 1836539"/>
                <a:gd name="connsiteX5" fmla="*/ 1718629 w 2642367"/>
                <a:gd name="connsiteY5" fmla="*/ 0 h 1836539"/>
                <a:gd name="connsiteX6" fmla="*/ 2336271 w 2642367"/>
                <a:gd name="connsiteY6" fmla="*/ 0 h 1836539"/>
                <a:gd name="connsiteX7" fmla="*/ 2642367 w 2642367"/>
                <a:gd name="connsiteY7" fmla="*/ 306096 h 1836539"/>
                <a:gd name="connsiteX8" fmla="*/ 2642367 w 2642367"/>
                <a:gd name="connsiteY8" fmla="*/ 704009 h 1836539"/>
                <a:gd name="connsiteX9" fmla="*/ 2642367 w 2642367"/>
                <a:gd name="connsiteY9" fmla="*/ 1071314 h 1836539"/>
                <a:gd name="connsiteX10" fmla="*/ 2642367 w 2642367"/>
                <a:gd name="connsiteY10" fmla="*/ 1071314 h 1836539"/>
                <a:gd name="connsiteX11" fmla="*/ 2642367 w 2642367"/>
                <a:gd name="connsiteY11" fmla="*/ 1530449 h 1836539"/>
                <a:gd name="connsiteX12" fmla="*/ 2642367 w 2642367"/>
                <a:gd name="connsiteY12" fmla="*/ 1530443 h 1836539"/>
                <a:gd name="connsiteX13" fmla="*/ 2336271 w 2642367"/>
                <a:gd name="connsiteY13" fmla="*/ 1836539 h 1836539"/>
                <a:gd name="connsiteX14" fmla="*/ 1718629 w 2642367"/>
                <a:gd name="connsiteY14" fmla="*/ 1836539 h 1836539"/>
                <a:gd name="connsiteX15" fmla="*/ 1100986 w 2642367"/>
                <a:gd name="connsiteY15" fmla="*/ 1836539 h 1836539"/>
                <a:gd name="connsiteX16" fmla="*/ 786455 w 2642367"/>
                <a:gd name="connsiteY16" fmla="*/ 2054676 h 1836539"/>
                <a:gd name="connsiteX17" fmla="*/ 445714 w 2642367"/>
                <a:gd name="connsiteY17" fmla="*/ 2290991 h 1836539"/>
                <a:gd name="connsiteX18" fmla="*/ 440395 w 2642367"/>
                <a:gd name="connsiteY18" fmla="*/ 1836539 h 1836539"/>
                <a:gd name="connsiteX19" fmla="*/ 306096 w 2642367"/>
                <a:gd name="connsiteY19" fmla="*/ 1836539 h 1836539"/>
                <a:gd name="connsiteX20" fmla="*/ 0 w 2642367"/>
                <a:gd name="connsiteY20" fmla="*/ 1530443 h 1836539"/>
                <a:gd name="connsiteX21" fmla="*/ 0 w 2642367"/>
                <a:gd name="connsiteY21" fmla="*/ 1530449 h 1836539"/>
                <a:gd name="connsiteX22" fmla="*/ 0 w 2642367"/>
                <a:gd name="connsiteY22" fmla="*/ 1071314 h 1836539"/>
                <a:gd name="connsiteX23" fmla="*/ 0 w 2642367"/>
                <a:gd name="connsiteY23" fmla="*/ 1071314 h 1836539"/>
                <a:gd name="connsiteX24" fmla="*/ 0 w 2642367"/>
                <a:gd name="connsiteY24" fmla="*/ 673401 h 1836539"/>
                <a:gd name="connsiteX25" fmla="*/ 0 w 2642367"/>
                <a:gd name="connsiteY25" fmla="*/ 306096 h 183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2367" h="1836539" fill="none" extrusionOk="0">
                  <a:moveTo>
                    <a:pt x="0" y="306096"/>
                  </a:moveTo>
                  <a:cubicBezTo>
                    <a:pt x="-16439" y="115232"/>
                    <a:pt x="169768" y="10253"/>
                    <a:pt x="306096" y="0"/>
                  </a:cubicBezTo>
                  <a:cubicBezTo>
                    <a:pt x="337504" y="1458"/>
                    <a:pt x="380677" y="5069"/>
                    <a:pt x="440395" y="0"/>
                  </a:cubicBezTo>
                  <a:lnTo>
                    <a:pt x="440395" y="0"/>
                  </a:lnTo>
                  <a:cubicBezTo>
                    <a:pt x="605531" y="-24738"/>
                    <a:pt x="805104" y="-8167"/>
                    <a:pt x="1100986" y="0"/>
                  </a:cubicBezTo>
                  <a:cubicBezTo>
                    <a:pt x="1338397" y="-14931"/>
                    <a:pt x="1435111" y="24935"/>
                    <a:pt x="1718629" y="0"/>
                  </a:cubicBezTo>
                  <a:cubicBezTo>
                    <a:pt x="2002147" y="-24935"/>
                    <a:pt x="2140604" y="22533"/>
                    <a:pt x="2336271" y="0"/>
                  </a:cubicBezTo>
                  <a:cubicBezTo>
                    <a:pt x="2485549" y="11088"/>
                    <a:pt x="2647407" y="150700"/>
                    <a:pt x="2642367" y="306096"/>
                  </a:cubicBezTo>
                  <a:cubicBezTo>
                    <a:pt x="2622592" y="468538"/>
                    <a:pt x="2643458" y="598063"/>
                    <a:pt x="2642367" y="704009"/>
                  </a:cubicBezTo>
                  <a:cubicBezTo>
                    <a:pt x="2641276" y="809955"/>
                    <a:pt x="2628102" y="931343"/>
                    <a:pt x="2642367" y="1071314"/>
                  </a:cubicBezTo>
                  <a:lnTo>
                    <a:pt x="2642367" y="1071314"/>
                  </a:lnTo>
                  <a:cubicBezTo>
                    <a:pt x="2623552" y="1261631"/>
                    <a:pt x="2644580" y="1309768"/>
                    <a:pt x="2642367" y="1530449"/>
                  </a:cubicBezTo>
                  <a:lnTo>
                    <a:pt x="2642367" y="1530443"/>
                  </a:lnTo>
                  <a:cubicBezTo>
                    <a:pt x="2616791" y="1716009"/>
                    <a:pt x="2488807" y="1811819"/>
                    <a:pt x="2336271" y="1836539"/>
                  </a:cubicBezTo>
                  <a:cubicBezTo>
                    <a:pt x="2115081" y="1838780"/>
                    <a:pt x="1853276" y="1825194"/>
                    <a:pt x="1718629" y="1836539"/>
                  </a:cubicBezTo>
                  <a:cubicBezTo>
                    <a:pt x="1583982" y="1847884"/>
                    <a:pt x="1249240" y="1838442"/>
                    <a:pt x="1100986" y="1836539"/>
                  </a:cubicBezTo>
                  <a:cubicBezTo>
                    <a:pt x="971143" y="1907790"/>
                    <a:pt x="875870" y="1993881"/>
                    <a:pt x="786455" y="2054676"/>
                  </a:cubicBezTo>
                  <a:cubicBezTo>
                    <a:pt x="697040" y="2115471"/>
                    <a:pt x="579099" y="2175707"/>
                    <a:pt x="445714" y="2290991"/>
                  </a:cubicBezTo>
                  <a:cubicBezTo>
                    <a:pt x="423186" y="2170679"/>
                    <a:pt x="447681" y="2034035"/>
                    <a:pt x="440395" y="1836539"/>
                  </a:cubicBezTo>
                  <a:cubicBezTo>
                    <a:pt x="374257" y="1832225"/>
                    <a:pt x="370530" y="1832626"/>
                    <a:pt x="306096" y="1836539"/>
                  </a:cubicBezTo>
                  <a:cubicBezTo>
                    <a:pt x="168351" y="1808447"/>
                    <a:pt x="-5265" y="1715933"/>
                    <a:pt x="0" y="1530443"/>
                  </a:cubicBezTo>
                  <a:lnTo>
                    <a:pt x="0" y="1530449"/>
                  </a:lnTo>
                  <a:cubicBezTo>
                    <a:pt x="22804" y="1369050"/>
                    <a:pt x="18632" y="1256411"/>
                    <a:pt x="0" y="1071314"/>
                  </a:cubicBezTo>
                  <a:lnTo>
                    <a:pt x="0" y="1071314"/>
                  </a:lnTo>
                  <a:cubicBezTo>
                    <a:pt x="-2279" y="987941"/>
                    <a:pt x="6986" y="827151"/>
                    <a:pt x="0" y="673401"/>
                  </a:cubicBezTo>
                  <a:cubicBezTo>
                    <a:pt x="-6986" y="519651"/>
                    <a:pt x="-17444" y="476644"/>
                    <a:pt x="0" y="306096"/>
                  </a:cubicBezTo>
                  <a:close/>
                </a:path>
                <a:path w="2642367" h="1836539" stroke="0" extrusionOk="0">
                  <a:moveTo>
                    <a:pt x="0" y="306096"/>
                  </a:moveTo>
                  <a:cubicBezTo>
                    <a:pt x="-16062" y="127137"/>
                    <a:pt x="101184" y="13459"/>
                    <a:pt x="306096" y="0"/>
                  </a:cubicBezTo>
                  <a:cubicBezTo>
                    <a:pt x="364875" y="1322"/>
                    <a:pt x="390976" y="6645"/>
                    <a:pt x="440395" y="0"/>
                  </a:cubicBezTo>
                  <a:lnTo>
                    <a:pt x="440395" y="0"/>
                  </a:lnTo>
                  <a:cubicBezTo>
                    <a:pt x="738655" y="-30511"/>
                    <a:pt x="850086" y="21268"/>
                    <a:pt x="1100986" y="0"/>
                  </a:cubicBezTo>
                  <a:cubicBezTo>
                    <a:pt x="1348652" y="-15008"/>
                    <a:pt x="1414166" y="-5419"/>
                    <a:pt x="1706276" y="0"/>
                  </a:cubicBezTo>
                  <a:cubicBezTo>
                    <a:pt x="1998386" y="5419"/>
                    <a:pt x="2160839" y="-14526"/>
                    <a:pt x="2336271" y="0"/>
                  </a:cubicBezTo>
                  <a:cubicBezTo>
                    <a:pt x="2484698" y="19418"/>
                    <a:pt x="2640956" y="123592"/>
                    <a:pt x="2642367" y="306096"/>
                  </a:cubicBezTo>
                  <a:cubicBezTo>
                    <a:pt x="2626047" y="419826"/>
                    <a:pt x="2646906" y="550549"/>
                    <a:pt x="2642367" y="704009"/>
                  </a:cubicBezTo>
                  <a:cubicBezTo>
                    <a:pt x="2637828" y="857469"/>
                    <a:pt x="2636411" y="948386"/>
                    <a:pt x="2642367" y="1071314"/>
                  </a:cubicBezTo>
                  <a:lnTo>
                    <a:pt x="2642367" y="1071314"/>
                  </a:lnTo>
                  <a:cubicBezTo>
                    <a:pt x="2637691" y="1180335"/>
                    <a:pt x="2652381" y="1343618"/>
                    <a:pt x="2642367" y="1530449"/>
                  </a:cubicBezTo>
                  <a:lnTo>
                    <a:pt x="2642367" y="1530443"/>
                  </a:lnTo>
                  <a:cubicBezTo>
                    <a:pt x="2665170" y="1676962"/>
                    <a:pt x="2519781" y="1827216"/>
                    <a:pt x="2336271" y="1836539"/>
                  </a:cubicBezTo>
                  <a:cubicBezTo>
                    <a:pt x="2070399" y="1819001"/>
                    <a:pt x="1848002" y="1863846"/>
                    <a:pt x="1718629" y="1836539"/>
                  </a:cubicBezTo>
                  <a:cubicBezTo>
                    <a:pt x="1589256" y="1809232"/>
                    <a:pt x="1272457" y="1844164"/>
                    <a:pt x="1100986" y="1836539"/>
                  </a:cubicBezTo>
                  <a:cubicBezTo>
                    <a:pt x="952394" y="1955612"/>
                    <a:pt x="929081" y="1943275"/>
                    <a:pt x="773350" y="2063765"/>
                  </a:cubicBezTo>
                  <a:cubicBezTo>
                    <a:pt x="617619" y="2184255"/>
                    <a:pt x="577450" y="2181675"/>
                    <a:pt x="445714" y="2290991"/>
                  </a:cubicBezTo>
                  <a:cubicBezTo>
                    <a:pt x="461388" y="2112141"/>
                    <a:pt x="421497" y="1952031"/>
                    <a:pt x="440395" y="1836539"/>
                  </a:cubicBezTo>
                  <a:cubicBezTo>
                    <a:pt x="410418" y="1837454"/>
                    <a:pt x="357760" y="1837202"/>
                    <a:pt x="306096" y="1836539"/>
                  </a:cubicBezTo>
                  <a:cubicBezTo>
                    <a:pt x="144360" y="1834991"/>
                    <a:pt x="2005" y="1718534"/>
                    <a:pt x="0" y="1530443"/>
                  </a:cubicBezTo>
                  <a:lnTo>
                    <a:pt x="0" y="1530449"/>
                  </a:lnTo>
                  <a:cubicBezTo>
                    <a:pt x="-15823" y="1342314"/>
                    <a:pt x="-20826" y="1239976"/>
                    <a:pt x="0" y="1071314"/>
                  </a:cubicBezTo>
                  <a:lnTo>
                    <a:pt x="0" y="1071314"/>
                  </a:lnTo>
                  <a:cubicBezTo>
                    <a:pt x="15289" y="932611"/>
                    <a:pt x="9694" y="885535"/>
                    <a:pt x="0" y="711662"/>
                  </a:cubicBezTo>
                  <a:cubicBezTo>
                    <a:pt x="-9694" y="537789"/>
                    <a:pt x="16168" y="473555"/>
                    <a:pt x="0" y="306096"/>
                  </a:cubicBezTo>
                  <a:close/>
                </a:path>
              </a:pathLst>
            </a:custGeom>
            <a:solidFill>
              <a:schemeClr val="bg1"/>
            </a:solidFill>
            <a:ln w="25400">
              <a:solidFill>
                <a:srgbClr val="33AD68"/>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4">
              <a:extLst>
                <a:ext uri="{FF2B5EF4-FFF2-40B4-BE49-F238E27FC236}">
                  <a16:creationId xmlns:a16="http://schemas.microsoft.com/office/drawing/2014/main" id="{B90CCDC4-1F7C-654E-8569-116A6B9D5BDC}"/>
                </a:ext>
              </a:extLst>
            </p:cNvPr>
            <p:cNvSpPr txBox="1">
              <a:spLocks/>
            </p:cNvSpPr>
            <p:nvPr/>
          </p:nvSpPr>
          <p:spPr>
            <a:xfrm>
              <a:off x="2076335" y="1784997"/>
              <a:ext cx="2083189" cy="619347"/>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latin typeface="Arial" panose="020B0604020202020204" pitchFamily="34" charset="0"/>
                  <a:cs typeface="Arial" panose="020B0604020202020204" pitchFamily="34" charset="0"/>
                </a:rPr>
                <a:t>Wat is een moeilijke situatie voor jou?</a:t>
              </a:r>
            </a:p>
            <a:p>
              <a:pPr lvl="0" algn="ctr">
                <a:lnSpc>
                  <a:spcPct val="100000"/>
                </a:lnSpc>
              </a:pPr>
              <a:r>
                <a:rPr lang="nl-NL" sz="1200" dirty="0">
                  <a:latin typeface="Arial" panose="020B0604020202020204" pitchFamily="34" charset="0"/>
                  <a:cs typeface="Arial" panose="020B0604020202020204" pitchFamily="34" charset="0"/>
                </a:rPr>
                <a:t>Noem drie eigenschappen van een moeilijke situatie</a:t>
              </a:r>
            </a:p>
          </p:txBody>
        </p:sp>
      </p:gr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291199" y="1524319"/>
              <a:ext cx="2923944"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Hoe herken je dat jij of een ander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3256086" y="2856112"/>
            <a:ext cx="2254552" cy="1566994"/>
            <a:chOff x="3256086" y="2856112"/>
            <a:chExt cx="2254552" cy="1566994"/>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301107" y="3096844"/>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Wat zijn jouw gedachten en gevoelens als je in een moeilijke situatie zit?</a:t>
              </a:r>
            </a:p>
          </p:txBody>
        </p:sp>
      </p:grpSp>
      <p:pic>
        <p:nvPicPr>
          <p:cNvPr id="20" name="Picture 2" descr="Het schrijven van, een open boek Pictogram in Humanitarian Icons 2">
            <a:extLst>
              <a:ext uri="{FF2B5EF4-FFF2-40B4-BE49-F238E27FC236}">
                <a16:creationId xmlns:a16="http://schemas.microsoft.com/office/drawing/2014/main" id="{69968FE7-4DD9-4989-B879-A03A2DE35A2C}"/>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2A54D6F-C8CD-43E3-B616-249AA8538588}"/>
              </a:ext>
            </a:extLst>
          </p:cNvPr>
          <p:cNvSpPr txBox="1"/>
          <p:nvPr/>
        </p:nvSpPr>
        <p:spPr>
          <a:xfrm>
            <a:off x="526697" y="4463523"/>
            <a:ext cx="139929" cy="253916"/>
          </a:xfrm>
          <a:prstGeom prst="rect">
            <a:avLst/>
          </a:prstGeom>
          <a:noFill/>
        </p:spPr>
        <p:txBody>
          <a:bodyPr wrap="square" rtlCol="0">
            <a:spAutoFit/>
          </a:bodyPr>
          <a:lstStyle/>
          <a:p>
            <a:r>
              <a:rPr lang="en-US" sz="1050" b="1" dirty="0">
                <a:solidFill>
                  <a:srgbClr val="D27400"/>
                </a:solidFill>
              </a:rPr>
              <a:t>2</a:t>
            </a:r>
            <a:endParaRPr lang="nl-NL" sz="1050" b="1" dirty="0">
              <a:solidFill>
                <a:srgbClr val="D27400"/>
              </a:solidFill>
            </a:endParaRPr>
          </a:p>
        </p:txBody>
      </p:sp>
    </p:spTree>
    <p:extLst>
      <p:ext uri="{BB962C8B-B14F-4D97-AF65-F5344CB8AC3E}">
        <p14:creationId xmlns:p14="http://schemas.microsoft.com/office/powerpoint/2010/main" val="30659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152C348-B1DC-4A47-A753-59B9D32C50E4}"/>
              </a:ext>
            </a:extLst>
          </p:cNvPr>
          <p:cNvSpPr>
            <a:spLocks noGrp="1"/>
          </p:cNvSpPr>
          <p:nvPr>
            <p:ph type="ftr" sz="quarter" idx="11"/>
          </p:nvPr>
        </p:nvSpPr>
        <p:spPr/>
        <p:txBody>
          <a:bodyPr/>
          <a:lstStyle/>
          <a:p>
            <a:r>
              <a:rPr lang="nl-NL" dirty="0"/>
              <a:t>Klassikaal</a:t>
            </a:r>
          </a:p>
        </p:txBody>
      </p:sp>
      <p:sp>
        <p:nvSpPr>
          <p:cNvPr id="5" name="Titel 4">
            <a:extLst>
              <a:ext uri="{FF2B5EF4-FFF2-40B4-BE49-F238E27FC236}">
                <a16:creationId xmlns:a16="http://schemas.microsoft.com/office/drawing/2014/main" id="{91472C49-B92A-7749-8A30-8F4B33E96550}"/>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Oefenactiviteit</a:t>
            </a:r>
          </a:p>
        </p:txBody>
      </p:sp>
      <p:pic>
        <p:nvPicPr>
          <p:cNvPr id="19" name="Afbeelding 18" descr="Afbeelding met doos&#10;&#10;Automatisch gegenereerde beschrijving">
            <a:extLst>
              <a:ext uri="{FF2B5EF4-FFF2-40B4-BE49-F238E27FC236}">
                <a16:creationId xmlns:a16="http://schemas.microsoft.com/office/drawing/2014/main" id="{F634586C-157C-8249-B326-9985694CB891}"/>
              </a:ext>
            </a:extLst>
          </p:cNvPr>
          <p:cNvPicPr>
            <a:picLocks noChangeAspect="1"/>
          </p:cNvPicPr>
          <p:nvPr/>
        </p:nvPicPr>
        <p:blipFill>
          <a:blip r:embed="rId3"/>
          <a:stretch>
            <a:fillRect/>
          </a:stretch>
        </p:blipFill>
        <p:spPr>
          <a:xfrm>
            <a:off x="2201591" y="2292142"/>
            <a:ext cx="3911600" cy="2258689"/>
          </a:xfrm>
          <a:prstGeom prst="rect">
            <a:avLst/>
          </a:prstGeom>
        </p:spPr>
      </p:pic>
      <p:grpSp>
        <p:nvGrpSpPr>
          <p:cNvPr id="25" name="Groep 24">
            <a:extLst>
              <a:ext uri="{FF2B5EF4-FFF2-40B4-BE49-F238E27FC236}">
                <a16:creationId xmlns:a16="http://schemas.microsoft.com/office/drawing/2014/main" id="{F90BFC5A-467D-AC41-88F9-9CD79F7E7D69}"/>
              </a:ext>
            </a:extLst>
          </p:cNvPr>
          <p:cNvGrpSpPr/>
          <p:nvPr/>
        </p:nvGrpSpPr>
        <p:grpSpPr>
          <a:xfrm>
            <a:off x="3991040" y="1041415"/>
            <a:ext cx="3176547" cy="1923896"/>
            <a:chOff x="3135906" y="930973"/>
            <a:chExt cx="3176547" cy="1923896"/>
          </a:xfrm>
        </p:grpSpPr>
        <p:sp>
          <p:nvSpPr>
            <p:cNvPr id="20" name="Ezelsoor 19">
              <a:extLst>
                <a:ext uri="{FF2B5EF4-FFF2-40B4-BE49-F238E27FC236}">
                  <a16:creationId xmlns:a16="http://schemas.microsoft.com/office/drawing/2014/main" id="{E35FAB8A-E216-7945-9A76-5123F27B5625}"/>
                </a:ext>
              </a:extLst>
            </p:cNvPr>
            <p:cNvSpPr/>
            <p:nvPr/>
          </p:nvSpPr>
          <p:spPr>
            <a:xfrm rot="19816462">
              <a:off x="4865265" y="1407681"/>
              <a:ext cx="1447188" cy="1447188"/>
            </a:xfrm>
            <a:prstGeom prst="foldedCorner">
              <a:avLst/>
            </a:prstGeom>
            <a:gradFill>
              <a:gsLst>
                <a:gs pos="0">
                  <a:srgbClr val="FFD700"/>
                </a:gs>
                <a:gs pos="100000">
                  <a:srgbClr val="FFD7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Gekromde pijl rechts 23">
              <a:extLst>
                <a:ext uri="{FF2B5EF4-FFF2-40B4-BE49-F238E27FC236}">
                  <a16:creationId xmlns:a16="http://schemas.microsoft.com/office/drawing/2014/main" id="{91D3A4C9-0A11-DC4D-90C4-B114D69449A5}"/>
                </a:ext>
              </a:extLst>
            </p:cNvPr>
            <p:cNvSpPr/>
            <p:nvPr/>
          </p:nvSpPr>
          <p:spPr>
            <a:xfrm rot="3560924">
              <a:off x="3559255" y="507624"/>
              <a:ext cx="1278035" cy="2124734"/>
            </a:xfrm>
            <a:prstGeom prst="curvedRightArrow">
              <a:avLst/>
            </a:prstGeom>
            <a:gradFill>
              <a:gsLst>
                <a:gs pos="0">
                  <a:srgbClr val="FFD700"/>
                </a:gs>
                <a:gs pos="100000">
                  <a:srgbClr val="FFD7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tx1"/>
                </a:solidFill>
              </a:endParaRPr>
            </a:p>
          </p:txBody>
        </p:sp>
      </p:grpSp>
      <p:sp>
        <p:nvSpPr>
          <p:cNvPr id="27" name="Titel 4">
            <a:extLst>
              <a:ext uri="{FF2B5EF4-FFF2-40B4-BE49-F238E27FC236}">
                <a16:creationId xmlns:a16="http://schemas.microsoft.com/office/drawing/2014/main" id="{7C58EE77-4DC2-1B44-9B1C-5346224AFCA3}"/>
              </a:ext>
            </a:extLst>
          </p:cNvPr>
          <p:cNvSpPr txBox="1">
            <a:spLocks/>
          </p:cNvSpPr>
          <p:nvPr/>
        </p:nvSpPr>
        <p:spPr>
          <a:xfrm>
            <a:off x="496949" y="1517635"/>
            <a:ext cx="3948591" cy="266475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Verzamel de moeilijke situaties</a:t>
            </a:r>
          </a:p>
          <a:p>
            <a:pPr>
              <a:lnSpc>
                <a:spcPct val="100000"/>
              </a:lnSpc>
            </a:pPr>
            <a:r>
              <a:rPr lang="nl-NL" sz="1600" dirty="0">
                <a:latin typeface="Arial" panose="020B0604020202020204" pitchFamily="34" charset="0"/>
                <a:cs typeface="Arial" panose="020B0604020202020204" pitchFamily="34" charset="0"/>
              </a:rPr>
              <a:t>van jezelf en van anderen.</a:t>
            </a:r>
            <a:endParaRPr lang="nl-NL"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74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4255D1-E4F9-4055-9470-61DAA1A1189B}"/>
              </a:ext>
            </a:extLst>
          </p:cNvPr>
          <p:cNvSpPr/>
          <p:nvPr/>
        </p:nvSpPr>
        <p:spPr>
          <a:xfrm>
            <a:off x="0" y="589448"/>
            <a:ext cx="9144000" cy="4020337"/>
          </a:xfrm>
          <a:prstGeom prst="rect">
            <a:avLst/>
          </a:prstGeom>
          <a:solidFill>
            <a:srgbClr val="0C8066"/>
          </a:solidFill>
          <a:ln>
            <a:solidFill>
              <a:srgbClr val="0C8066"/>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5230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Veerkracht</a:t>
            </a:r>
            <a:endParaRPr lang="nl-NL" sz="4000" dirty="0"/>
          </a:p>
        </p:txBody>
      </p:sp>
      <p:sp>
        <p:nvSpPr>
          <p:cNvPr id="3" name="Subtitel 2"/>
          <p:cNvSpPr>
            <a:spLocks noGrp="1"/>
          </p:cNvSpPr>
          <p:nvPr>
            <p:ph type="subTitle" idx="1"/>
          </p:nvPr>
        </p:nvSpPr>
        <p:spPr>
          <a:xfrm>
            <a:off x="491526" y="1799304"/>
            <a:ext cx="2949943" cy="1000434"/>
          </a:xfrm>
        </p:spPr>
        <p:txBody>
          <a:bodyPr/>
          <a:lstStyle/>
          <a:p>
            <a:r>
              <a:rPr lang="nl-NL" dirty="0"/>
              <a:t>Lesprogramma</a:t>
            </a:r>
          </a:p>
        </p:txBody>
      </p:sp>
      <p:sp>
        <p:nvSpPr>
          <p:cNvPr id="4" name="Titel 1">
            <a:extLst>
              <a:ext uri="{FF2B5EF4-FFF2-40B4-BE49-F238E27FC236}">
                <a16:creationId xmlns:a16="http://schemas.microsoft.com/office/drawing/2014/main" id="{12C5D5E5-7DEB-4AE8-A21B-7DE50D59D406}"/>
              </a:ext>
            </a:extLst>
          </p:cNvPr>
          <p:cNvSpPr txBox="1">
            <a:spLocks/>
          </p:cNvSpPr>
          <p:nvPr/>
        </p:nvSpPr>
        <p:spPr>
          <a:xfrm>
            <a:off x="491526" y="2677368"/>
            <a:ext cx="5941025" cy="1134000"/>
          </a:xfrm>
          <a:prstGeom prst="rect">
            <a:avLst/>
          </a:prstGeom>
        </p:spPr>
        <p:txBody>
          <a:bodyPr vert="horz" lIns="0" tIns="0" rIns="0" bIns="0" rtlCol="0" anchor="t" anchorCtr="0">
            <a:noAutofit/>
          </a:bodyPr>
          <a:lstStyle>
            <a:lvl1pPr algn="l" defTabSz="457200" rtl="0" eaLnBrk="1" latinLnBrk="0" hangingPunct="1">
              <a:lnSpc>
                <a:spcPts val="6000"/>
              </a:lnSpc>
              <a:spcBef>
                <a:spcPct val="0"/>
              </a:spcBef>
              <a:buNone/>
              <a:defRPr sz="6000" b="1" i="0" kern="1200" baseline="0">
                <a:solidFill>
                  <a:srgbClr val="0C8066"/>
                </a:solidFill>
                <a:latin typeface="Arial" panose="020B0604020202020204" pitchFamily="34" charset="0"/>
                <a:ea typeface="+mj-ea"/>
                <a:cs typeface="Arial" panose="020B0604020202020204" pitchFamily="34" charset="0"/>
              </a:defRPr>
            </a:lvl1pPr>
          </a:lstStyle>
          <a:p>
            <a:r>
              <a:rPr lang="nl-NL" sz="2800" dirty="0">
                <a:solidFill>
                  <a:srgbClr val="00B969"/>
                </a:solidFill>
              </a:rPr>
              <a:t>LES 2</a:t>
            </a:r>
            <a:endParaRPr lang="nl-NL" sz="1600" dirty="0">
              <a:solidFill>
                <a:srgbClr val="00B969"/>
              </a:solidFill>
            </a:endParaRPr>
          </a:p>
        </p:txBody>
      </p:sp>
    </p:spTree>
    <p:extLst>
      <p:ext uri="{BB962C8B-B14F-4D97-AF65-F5344CB8AC3E}">
        <p14:creationId xmlns:p14="http://schemas.microsoft.com/office/powerpoint/2010/main" val="109257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4BE52B-B693-4FB2-8AE3-ADB4E740A9E3}"/>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47520E21-51FE-470F-B425-B60BF0922E7B}"/>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Omgaan met moeilijke situaties</a:t>
            </a:r>
          </a:p>
        </p:txBody>
      </p:sp>
      <p:sp>
        <p:nvSpPr>
          <p:cNvPr id="5" name="Oval 4">
            <a:extLst>
              <a:ext uri="{FF2B5EF4-FFF2-40B4-BE49-F238E27FC236}">
                <a16:creationId xmlns:a16="http://schemas.microsoft.com/office/drawing/2014/main" id="{AA383DC9-04F4-43FF-A6FE-09C32BBD5B40}"/>
              </a:ext>
            </a:extLst>
          </p:cNvPr>
          <p:cNvSpPr/>
          <p:nvPr/>
        </p:nvSpPr>
        <p:spPr>
          <a:xfrm rot="20951870">
            <a:off x="3617496" y="785616"/>
            <a:ext cx="4892842" cy="3921680"/>
          </a:xfrm>
          <a:custGeom>
            <a:avLst/>
            <a:gdLst>
              <a:gd name="connsiteX0" fmla="*/ 0 w 4892842"/>
              <a:gd name="connsiteY0" fmla="*/ 1960840 h 3921680"/>
              <a:gd name="connsiteX1" fmla="*/ 2446421 w 4892842"/>
              <a:gd name="connsiteY1" fmla="*/ 0 h 3921680"/>
              <a:gd name="connsiteX2" fmla="*/ 4892842 w 4892842"/>
              <a:gd name="connsiteY2" fmla="*/ 1960840 h 3921680"/>
              <a:gd name="connsiteX3" fmla="*/ 2446421 w 4892842"/>
              <a:gd name="connsiteY3" fmla="*/ 3921680 h 3921680"/>
              <a:gd name="connsiteX4" fmla="*/ 0 w 4892842"/>
              <a:gd name="connsiteY4" fmla="*/ 1960840 h 392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842" h="3921680" fill="none" extrusionOk="0">
                <a:moveTo>
                  <a:pt x="0" y="1960840"/>
                </a:moveTo>
                <a:cubicBezTo>
                  <a:pt x="76398" y="941743"/>
                  <a:pt x="1057113" y="-47888"/>
                  <a:pt x="2446421" y="0"/>
                </a:cubicBezTo>
                <a:cubicBezTo>
                  <a:pt x="3581158" y="13587"/>
                  <a:pt x="4829410" y="1134234"/>
                  <a:pt x="4892842" y="1960840"/>
                </a:cubicBezTo>
                <a:cubicBezTo>
                  <a:pt x="4893699" y="2788597"/>
                  <a:pt x="3482339" y="4029549"/>
                  <a:pt x="2446421" y="3921680"/>
                </a:cubicBezTo>
                <a:cubicBezTo>
                  <a:pt x="1001469" y="3800273"/>
                  <a:pt x="186152" y="2939375"/>
                  <a:pt x="0" y="1960840"/>
                </a:cubicBezTo>
                <a:close/>
              </a:path>
              <a:path w="4892842" h="3921680" stroke="0" extrusionOk="0">
                <a:moveTo>
                  <a:pt x="0" y="1960840"/>
                </a:moveTo>
                <a:cubicBezTo>
                  <a:pt x="-70934" y="747094"/>
                  <a:pt x="1212013" y="-52049"/>
                  <a:pt x="2446421" y="0"/>
                </a:cubicBezTo>
                <a:cubicBezTo>
                  <a:pt x="3822442" y="52786"/>
                  <a:pt x="4726401" y="955499"/>
                  <a:pt x="4892842" y="1960840"/>
                </a:cubicBezTo>
                <a:cubicBezTo>
                  <a:pt x="4862770" y="3017686"/>
                  <a:pt x="3930059" y="3872429"/>
                  <a:pt x="2446421" y="3921680"/>
                </a:cubicBezTo>
                <a:cubicBezTo>
                  <a:pt x="1068340" y="3893581"/>
                  <a:pt x="24387" y="3062261"/>
                  <a:pt x="0" y="1960840"/>
                </a:cubicBezTo>
                <a:close/>
              </a:path>
            </a:pathLst>
          </a:custGeom>
          <a:solidFill>
            <a:srgbClr val="33AD68"/>
          </a:solidFill>
          <a:ln>
            <a:solidFill>
              <a:srgbClr val="0C8066"/>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075E2929-34ED-44C3-9404-2B4787DD939D}"/>
              </a:ext>
            </a:extLst>
          </p:cNvPr>
          <p:cNvSpPr txBox="1"/>
          <p:nvPr/>
        </p:nvSpPr>
        <p:spPr>
          <a:xfrm rot="20893576">
            <a:off x="3383723" y="1973690"/>
            <a:ext cx="5438273" cy="1446550"/>
          </a:xfrm>
          <a:prstGeom prst="rect">
            <a:avLst/>
          </a:prstGeom>
          <a:noFill/>
        </p:spPr>
        <p:txBody>
          <a:bodyPr wrap="square" rtlCol="0">
            <a:spAutoFit/>
          </a:bodyPr>
          <a:lstStyle/>
          <a:p>
            <a:pPr algn="ctr"/>
            <a:r>
              <a:rPr lang="en-US" sz="4400" dirty="0">
                <a:solidFill>
                  <a:schemeClr val="bg1"/>
                </a:solidFill>
              </a:rPr>
              <a:t>Wie is </a:t>
            </a:r>
            <a:r>
              <a:rPr lang="nl-NL" sz="4400" dirty="0">
                <a:solidFill>
                  <a:schemeClr val="bg1"/>
                </a:solidFill>
              </a:rPr>
              <a:t>jouw voorbeeld</a:t>
            </a:r>
            <a:r>
              <a:rPr lang="en-US" sz="4400" dirty="0">
                <a:solidFill>
                  <a:schemeClr val="bg1"/>
                </a:solidFill>
              </a:rPr>
              <a:t>?</a:t>
            </a:r>
            <a:endParaRPr lang="nl-NL" sz="4400" dirty="0">
              <a:solidFill>
                <a:schemeClr val="bg1"/>
              </a:solidFill>
            </a:endParaRPr>
          </a:p>
        </p:txBody>
      </p:sp>
    </p:spTree>
    <p:extLst>
      <p:ext uri="{BB962C8B-B14F-4D97-AF65-F5344CB8AC3E}">
        <p14:creationId xmlns:p14="http://schemas.microsoft.com/office/powerpoint/2010/main" val="2064396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Doelen van de les</a:t>
            </a: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nl-NL" dirty="0"/>
              <a:t>Klassikaal</a:t>
            </a:r>
            <a:endParaRPr lang="nl-NL" dirty="0">
              <a:latin typeface="Arial" panose="020B0604020202020204" pitchFamily="34" charset="0"/>
              <a:cs typeface="Arial" panose="020B0604020202020204" pitchFamily="34" charset="0"/>
            </a:endParaRPr>
          </a:p>
        </p:txBody>
      </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291199" y="1524319"/>
              <a:ext cx="2923944"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Wat moet je doen als je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1725463" y="1927917"/>
            <a:ext cx="2923945" cy="1926587"/>
            <a:chOff x="3256086" y="2856112"/>
            <a:chExt cx="2254552" cy="1651590"/>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266873" y="3423311"/>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Hoe gaat onze klas om met moeilijke situaties? </a:t>
              </a:r>
            </a:p>
          </p:txBody>
        </p:sp>
      </p:grpSp>
    </p:spTree>
    <p:extLst>
      <p:ext uri="{BB962C8B-B14F-4D97-AF65-F5344CB8AC3E}">
        <p14:creationId xmlns:p14="http://schemas.microsoft.com/office/powerpoint/2010/main" val="124293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6BF2441-0E2E-2F45-AFDB-53D6E6CA72DB}"/>
              </a:ext>
            </a:extLst>
          </p:cNvPr>
          <p:cNvSpPr>
            <a:spLocks noGrp="1"/>
          </p:cNvSpPr>
          <p:nvPr>
            <p:ph type="ftr" sz="quarter" idx="11"/>
          </p:nvPr>
        </p:nvSpPr>
        <p:spPr/>
        <p:txBody>
          <a:bodyPr/>
          <a:lstStyle/>
          <a:p>
            <a:r>
              <a:rPr lang="nl-NL" dirty="0"/>
              <a:t>In groepjes </a:t>
            </a:r>
          </a:p>
        </p:txBody>
      </p:sp>
      <p:sp>
        <p:nvSpPr>
          <p:cNvPr id="3" name="Titel 4">
            <a:extLst>
              <a:ext uri="{FF2B5EF4-FFF2-40B4-BE49-F238E27FC236}">
                <a16:creationId xmlns:a16="http://schemas.microsoft.com/office/drawing/2014/main" id="{AB3AE95D-9B8B-C140-8FC0-E97DB0D55AA3}"/>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Bedenk een moeilijke situatie waarin…</a:t>
            </a:r>
          </a:p>
        </p:txBody>
      </p:sp>
      <p:sp>
        <p:nvSpPr>
          <p:cNvPr id="7" name="Titel 4">
            <a:extLst>
              <a:ext uri="{FF2B5EF4-FFF2-40B4-BE49-F238E27FC236}">
                <a16:creationId xmlns:a16="http://schemas.microsoft.com/office/drawing/2014/main" id="{FBE574D0-C95B-7442-BE2D-82F298CD0DBE}"/>
              </a:ext>
            </a:extLst>
          </p:cNvPr>
          <p:cNvSpPr txBox="1">
            <a:spLocks/>
          </p:cNvSpPr>
          <p:nvPr/>
        </p:nvSpPr>
        <p:spPr>
          <a:xfrm>
            <a:off x="496949" y="1399101"/>
            <a:ext cx="4964051" cy="266475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50000"/>
              </a:lnSpc>
            </a:pPr>
            <a:r>
              <a:rPr lang="nl-NL" sz="1600" b="0" dirty="0">
                <a:solidFill>
                  <a:srgbClr val="0C8066"/>
                </a:solidFill>
                <a:latin typeface="Arial" panose="020B0604020202020204" pitchFamily="34" charset="0"/>
                <a:cs typeface="Arial" panose="020B0604020202020204" pitchFamily="34" charset="0"/>
              </a:rPr>
              <a:t>1.</a:t>
            </a:r>
            <a:r>
              <a:rPr lang="nl-NL" sz="1600" b="0" dirty="0">
                <a:latin typeface="Arial" panose="020B0604020202020204" pitchFamily="34" charset="0"/>
                <a:cs typeface="Arial" panose="020B0604020202020204" pitchFamily="34" charset="0"/>
              </a:rPr>
              <a:t>	Je een </a:t>
            </a:r>
            <a:r>
              <a:rPr lang="nl-NL" sz="1600" b="0" dirty="0">
                <a:solidFill>
                  <a:srgbClr val="0C8066"/>
                </a:solidFill>
                <a:latin typeface="Arial" panose="020B0604020202020204" pitchFamily="34" charset="0"/>
                <a:cs typeface="Arial" panose="020B0604020202020204" pitchFamily="34" charset="0"/>
              </a:rPr>
              <a:t>teleurstellend cijfer </a:t>
            </a:r>
            <a:r>
              <a:rPr lang="nl-NL" sz="1600" b="0" dirty="0">
                <a:latin typeface="Arial" panose="020B0604020202020204" pitchFamily="34" charset="0"/>
                <a:cs typeface="Arial" panose="020B0604020202020204" pitchFamily="34" charset="0"/>
              </a:rPr>
              <a:t>krijgt</a:t>
            </a:r>
            <a:endParaRPr lang="nl-NL" sz="1600" dirty="0">
              <a:latin typeface="Arial" panose="020B0604020202020204" pitchFamily="34" charset="0"/>
              <a:cs typeface="Arial" panose="020B0604020202020204" pitchFamily="34" charset="0"/>
            </a:endParaRPr>
          </a:p>
          <a:p>
            <a:pPr>
              <a:lnSpc>
                <a:spcPct val="150000"/>
              </a:lnSpc>
            </a:pPr>
            <a:r>
              <a:rPr lang="nl-NL" sz="1600" b="0" dirty="0">
                <a:solidFill>
                  <a:srgbClr val="0C8066"/>
                </a:solidFill>
                <a:latin typeface="Arial" panose="020B0604020202020204" pitchFamily="34" charset="0"/>
                <a:cs typeface="Arial" panose="020B0604020202020204" pitchFamily="34" charset="0"/>
              </a:rPr>
              <a:t>2.</a:t>
            </a:r>
            <a:r>
              <a:rPr lang="nl-NL" sz="1600" b="0" dirty="0">
                <a:latin typeface="Arial" panose="020B0604020202020204" pitchFamily="34" charset="0"/>
                <a:cs typeface="Arial" panose="020B0604020202020204" pitchFamily="34" charset="0"/>
              </a:rPr>
              <a:t>	Je </a:t>
            </a:r>
            <a:r>
              <a:rPr lang="nl-NL" sz="1600" b="0" dirty="0">
                <a:solidFill>
                  <a:srgbClr val="0C8066"/>
                </a:solidFill>
                <a:latin typeface="Arial" panose="020B0604020202020204" pitchFamily="34" charset="0"/>
                <a:cs typeface="Arial" panose="020B0604020202020204" pitchFamily="34" charset="0"/>
              </a:rPr>
              <a:t>ruzie</a:t>
            </a:r>
            <a:r>
              <a:rPr lang="nl-NL" sz="1600" b="0" dirty="0">
                <a:latin typeface="Arial" panose="020B0604020202020204" pitchFamily="34" charset="0"/>
                <a:cs typeface="Arial" panose="020B0604020202020204" pitchFamily="34" charset="0"/>
              </a:rPr>
              <a:t> hebt met vrienden</a:t>
            </a:r>
            <a:endParaRPr lang="nl-NL" sz="1600" dirty="0">
              <a:latin typeface="Arial" panose="020B0604020202020204" pitchFamily="34" charset="0"/>
              <a:cs typeface="Arial" panose="020B0604020202020204" pitchFamily="34" charset="0"/>
            </a:endParaRPr>
          </a:p>
          <a:p>
            <a:pPr>
              <a:lnSpc>
                <a:spcPct val="150000"/>
              </a:lnSpc>
            </a:pPr>
            <a:r>
              <a:rPr lang="nl-NL" sz="1600" b="0" dirty="0">
                <a:solidFill>
                  <a:srgbClr val="0C8066"/>
                </a:solidFill>
                <a:latin typeface="Arial" panose="020B0604020202020204" pitchFamily="34" charset="0"/>
                <a:cs typeface="Arial" panose="020B0604020202020204" pitchFamily="34" charset="0"/>
              </a:rPr>
              <a:t>3.</a:t>
            </a:r>
            <a:r>
              <a:rPr lang="nl-NL" sz="1600" b="0" dirty="0">
                <a:latin typeface="Arial" panose="020B0604020202020204" pitchFamily="34" charset="0"/>
                <a:cs typeface="Arial" panose="020B0604020202020204" pitchFamily="34" charset="0"/>
              </a:rPr>
              <a:t>	Je </a:t>
            </a:r>
            <a:r>
              <a:rPr lang="nl-NL" sz="1600" b="0" dirty="0">
                <a:solidFill>
                  <a:srgbClr val="0C8066"/>
                </a:solidFill>
                <a:latin typeface="Arial" panose="020B0604020202020204" pitchFamily="34" charset="0"/>
                <a:cs typeface="Arial" panose="020B0604020202020204" pitchFamily="34" charset="0"/>
              </a:rPr>
              <a:t>ruzie</a:t>
            </a:r>
            <a:r>
              <a:rPr lang="nl-NL" sz="1600" b="0" dirty="0">
                <a:latin typeface="Arial" panose="020B0604020202020204" pitchFamily="34" charset="0"/>
                <a:cs typeface="Arial" panose="020B0604020202020204" pitchFamily="34" charset="0"/>
              </a:rPr>
              <a:t> hebt </a:t>
            </a:r>
            <a:r>
              <a:rPr lang="nl-NL" sz="1600" dirty="0">
                <a:latin typeface="Arial" panose="020B0604020202020204" pitchFamily="34" charset="0"/>
                <a:cs typeface="Arial" panose="020B0604020202020204" pitchFamily="34" charset="0"/>
              </a:rPr>
              <a:t>met familie</a:t>
            </a:r>
            <a:endParaRPr lang="nl-NL" sz="1600" b="0" dirty="0">
              <a:latin typeface="Arial" panose="020B0604020202020204" pitchFamily="34" charset="0"/>
              <a:cs typeface="Arial" panose="020B0604020202020204" pitchFamily="34" charset="0"/>
            </a:endParaRPr>
          </a:p>
          <a:p>
            <a:pPr>
              <a:lnSpc>
                <a:spcPct val="150000"/>
              </a:lnSpc>
            </a:pPr>
            <a:r>
              <a:rPr lang="nl-NL" sz="1600" dirty="0">
                <a:solidFill>
                  <a:srgbClr val="0C8066"/>
                </a:solidFill>
                <a:latin typeface="Arial" panose="020B0604020202020204" pitchFamily="34" charset="0"/>
                <a:cs typeface="Arial" panose="020B0604020202020204" pitchFamily="34" charset="0"/>
              </a:rPr>
              <a:t>4.</a:t>
            </a:r>
            <a:r>
              <a:rPr lang="nl-NL" sz="1600" dirty="0">
                <a:latin typeface="Arial" panose="020B0604020202020204" pitchFamily="34" charset="0"/>
                <a:cs typeface="Arial" panose="020B0604020202020204" pitchFamily="34" charset="0"/>
              </a:rPr>
              <a:t>	Je een </a:t>
            </a:r>
            <a:r>
              <a:rPr lang="nl-NL" sz="1600" dirty="0">
                <a:solidFill>
                  <a:srgbClr val="0C8066"/>
                </a:solidFill>
                <a:latin typeface="Arial" panose="020B0604020202020204" pitchFamily="34" charset="0"/>
                <a:cs typeface="Arial" panose="020B0604020202020204" pitchFamily="34" charset="0"/>
              </a:rPr>
              <a:t>lastige opdracht </a:t>
            </a:r>
            <a:r>
              <a:rPr lang="nl-NL" sz="1600" dirty="0">
                <a:latin typeface="Arial" panose="020B0604020202020204" pitchFamily="34" charset="0"/>
                <a:cs typeface="Arial" panose="020B0604020202020204" pitchFamily="34" charset="0"/>
              </a:rPr>
              <a:t>op school krijgt</a:t>
            </a:r>
            <a:endParaRPr lang="nl-NL" sz="1600" b="0" dirty="0">
              <a:latin typeface="Arial" panose="020B0604020202020204" pitchFamily="34" charset="0"/>
              <a:cs typeface="Arial" panose="020B0604020202020204" pitchFamily="34" charset="0"/>
            </a:endParaRPr>
          </a:p>
          <a:p>
            <a:pPr>
              <a:lnSpc>
                <a:spcPct val="150000"/>
              </a:lnSpc>
            </a:pPr>
            <a:r>
              <a:rPr lang="nl-NL" sz="1600" dirty="0">
                <a:solidFill>
                  <a:srgbClr val="0C8066"/>
                </a:solidFill>
                <a:latin typeface="Arial" panose="020B0604020202020204" pitchFamily="34" charset="0"/>
                <a:cs typeface="Arial" panose="020B0604020202020204" pitchFamily="34" charset="0"/>
              </a:rPr>
              <a:t>5.</a:t>
            </a:r>
            <a:r>
              <a:rPr lang="nl-NL" sz="1600" dirty="0">
                <a:latin typeface="Arial" panose="020B0604020202020204" pitchFamily="34" charset="0"/>
                <a:cs typeface="Arial" panose="020B0604020202020204" pitchFamily="34" charset="0"/>
              </a:rPr>
              <a:t>	Je </a:t>
            </a:r>
            <a:r>
              <a:rPr lang="nl-NL" sz="1600" dirty="0">
                <a:solidFill>
                  <a:srgbClr val="0C8066"/>
                </a:solidFill>
                <a:latin typeface="Arial" panose="020B0604020202020204" pitchFamily="34" charset="0"/>
                <a:cs typeface="Arial" panose="020B0604020202020204" pitchFamily="34" charset="0"/>
              </a:rPr>
              <a:t>te veel </a:t>
            </a:r>
            <a:r>
              <a:rPr lang="nl-NL" sz="1600" dirty="0">
                <a:latin typeface="Arial" panose="020B0604020202020204" pitchFamily="34" charset="0"/>
                <a:cs typeface="Arial" panose="020B0604020202020204" pitchFamily="34" charset="0"/>
              </a:rPr>
              <a:t>moet doen (te drukke dag of week)</a:t>
            </a:r>
          </a:p>
          <a:p>
            <a:pPr>
              <a:lnSpc>
                <a:spcPct val="150000"/>
              </a:lnSpc>
            </a:pPr>
            <a:r>
              <a:rPr lang="nl-NL" sz="1600" b="0" dirty="0">
                <a:solidFill>
                  <a:srgbClr val="0C8066"/>
                </a:solidFill>
                <a:latin typeface="Arial" panose="020B0604020202020204" pitchFamily="34" charset="0"/>
                <a:cs typeface="Arial" panose="020B0604020202020204" pitchFamily="34" charset="0"/>
              </a:rPr>
              <a:t>6.</a:t>
            </a:r>
            <a:r>
              <a:rPr lang="nl-NL" sz="1600" b="0" dirty="0">
                <a:latin typeface="Arial" panose="020B0604020202020204" pitchFamily="34" charset="0"/>
                <a:cs typeface="Arial" panose="020B0604020202020204" pitchFamily="34" charset="0"/>
              </a:rPr>
              <a:t>	Dingen </a:t>
            </a:r>
            <a:r>
              <a:rPr lang="nl-NL" sz="1600" b="0" dirty="0">
                <a:solidFill>
                  <a:srgbClr val="0C8066"/>
                </a:solidFill>
                <a:latin typeface="Arial" panose="020B0604020202020204" pitchFamily="34" charset="0"/>
                <a:cs typeface="Arial" panose="020B0604020202020204" pitchFamily="34" charset="0"/>
              </a:rPr>
              <a:t>opeens anders </a:t>
            </a:r>
            <a:r>
              <a:rPr lang="nl-NL" sz="1600" b="0" dirty="0">
                <a:latin typeface="Arial" panose="020B0604020202020204" pitchFamily="34" charset="0"/>
                <a:cs typeface="Arial" panose="020B0604020202020204" pitchFamily="34" charset="0"/>
              </a:rPr>
              <a:t>gaan dan je verwacht had</a:t>
            </a:r>
          </a:p>
        </p:txBody>
      </p:sp>
      <p:sp>
        <p:nvSpPr>
          <p:cNvPr id="4" name="Oval 3">
            <a:extLst>
              <a:ext uri="{FF2B5EF4-FFF2-40B4-BE49-F238E27FC236}">
                <a16:creationId xmlns:a16="http://schemas.microsoft.com/office/drawing/2014/main" id="{5116DBA1-982E-498D-9641-D4E14700A255}"/>
              </a:ext>
            </a:extLst>
          </p:cNvPr>
          <p:cNvSpPr/>
          <p:nvPr/>
        </p:nvSpPr>
        <p:spPr>
          <a:xfrm>
            <a:off x="6053177" y="2327564"/>
            <a:ext cx="2653257" cy="2379732"/>
          </a:xfrm>
          <a:prstGeom prst="ellipse">
            <a:avLst/>
          </a:prstGeom>
          <a:solidFill>
            <a:schemeClr val="bg1"/>
          </a:solidFill>
          <a:ln w="19050">
            <a:solidFill>
              <a:srgbClr val="00B969"/>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AA85E6D9-5269-4892-B500-F682B5953536}"/>
              </a:ext>
            </a:extLst>
          </p:cNvPr>
          <p:cNvSpPr txBox="1"/>
          <p:nvPr/>
        </p:nvSpPr>
        <p:spPr>
          <a:xfrm>
            <a:off x="6624102" y="2571750"/>
            <a:ext cx="1511405" cy="461665"/>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Beschrijf</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moeilijke</a:t>
            </a:r>
            <a:r>
              <a:rPr lang="en-US" sz="1200" dirty="0">
                <a:latin typeface="Arial" panose="020B0604020202020204" pitchFamily="34" charset="0"/>
                <a:cs typeface="Arial" panose="020B0604020202020204" pitchFamily="34" charset="0"/>
              </a:rPr>
              <a:t> situatie: </a:t>
            </a:r>
            <a:endParaRPr lang="nl-NL"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0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E39DA43-7549-554D-9D47-F135FC9F11FB}"/>
              </a:ext>
            </a:extLst>
          </p:cNvPr>
          <p:cNvSpPr>
            <a:spLocks noGrp="1"/>
          </p:cNvSpPr>
          <p:nvPr>
            <p:ph type="ftr" sz="quarter" idx="11"/>
          </p:nvPr>
        </p:nvSpPr>
        <p:spPr/>
        <p:txBody>
          <a:bodyPr/>
          <a:lstStyle/>
          <a:p>
            <a:r>
              <a:rPr lang="nl-NL" dirty="0"/>
              <a:t>Klassikaal</a:t>
            </a:r>
          </a:p>
        </p:txBody>
      </p:sp>
      <p:sp>
        <p:nvSpPr>
          <p:cNvPr id="3" name="Titel 4">
            <a:extLst>
              <a:ext uri="{FF2B5EF4-FFF2-40B4-BE49-F238E27FC236}">
                <a16:creationId xmlns:a16="http://schemas.microsoft.com/office/drawing/2014/main" id="{191A2A7E-0B86-3B4E-9385-DA565D78D101}"/>
              </a:ext>
            </a:extLst>
          </p:cNvPr>
          <p:cNvSpPr txBox="1">
            <a:spLocks/>
          </p:cNvSpPr>
          <p:nvPr/>
        </p:nvSpPr>
        <p:spPr>
          <a:xfrm>
            <a:off x="467257" y="160528"/>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chemeClr val="bg1"/>
                </a:solidFill>
                <a:latin typeface="Arial" panose="020B0604020202020204" pitchFamily="34" charset="0"/>
                <a:cs typeface="Arial" panose="020B0604020202020204" pitchFamily="34" charset="0"/>
              </a:rPr>
              <a:t>Filmpje stoplicht-methode</a:t>
            </a:r>
          </a:p>
        </p:txBody>
      </p:sp>
      <p:pic>
        <p:nvPicPr>
          <p:cNvPr id="4" name="Online Media 3" title="200245   wetenschapsknooppunt   stoplicht methode def HD">
            <a:hlinkClick r:id="" action="ppaction://media"/>
            <a:extLst>
              <a:ext uri="{FF2B5EF4-FFF2-40B4-BE49-F238E27FC236}">
                <a16:creationId xmlns:a16="http://schemas.microsoft.com/office/drawing/2014/main" id="{4D14A558-BBFF-4D2E-A35F-73B7989D73CB}"/>
              </a:ext>
            </a:extLst>
          </p:cNvPr>
          <p:cNvPicPr>
            <a:picLocks noRot="1" noChangeAspect="1"/>
          </p:cNvPicPr>
          <p:nvPr>
            <a:videoFile r:link="rId1"/>
          </p:nvPr>
        </p:nvPicPr>
        <p:blipFill>
          <a:blip r:embed="rId4"/>
          <a:stretch>
            <a:fillRect/>
          </a:stretch>
        </p:blipFill>
        <p:spPr>
          <a:xfrm>
            <a:off x="467257" y="654050"/>
            <a:ext cx="7032978" cy="3956050"/>
          </a:xfrm>
          <a:prstGeom prst="rect">
            <a:avLst/>
          </a:prstGeom>
        </p:spPr>
      </p:pic>
      <p:pic>
        <p:nvPicPr>
          <p:cNvPr id="5" name="Picture 2" descr="Het schrijven van, een open boek Pictogram in Humanitarian Icons 2">
            <a:extLst>
              <a:ext uri="{FF2B5EF4-FFF2-40B4-BE49-F238E27FC236}">
                <a16:creationId xmlns:a16="http://schemas.microsoft.com/office/drawing/2014/main" id="{1C0A1E4A-889D-4BF7-8EF6-41957061AF8D}"/>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B29D3B-8453-4DA7-ADC3-E1D9ECFB2D82}"/>
              </a:ext>
            </a:extLst>
          </p:cNvPr>
          <p:cNvSpPr txBox="1"/>
          <p:nvPr/>
        </p:nvSpPr>
        <p:spPr>
          <a:xfrm>
            <a:off x="526697" y="4463523"/>
            <a:ext cx="139929" cy="261610"/>
          </a:xfrm>
          <a:prstGeom prst="rect">
            <a:avLst/>
          </a:prstGeom>
          <a:noFill/>
        </p:spPr>
        <p:txBody>
          <a:bodyPr wrap="square" rtlCol="0">
            <a:spAutoFit/>
          </a:bodyPr>
          <a:lstStyle/>
          <a:p>
            <a:r>
              <a:rPr lang="en-US" sz="1050" b="1" dirty="0">
                <a:solidFill>
                  <a:srgbClr val="D27400"/>
                </a:solidFill>
              </a:rPr>
              <a:t>3</a:t>
            </a:r>
            <a:endParaRPr lang="nl-NL" sz="1050" b="1" dirty="0">
              <a:solidFill>
                <a:srgbClr val="D27400"/>
              </a:solidFill>
            </a:endParaRPr>
          </a:p>
        </p:txBody>
      </p:sp>
    </p:spTree>
    <p:extLst>
      <p:ext uri="{BB962C8B-B14F-4D97-AF65-F5344CB8AC3E}">
        <p14:creationId xmlns:p14="http://schemas.microsoft.com/office/powerpoint/2010/main" val="210551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09BAFEF-7B67-614B-9877-D23141C6FC3E}"/>
              </a:ext>
            </a:extLst>
          </p:cNvPr>
          <p:cNvSpPr>
            <a:spLocks noGrp="1"/>
          </p:cNvSpPr>
          <p:nvPr>
            <p:ph type="ftr" sz="quarter" idx="11"/>
          </p:nvPr>
        </p:nvSpPr>
        <p:spPr/>
        <p:txBody>
          <a:bodyPr/>
          <a:lstStyle/>
          <a:p>
            <a:r>
              <a:rPr lang="nl-NL" dirty="0"/>
              <a:t>Klassikaal</a:t>
            </a:r>
          </a:p>
        </p:txBody>
      </p:sp>
      <p:pic>
        <p:nvPicPr>
          <p:cNvPr id="3" name="Afbeelding 2">
            <a:extLst>
              <a:ext uri="{FF2B5EF4-FFF2-40B4-BE49-F238E27FC236}">
                <a16:creationId xmlns:a16="http://schemas.microsoft.com/office/drawing/2014/main" id="{01E5125D-B434-014F-96D9-34B2F1DFE884}"/>
              </a:ext>
            </a:extLst>
          </p:cNvPr>
          <p:cNvPicPr>
            <a:picLocks noChangeAspect="1"/>
          </p:cNvPicPr>
          <p:nvPr/>
        </p:nvPicPr>
        <p:blipFill>
          <a:blip r:embed="rId3"/>
          <a:stretch>
            <a:fillRect/>
          </a:stretch>
        </p:blipFill>
        <p:spPr>
          <a:xfrm>
            <a:off x="5554539" y="195824"/>
            <a:ext cx="1662420" cy="4584827"/>
          </a:xfrm>
          <a:prstGeom prst="rect">
            <a:avLst/>
          </a:prstGeom>
        </p:spPr>
      </p:pic>
      <p:graphicFrame>
        <p:nvGraphicFramePr>
          <p:cNvPr id="6" name="Tabel 6">
            <a:extLst>
              <a:ext uri="{FF2B5EF4-FFF2-40B4-BE49-F238E27FC236}">
                <a16:creationId xmlns:a16="http://schemas.microsoft.com/office/drawing/2014/main" id="{6DF5B688-26C0-064D-B100-B6113DF3C5AB}"/>
              </a:ext>
            </a:extLst>
          </p:cNvPr>
          <p:cNvGraphicFramePr>
            <a:graphicFrameLocks noGrp="1"/>
          </p:cNvGraphicFramePr>
          <p:nvPr>
            <p:extLst>
              <p:ext uri="{D42A27DB-BD31-4B8C-83A1-F6EECF244321}">
                <p14:modId xmlns:p14="http://schemas.microsoft.com/office/powerpoint/2010/main" val="4229983675"/>
              </p:ext>
            </p:extLst>
          </p:nvPr>
        </p:nvGraphicFramePr>
        <p:xfrm>
          <a:off x="1201567" y="1113107"/>
          <a:ext cx="5197101" cy="3243465"/>
        </p:xfrm>
        <a:graphic>
          <a:graphicData uri="http://schemas.openxmlformats.org/drawingml/2006/table">
            <a:tbl>
              <a:tblPr firstRow="1" bandRow="1">
                <a:tableStyleId>{5940675A-B579-460E-94D1-54222C63F5DA}</a:tableStyleId>
              </a:tblPr>
              <a:tblGrid>
                <a:gridCol w="215163">
                  <a:extLst>
                    <a:ext uri="{9D8B030D-6E8A-4147-A177-3AD203B41FA5}">
                      <a16:colId xmlns:a16="http://schemas.microsoft.com/office/drawing/2014/main" val="1940600810"/>
                    </a:ext>
                  </a:extLst>
                </a:gridCol>
                <a:gridCol w="4981938">
                  <a:extLst>
                    <a:ext uri="{9D8B030D-6E8A-4147-A177-3AD203B41FA5}">
                      <a16:colId xmlns:a16="http://schemas.microsoft.com/office/drawing/2014/main" val="20756693"/>
                    </a:ext>
                  </a:extLst>
                </a:gridCol>
              </a:tblGrid>
              <a:tr h="1086338">
                <a:tc>
                  <a:txBody>
                    <a:bodyPr/>
                    <a:lstStyle/>
                    <a:p>
                      <a:pPr>
                        <a:lnSpc>
                          <a:spcPct val="100000"/>
                        </a:lnSpc>
                      </a:pPr>
                      <a:endParaRPr lang="nl-NL" sz="1200" b="1" i="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FF0000"/>
                      </a:solidFill>
                      <a:prstDash val="solid"/>
                      <a:round/>
                      <a:headEnd type="none" w="med" len="med"/>
                      <a:tailEnd type="none" w="med" len="med"/>
                    </a:lnT>
                    <a:lnB w="19050" cap="flat" cmpd="sng" algn="ctr">
                      <a:solidFill>
                        <a:srgbClr val="FF9E0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nl-NL" sz="1400" b="1" i="0" dirty="0">
                          <a:latin typeface="Arial" panose="020B0604020202020204" pitchFamily="34" charset="0"/>
                          <a:cs typeface="Arial" panose="020B0604020202020204" pitchFamily="34" charset="0"/>
                        </a:rPr>
                        <a:t>Jij vraagt je af:</a:t>
                      </a:r>
                    </a:p>
                    <a:p>
                      <a:pPr>
                        <a:lnSpc>
                          <a:spcPct val="100000"/>
                        </a:lnSpc>
                      </a:pPr>
                      <a:r>
                        <a:rPr lang="nl-NL" sz="1400" b="0" i="0" dirty="0">
                          <a:latin typeface="Arial" panose="020B0604020202020204" pitchFamily="34" charset="0"/>
                          <a:cs typeface="Arial" panose="020B0604020202020204" pitchFamily="34" charset="0"/>
                        </a:rPr>
                        <a:t>Welke emoties voel ik? Welke gedachten heb ik?</a:t>
                      </a:r>
                    </a:p>
                    <a:p>
                      <a:endParaRPr lang="nl-NL" sz="140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FF0000"/>
                      </a:solidFill>
                      <a:prstDash val="solid"/>
                      <a:round/>
                      <a:headEnd type="none" w="med" len="med"/>
                      <a:tailEnd type="none" w="med" len="med"/>
                    </a:lnT>
                    <a:lnB w="19050" cap="flat" cmpd="sng" algn="ctr">
                      <a:solidFill>
                        <a:srgbClr val="FF9E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203674"/>
                  </a:ext>
                </a:extLst>
              </a:tr>
              <a:tr h="1219200">
                <a:tc>
                  <a:txBody>
                    <a:bodyPr/>
                    <a:lstStyle/>
                    <a:p>
                      <a:endParaRPr lang="nl-NL" sz="1200" b="1" i="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FF9E00"/>
                      </a:solidFill>
                      <a:prstDash val="solid"/>
                      <a:round/>
                      <a:headEnd type="none" w="med" len="med"/>
                      <a:tailEnd type="none" w="med" len="med"/>
                    </a:lnT>
                    <a:lnB w="19050" cap="flat" cmpd="sng" algn="ctr">
                      <a:solidFill>
                        <a:srgbClr val="33AD68"/>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nl-NL" sz="1400" b="1" i="0" dirty="0">
                          <a:latin typeface="Arial" panose="020B0604020202020204" pitchFamily="34" charset="0"/>
                          <a:cs typeface="Arial" panose="020B0604020202020204" pitchFamily="34" charset="0"/>
                        </a:rPr>
                        <a:t>Jij vraagt je af:</a:t>
                      </a:r>
                    </a:p>
                    <a:p>
                      <a:pPr>
                        <a:lnSpc>
                          <a:spcPct val="100000"/>
                        </a:lnSpc>
                      </a:pPr>
                      <a:r>
                        <a:rPr lang="nl-NL" sz="1400" b="0" i="0" dirty="0">
                          <a:latin typeface="Arial" panose="020B0604020202020204" pitchFamily="34" charset="0"/>
                          <a:cs typeface="Arial" panose="020B0604020202020204" pitchFamily="34" charset="0"/>
                        </a:rPr>
                        <a:t>Hoe kan ik omgaan met deze moeilijke situatie?</a:t>
                      </a:r>
                    </a:p>
                    <a:p>
                      <a:endParaRPr lang="nl-NL" sz="140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FF9E00"/>
                      </a:solidFill>
                      <a:prstDash val="solid"/>
                      <a:round/>
                      <a:headEnd type="none" w="med" len="med"/>
                      <a:tailEnd type="none" w="med" len="med"/>
                    </a:lnT>
                    <a:lnB w="19050" cap="flat" cmpd="sng" algn="ctr">
                      <a:solidFill>
                        <a:srgbClr val="33AD6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0131514"/>
                  </a:ext>
                </a:extLst>
              </a:tr>
              <a:tr h="937927">
                <a:tc>
                  <a:txBody>
                    <a:bodyPr/>
                    <a:lstStyle/>
                    <a:p>
                      <a:endParaRPr lang="nl-NL" sz="120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33AD68"/>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pPr>
                      <a:r>
                        <a:rPr lang="nl-NL" sz="1400" b="1" i="0" dirty="0">
                          <a:latin typeface="Arial" panose="020B0604020202020204" pitchFamily="34" charset="0"/>
                          <a:cs typeface="Arial" panose="020B0604020202020204" pitchFamily="34" charset="0"/>
                        </a:rPr>
                        <a:t>Jij vraagt je af:</a:t>
                      </a:r>
                    </a:p>
                    <a:p>
                      <a:pPr>
                        <a:lnSpc>
                          <a:spcPct val="100000"/>
                        </a:lnSpc>
                      </a:pPr>
                      <a:r>
                        <a:rPr lang="nl-NL" sz="1400" b="0" i="0" dirty="0">
                          <a:latin typeface="Arial" panose="020B0604020202020204" pitchFamily="34" charset="0"/>
                          <a:cs typeface="Arial" panose="020B0604020202020204" pitchFamily="34" charset="0"/>
                        </a:rPr>
                        <a:t>Welke strategie werkt voor mij?</a:t>
                      </a:r>
                    </a:p>
                    <a:p>
                      <a:endParaRPr lang="nl-NL" sz="140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33AD68"/>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7891321"/>
                  </a:ext>
                </a:extLst>
              </a:tr>
            </a:tbl>
          </a:graphicData>
        </a:graphic>
      </p:graphicFrame>
      <p:sp>
        <p:nvSpPr>
          <p:cNvPr id="5" name="Titel 4">
            <a:extLst>
              <a:ext uri="{FF2B5EF4-FFF2-40B4-BE49-F238E27FC236}">
                <a16:creationId xmlns:a16="http://schemas.microsoft.com/office/drawing/2014/main" id="{FFD6E531-7A53-4F53-8FFE-C61EE1A1F63B}"/>
              </a:ext>
            </a:extLst>
          </p:cNvPr>
          <p:cNvSpPr txBox="1">
            <a:spLocks/>
          </p:cNvSpPr>
          <p:nvPr/>
        </p:nvSpPr>
        <p:spPr>
          <a:xfrm>
            <a:off x="5729476" y="860148"/>
            <a:ext cx="1312545" cy="395605"/>
          </a:xfrm>
          <a:prstGeom prst="rect">
            <a:avLst/>
          </a:prstGeom>
        </p:spPr>
        <p:txBody>
          <a:bodyPr vert="horz" lIns="0" tIns="0" rIns="0" bIns="0" rtlCol="0" anchor="t" anchorCtr="0">
            <a:noAutofit/>
          </a:bodyPr>
          <a:lstStyle/>
          <a:p>
            <a:pPr algn="ctr">
              <a:lnSpc>
                <a:spcPct val="107000"/>
              </a:lnSpc>
              <a:spcAft>
                <a:spcPts val="800"/>
              </a:spcAft>
            </a:pPr>
            <a:r>
              <a:rPr lang="en-US" sz="2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Stop</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fbeelding 9">
            <a:extLst>
              <a:ext uri="{FF2B5EF4-FFF2-40B4-BE49-F238E27FC236}">
                <a16:creationId xmlns:a16="http://schemas.microsoft.com/office/drawing/2014/main" id="{96DD08B8-E091-0B4D-A1FB-7B38BCBA4F73}"/>
              </a:ext>
            </a:extLst>
          </p:cNvPr>
          <p:cNvPicPr/>
          <p:nvPr/>
        </p:nvPicPr>
        <p:blipFill>
          <a:blip r:embed="rId4"/>
          <a:stretch>
            <a:fillRect/>
          </a:stretch>
        </p:blipFill>
        <p:spPr>
          <a:xfrm>
            <a:off x="5554538" y="3130521"/>
            <a:ext cx="1635325" cy="1650128"/>
          </a:xfrm>
          <a:prstGeom prst="rect">
            <a:avLst/>
          </a:prstGeom>
        </p:spPr>
      </p:pic>
      <p:pic>
        <p:nvPicPr>
          <p:cNvPr id="7" name="Afbeelding 16">
            <a:extLst>
              <a:ext uri="{FF2B5EF4-FFF2-40B4-BE49-F238E27FC236}">
                <a16:creationId xmlns:a16="http://schemas.microsoft.com/office/drawing/2014/main" id="{9E1A1B17-14F5-8943-A266-96F141D4740E}"/>
              </a:ext>
            </a:extLst>
          </p:cNvPr>
          <p:cNvPicPr/>
          <p:nvPr/>
        </p:nvPicPr>
        <p:blipFill>
          <a:blip r:embed="rId5"/>
          <a:stretch>
            <a:fillRect/>
          </a:stretch>
        </p:blipFill>
        <p:spPr>
          <a:xfrm>
            <a:off x="5607471" y="1652042"/>
            <a:ext cx="1582393" cy="1672389"/>
          </a:xfrm>
          <a:prstGeom prst="rect">
            <a:avLst/>
          </a:prstGeom>
        </p:spPr>
      </p:pic>
    </p:spTree>
    <p:extLst>
      <p:ext uri="{BB962C8B-B14F-4D97-AF65-F5344CB8AC3E}">
        <p14:creationId xmlns:p14="http://schemas.microsoft.com/office/powerpoint/2010/main" val="220682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BDCB25D-D7FB-CB40-A910-48A2B4DB2F4D}"/>
              </a:ext>
            </a:extLst>
          </p:cNvPr>
          <p:cNvPicPr>
            <a:picLocks noChangeAspect="1"/>
          </p:cNvPicPr>
          <p:nvPr/>
        </p:nvPicPr>
        <p:blipFill>
          <a:blip r:embed="rId3"/>
          <a:stretch>
            <a:fillRect/>
          </a:stretch>
        </p:blipFill>
        <p:spPr>
          <a:xfrm>
            <a:off x="6775938" y="633838"/>
            <a:ext cx="1922909" cy="2075632"/>
          </a:xfrm>
          <a:prstGeom prst="rect">
            <a:avLst/>
          </a:prstGeom>
        </p:spPr>
      </p:pic>
      <p:graphicFrame>
        <p:nvGraphicFramePr>
          <p:cNvPr id="9" name="Tabel 6">
            <a:extLst>
              <a:ext uri="{FF2B5EF4-FFF2-40B4-BE49-F238E27FC236}">
                <a16:creationId xmlns:a16="http://schemas.microsoft.com/office/drawing/2014/main" id="{220738CE-F154-2F41-B383-D7AC51C1731D}"/>
              </a:ext>
            </a:extLst>
          </p:cNvPr>
          <p:cNvGraphicFramePr>
            <a:graphicFrameLocks noGrp="1"/>
          </p:cNvGraphicFramePr>
          <p:nvPr>
            <p:extLst>
              <p:ext uri="{D42A27DB-BD31-4B8C-83A1-F6EECF244321}">
                <p14:modId xmlns:p14="http://schemas.microsoft.com/office/powerpoint/2010/main" val="1748362847"/>
              </p:ext>
            </p:extLst>
          </p:nvPr>
        </p:nvGraphicFramePr>
        <p:xfrm>
          <a:off x="496948" y="1671654"/>
          <a:ext cx="6591606" cy="1086338"/>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1940600810"/>
                    </a:ext>
                  </a:extLst>
                </a:gridCol>
                <a:gridCol w="6383326">
                  <a:extLst>
                    <a:ext uri="{9D8B030D-6E8A-4147-A177-3AD203B41FA5}">
                      <a16:colId xmlns:a16="http://schemas.microsoft.com/office/drawing/2014/main" val="20756693"/>
                    </a:ext>
                  </a:extLst>
                </a:gridCol>
              </a:tblGrid>
              <a:tr h="1086338">
                <a:tc>
                  <a:txBody>
                    <a:bodyPr/>
                    <a:lstStyle/>
                    <a:p>
                      <a:pPr>
                        <a:lnSpc>
                          <a:spcPct val="100000"/>
                        </a:lnSpc>
                      </a:pPr>
                      <a:endParaRPr lang="nl-NL" sz="1200" b="1" i="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DF0F3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dirty="0">
                        <a:latin typeface="Arial" panose="020B0604020202020204" pitchFamily="34" charset="0"/>
                        <a:cs typeface="Arial" panose="020B0604020202020204" pitchFamily="34" charset="0"/>
                      </a:endParaRPr>
                    </a:p>
                  </a:txBody>
                  <a:tcPr>
                    <a:lnL w="12700" cmpd="sng">
                      <a:noFill/>
                    </a:lnL>
                    <a:lnR w="12700" cmpd="sng">
                      <a:noFill/>
                    </a:lnR>
                    <a:lnT w="19050" cap="flat" cmpd="sng" algn="ctr">
                      <a:solidFill>
                        <a:srgbClr val="DF0F3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203674"/>
                  </a:ext>
                </a:extLst>
              </a:tr>
            </a:tbl>
          </a:graphicData>
        </a:graphic>
      </p:graphicFrame>
      <p:sp>
        <p:nvSpPr>
          <p:cNvPr id="10" name="Titel 4">
            <a:extLst>
              <a:ext uri="{FF2B5EF4-FFF2-40B4-BE49-F238E27FC236}">
                <a16:creationId xmlns:a16="http://schemas.microsoft.com/office/drawing/2014/main" id="{7B48CBCC-4002-AC45-BE60-1434F4FEE9AC}"/>
              </a:ext>
            </a:extLst>
          </p:cNvPr>
          <p:cNvSpPr txBox="1">
            <a:spLocks/>
          </p:cNvSpPr>
          <p:nvPr/>
        </p:nvSpPr>
        <p:spPr>
          <a:xfrm>
            <a:off x="7088554" y="1461070"/>
            <a:ext cx="1312984" cy="39610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2400" b="1" dirty="0">
                <a:solidFill>
                  <a:schemeClr val="bg1"/>
                </a:solidFill>
                <a:latin typeface="Arial" panose="020B0604020202020204" pitchFamily="34" charset="0"/>
                <a:cs typeface="Arial" panose="020B0604020202020204" pitchFamily="34" charset="0"/>
              </a:rPr>
              <a:t>Stop</a:t>
            </a:r>
          </a:p>
        </p:txBody>
      </p:sp>
      <p:sp>
        <p:nvSpPr>
          <p:cNvPr id="16" name="Titel 4">
            <a:extLst>
              <a:ext uri="{FF2B5EF4-FFF2-40B4-BE49-F238E27FC236}">
                <a16:creationId xmlns:a16="http://schemas.microsoft.com/office/drawing/2014/main" id="{CE3ACDC4-2092-5845-9D5D-101972CE59FE}"/>
              </a:ext>
            </a:extLst>
          </p:cNvPr>
          <p:cNvSpPr txBox="1">
            <a:spLocks/>
          </p:cNvSpPr>
          <p:nvPr/>
        </p:nvSpPr>
        <p:spPr>
          <a:xfrm>
            <a:off x="496950" y="454157"/>
            <a:ext cx="4442374"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Schrijf de emoties en gedachten op de </a:t>
            </a:r>
            <a:r>
              <a:rPr lang="nl-NL" sz="2400" b="0" dirty="0" err="1">
                <a:solidFill>
                  <a:srgbClr val="0C8066"/>
                </a:solidFill>
                <a:latin typeface="Arial" panose="020B0604020202020204" pitchFamily="34" charset="0"/>
                <a:cs typeface="Arial" panose="020B0604020202020204" pitchFamily="34" charset="0"/>
              </a:rPr>
              <a:t>mindmaps</a:t>
            </a:r>
            <a:endParaRPr lang="nl-NL" sz="2400" b="0" dirty="0">
              <a:solidFill>
                <a:srgbClr val="0C8066"/>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EAD5BB99-B3B8-B347-861A-984EAA84D789}"/>
              </a:ext>
            </a:extLst>
          </p:cNvPr>
          <p:cNvPicPr>
            <a:picLocks noChangeAspect="1"/>
          </p:cNvPicPr>
          <p:nvPr/>
        </p:nvPicPr>
        <p:blipFill>
          <a:blip r:embed="rId4"/>
          <a:stretch>
            <a:fillRect/>
          </a:stretch>
        </p:blipFill>
        <p:spPr>
          <a:xfrm rot="296065">
            <a:off x="2229379" y="2918577"/>
            <a:ext cx="4205556" cy="5948713"/>
          </a:xfrm>
          <a:prstGeom prst="rect">
            <a:avLst/>
          </a:prstGeom>
          <a:solidFill>
            <a:schemeClr val="bg1"/>
          </a:solidFill>
          <a:effectLst>
            <a:outerShdw blurRad="203200" dist="38100" dir="2700000" algn="tl" rotWithShape="0">
              <a:prstClr val="black">
                <a:alpha val="40000"/>
              </a:prstClr>
            </a:outerShdw>
          </a:effectLst>
        </p:spPr>
      </p:pic>
      <p:sp>
        <p:nvSpPr>
          <p:cNvPr id="11" name="Tijdelijke aanduiding voor voettekst 1">
            <a:extLst>
              <a:ext uri="{FF2B5EF4-FFF2-40B4-BE49-F238E27FC236}">
                <a16:creationId xmlns:a16="http://schemas.microsoft.com/office/drawing/2014/main" id="{C60FB093-1F68-F240-83EF-54B6FA0C4EA0}"/>
              </a:ext>
            </a:extLst>
          </p:cNvPr>
          <p:cNvSpPr>
            <a:spLocks noGrp="1"/>
          </p:cNvSpPr>
          <p:nvPr>
            <p:ph type="ftr" sz="quarter" idx="11"/>
          </p:nvPr>
        </p:nvSpPr>
        <p:spPr>
          <a:xfrm>
            <a:off x="482617" y="4707296"/>
            <a:ext cx="3827190" cy="240380"/>
          </a:xfrm>
        </p:spPr>
        <p:txBody>
          <a:bodyPr/>
          <a:lstStyle/>
          <a:p>
            <a:r>
              <a:rPr lang="nl-NL" dirty="0"/>
              <a:t>In groepjes </a:t>
            </a:r>
          </a:p>
        </p:txBody>
      </p:sp>
      <p:sp>
        <p:nvSpPr>
          <p:cNvPr id="2" name="TextBox 1">
            <a:extLst>
              <a:ext uri="{FF2B5EF4-FFF2-40B4-BE49-F238E27FC236}">
                <a16:creationId xmlns:a16="http://schemas.microsoft.com/office/drawing/2014/main" id="{97F1E160-9C08-4469-92A6-20EFB7B68E55}"/>
              </a:ext>
            </a:extLst>
          </p:cNvPr>
          <p:cNvSpPr txBox="1"/>
          <p:nvPr/>
        </p:nvSpPr>
        <p:spPr>
          <a:xfrm>
            <a:off x="445153" y="1768247"/>
            <a:ext cx="3416487" cy="1107996"/>
          </a:xfrm>
          <a:prstGeom prst="rect">
            <a:avLst/>
          </a:prstGeom>
          <a:noFill/>
        </p:spPr>
        <p:txBody>
          <a:bodyPr wrap="square" rtlCol="0">
            <a:spAutoFit/>
          </a:bodyPr>
          <a:lstStyle/>
          <a:p>
            <a:pPr>
              <a:lnSpc>
                <a:spcPct val="100000"/>
              </a:lnSpc>
            </a:pPr>
            <a:r>
              <a:rPr lang="nl-NL" sz="1600" b="1" i="0" dirty="0">
                <a:latin typeface="Arial" panose="020B0604020202020204" pitchFamily="34" charset="0"/>
                <a:cs typeface="Arial" panose="020B0604020202020204" pitchFamily="34" charset="0"/>
              </a:rPr>
              <a:t>Jij vraagt je af:</a:t>
            </a:r>
          </a:p>
          <a:p>
            <a:pPr>
              <a:lnSpc>
                <a:spcPct val="100000"/>
              </a:lnSpc>
            </a:pPr>
            <a:r>
              <a:rPr lang="nl-NL" sz="1600" b="0" i="0" dirty="0">
                <a:latin typeface="Arial" panose="020B0604020202020204" pitchFamily="34" charset="0"/>
                <a:cs typeface="Arial" panose="020B0604020202020204" pitchFamily="34" charset="0"/>
              </a:rPr>
              <a:t>Welke emoties voel ik?</a:t>
            </a:r>
          </a:p>
          <a:p>
            <a:pPr>
              <a:lnSpc>
                <a:spcPct val="100000"/>
              </a:lnSpc>
            </a:pPr>
            <a:r>
              <a:rPr lang="nl-NL" sz="1600" b="0" i="0" dirty="0">
                <a:latin typeface="Arial" panose="020B0604020202020204" pitchFamily="34" charset="0"/>
                <a:cs typeface="Arial" panose="020B0604020202020204" pitchFamily="34" charset="0"/>
              </a:rPr>
              <a:t>Welke gedachten heb ik?</a:t>
            </a:r>
          </a:p>
          <a:p>
            <a:endParaRPr lang="nl-NL" sz="1600" dirty="0"/>
          </a:p>
        </p:txBody>
      </p:sp>
    </p:spTree>
    <p:extLst>
      <p:ext uri="{BB962C8B-B14F-4D97-AF65-F5344CB8AC3E}">
        <p14:creationId xmlns:p14="http://schemas.microsoft.com/office/powerpoint/2010/main" val="65061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E5B1C0-5D4E-4732-9095-0D5FCFD23707}"/>
              </a:ext>
            </a:extLst>
          </p:cNvPr>
          <p:cNvSpPr>
            <a:spLocks noGrp="1"/>
          </p:cNvSpPr>
          <p:nvPr>
            <p:ph type="ftr" sz="quarter" idx="11"/>
          </p:nvPr>
        </p:nvSpPr>
        <p:spPr/>
        <p:txBody>
          <a:bodyPr/>
          <a:lstStyle/>
          <a:p>
            <a:r>
              <a:rPr lang="nl-NL" dirty="0"/>
              <a:t>Klassikaal </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B80D5363-F985-48A0-BFB7-5C8D6AE2AAC2}"/>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Introductie</a:t>
            </a:r>
          </a:p>
        </p:txBody>
      </p:sp>
      <p:sp>
        <p:nvSpPr>
          <p:cNvPr id="9" name="Rectangle 6">
            <a:extLst>
              <a:ext uri="{FF2B5EF4-FFF2-40B4-BE49-F238E27FC236}">
                <a16:creationId xmlns:a16="http://schemas.microsoft.com/office/drawing/2014/main" id="{DB169CAF-F541-45CE-B8DE-DA69A2D5C850}"/>
              </a:ext>
            </a:extLst>
          </p:cNvPr>
          <p:cNvSpPr/>
          <p:nvPr/>
        </p:nvSpPr>
        <p:spPr>
          <a:xfrm rot="21217775">
            <a:off x="4314081" y="326498"/>
            <a:ext cx="4221421" cy="4792177"/>
          </a:xfrm>
          <a:prstGeom prst="rect">
            <a:avLst/>
          </a:prstGeom>
          <a:solidFill>
            <a:srgbClr val="E3DAD8">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8">
            <a:extLst>
              <a:ext uri="{FF2B5EF4-FFF2-40B4-BE49-F238E27FC236}">
                <a16:creationId xmlns:a16="http://schemas.microsoft.com/office/drawing/2014/main" id="{4523737D-E740-4A3F-8A6A-2F7CBD0A5808}"/>
              </a:ext>
            </a:extLst>
          </p:cNvPr>
          <p:cNvSpPr/>
          <p:nvPr/>
        </p:nvSpPr>
        <p:spPr>
          <a:xfrm rot="21246435" flipV="1">
            <a:off x="4385029" y="1610532"/>
            <a:ext cx="3865356" cy="204565"/>
          </a:xfrm>
          <a:prstGeom prst="rect">
            <a:avLst/>
          </a:prstGeom>
          <a:solidFill>
            <a:srgbClr val="002328">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 name="Rectangle 9">
            <a:extLst>
              <a:ext uri="{FF2B5EF4-FFF2-40B4-BE49-F238E27FC236}">
                <a16:creationId xmlns:a16="http://schemas.microsoft.com/office/drawing/2014/main" id="{6F585393-5D4F-4C17-BF35-19918587CEAA}"/>
              </a:ext>
            </a:extLst>
          </p:cNvPr>
          <p:cNvSpPr/>
          <p:nvPr/>
        </p:nvSpPr>
        <p:spPr>
          <a:xfrm rot="21246435" flipV="1">
            <a:off x="4476257" y="2232084"/>
            <a:ext cx="3865356" cy="204565"/>
          </a:xfrm>
          <a:prstGeom prst="rect">
            <a:avLst/>
          </a:prstGeom>
          <a:solidFill>
            <a:srgbClr val="0023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0">
            <a:extLst>
              <a:ext uri="{FF2B5EF4-FFF2-40B4-BE49-F238E27FC236}">
                <a16:creationId xmlns:a16="http://schemas.microsoft.com/office/drawing/2014/main" id="{BA97AD1C-A934-401B-83B7-B0D1D3479824}"/>
              </a:ext>
            </a:extLst>
          </p:cNvPr>
          <p:cNvSpPr/>
          <p:nvPr/>
        </p:nvSpPr>
        <p:spPr>
          <a:xfrm rot="21246435" flipV="1">
            <a:off x="4601978" y="3427934"/>
            <a:ext cx="3865356" cy="204565"/>
          </a:xfrm>
          <a:prstGeom prst="rect">
            <a:avLst/>
          </a:prstGeom>
          <a:solidFill>
            <a:srgbClr val="0023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1">
            <a:extLst>
              <a:ext uri="{FF2B5EF4-FFF2-40B4-BE49-F238E27FC236}">
                <a16:creationId xmlns:a16="http://schemas.microsoft.com/office/drawing/2014/main" id="{C7C1AAF7-5960-441A-89BF-41908F238463}"/>
              </a:ext>
            </a:extLst>
          </p:cNvPr>
          <p:cNvSpPr/>
          <p:nvPr/>
        </p:nvSpPr>
        <p:spPr>
          <a:xfrm rot="21246435" flipV="1">
            <a:off x="4550914" y="2805316"/>
            <a:ext cx="3865356" cy="204565"/>
          </a:xfrm>
          <a:prstGeom prst="rect">
            <a:avLst/>
          </a:prstGeom>
          <a:solidFill>
            <a:srgbClr val="0023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tangle 12">
            <a:extLst>
              <a:ext uri="{FF2B5EF4-FFF2-40B4-BE49-F238E27FC236}">
                <a16:creationId xmlns:a16="http://schemas.microsoft.com/office/drawing/2014/main" id="{0DE5D487-C770-4573-8041-DC0AC356D826}"/>
              </a:ext>
            </a:extLst>
          </p:cNvPr>
          <p:cNvSpPr/>
          <p:nvPr/>
        </p:nvSpPr>
        <p:spPr>
          <a:xfrm rot="21246435" flipV="1">
            <a:off x="4705099" y="4010169"/>
            <a:ext cx="3865356" cy="204565"/>
          </a:xfrm>
          <a:prstGeom prst="rect">
            <a:avLst/>
          </a:prstGeom>
          <a:solidFill>
            <a:srgbClr val="0023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26" name="Picture 2" descr="Voortgezet onderwijs | Gezonde School">
            <a:extLst>
              <a:ext uri="{FF2B5EF4-FFF2-40B4-BE49-F238E27FC236}">
                <a16:creationId xmlns:a16="http://schemas.microsoft.com/office/drawing/2014/main" id="{4F93F336-5715-4F14-B82B-37C001F6A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42" y="992013"/>
            <a:ext cx="3980982" cy="293173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3">
            <a:extLst>
              <a:ext uri="{FF2B5EF4-FFF2-40B4-BE49-F238E27FC236}">
                <a16:creationId xmlns:a16="http://schemas.microsoft.com/office/drawing/2014/main" id="{EEDC79C6-00EA-46F8-8957-91779D20B6C7}"/>
              </a:ext>
            </a:extLst>
          </p:cNvPr>
          <p:cNvSpPr/>
          <p:nvPr/>
        </p:nvSpPr>
        <p:spPr>
          <a:xfrm rot="21246435" flipV="1">
            <a:off x="4782283" y="4633955"/>
            <a:ext cx="3865356" cy="204565"/>
          </a:xfrm>
          <a:prstGeom prst="rect">
            <a:avLst/>
          </a:prstGeom>
          <a:solidFill>
            <a:srgbClr val="0023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xtBox 7">
            <a:extLst>
              <a:ext uri="{FF2B5EF4-FFF2-40B4-BE49-F238E27FC236}">
                <a16:creationId xmlns:a16="http://schemas.microsoft.com/office/drawing/2014/main" id="{6F85393F-4E01-4FF8-93FB-63DC8E27A3C6}"/>
              </a:ext>
            </a:extLst>
          </p:cNvPr>
          <p:cNvSpPr txBox="1"/>
          <p:nvPr/>
        </p:nvSpPr>
        <p:spPr>
          <a:xfrm rot="21269950">
            <a:off x="5427736" y="970363"/>
            <a:ext cx="3497109" cy="369332"/>
          </a:xfrm>
          <a:prstGeom prst="rect">
            <a:avLst/>
          </a:prstGeom>
          <a:noFill/>
        </p:spPr>
        <p:txBody>
          <a:bodyPr wrap="square" rtlCol="0">
            <a:spAutoFit/>
          </a:bodyPr>
          <a:lstStyle/>
          <a:p>
            <a:r>
              <a:rPr lang="en-US" dirty="0"/>
              <a:t>Fijne afspraken zijn: </a:t>
            </a:r>
            <a:endParaRPr lang="nl-NL" dirty="0"/>
          </a:p>
        </p:txBody>
      </p:sp>
    </p:spTree>
    <p:extLst>
      <p:ext uri="{BB962C8B-B14F-4D97-AF65-F5344CB8AC3E}">
        <p14:creationId xmlns:p14="http://schemas.microsoft.com/office/powerpoint/2010/main" val="375667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4">
            <a:extLst>
              <a:ext uri="{FF2B5EF4-FFF2-40B4-BE49-F238E27FC236}">
                <a16:creationId xmlns:a16="http://schemas.microsoft.com/office/drawing/2014/main" id="{CE3ACDC4-2092-5845-9D5D-101972CE59FE}"/>
              </a:ext>
            </a:extLst>
          </p:cNvPr>
          <p:cNvSpPr txBox="1">
            <a:spLocks/>
          </p:cNvSpPr>
          <p:nvPr/>
        </p:nvSpPr>
        <p:spPr>
          <a:xfrm>
            <a:off x="496949" y="454157"/>
            <a:ext cx="5911407"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Schrijf op elke </a:t>
            </a:r>
            <a:r>
              <a:rPr lang="nl-NL" sz="2400" b="0" dirty="0" err="1">
                <a:solidFill>
                  <a:srgbClr val="0C8066"/>
                </a:solidFill>
                <a:latin typeface="Arial" panose="020B0604020202020204" pitchFamily="34" charset="0"/>
                <a:cs typeface="Arial" panose="020B0604020202020204" pitchFamily="34" charset="0"/>
              </a:rPr>
              <a:t>mindmap</a:t>
            </a:r>
            <a:r>
              <a:rPr lang="nl-NL" sz="2400" b="0" dirty="0">
                <a:solidFill>
                  <a:srgbClr val="0C8066"/>
                </a:solidFill>
                <a:latin typeface="Arial" panose="020B0604020202020204" pitchFamily="34" charset="0"/>
                <a:cs typeface="Arial" panose="020B0604020202020204" pitchFamily="34" charset="0"/>
              </a:rPr>
              <a:t> een strategie hoe je met deze situatie om </a:t>
            </a:r>
            <a:r>
              <a:rPr lang="nl-NL" sz="2400" b="1" dirty="0">
                <a:solidFill>
                  <a:srgbClr val="0C8066"/>
                </a:solidFill>
                <a:latin typeface="Arial" panose="020B0604020202020204" pitchFamily="34" charset="0"/>
                <a:cs typeface="Arial" panose="020B0604020202020204" pitchFamily="34" charset="0"/>
              </a:rPr>
              <a:t>kan</a:t>
            </a:r>
            <a:r>
              <a:rPr lang="nl-NL" sz="2400" b="0" dirty="0">
                <a:solidFill>
                  <a:srgbClr val="0C8066"/>
                </a:solidFill>
                <a:latin typeface="Arial" panose="020B0604020202020204" pitchFamily="34" charset="0"/>
                <a:cs typeface="Arial" panose="020B0604020202020204" pitchFamily="34" charset="0"/>
              </a:rPr>
              <a:t> gaan.</a:t>
            </a:r>
          </a:p>
        </p:txBody>
      </p:sp>
      <p:pic>
        <p:nvPicPr>
          <p:cNvPr id="12" name="Afbeelding 11">
            <a:extLst>
              <a:ext uri="{FF2B5EF4-FFF2-40B4-BE49-F238E27FC236}">
                <a16:creationId xmlns:a16="http://schemas.microsoft.com/office/drawing/2014/main" id="{22F8D234-7031-8845-8883-737B6C978135}"/>
              </a:ext>
            </a:extLst>
          </p:cNvPr>
          <p:cNvPicPr>
            <a:picLocks noChangeAspect="1"/>
          </p:cNvPicPr>
          <p:nvPr/>
        </p:nvPicPr>
        <p:blipFill>
          <a:blip r:embed="rId3"/>
          <a:stretch>
            <a:fillRect/>
          </a:stretch>
        </p:blipFill>
        <p:spPr>
          <a:xfrm rot="296065">
            <a:off x="2229379" y="2918577"/>
            <a:ext cx="4205556" cy="5948713"/>
          </a:xfrm>
          <a:prstGeom prst="rect">
            <a:avLst/>
          </a:prstGeom>
          <a:solidFill>
            <a:schemeClr val="bg1"/>
          </a:solidFill>
          <a:effectLst>
            <a:outerShdw blurRad="203200" dist="38100" dir="2700000" algn="tl" rotWithShape="0">
              <a:prstClr val="black">
                <a:alpha val="40000"/>
              </a:prstClr>
            </a:outerShdw>
          </a:effectLst>
        </p:spPr>
      </p:pic>
      <p:pic>
        <p:nvPicPr>
          <p:cNvPr id="17" name="Afbeelding 16">
            <a:extLst>
              <a:ext uri="{FF2B5EF4-FFF2-40B4-BE49-F238E27FC236}">
                <a16:creationId xmlns:a16="http://schemas.microsoft.com/office/drawing/2014/main" id="{9E1A1B17-14F5-8943-A266-96F141D4740E}"/>
              </a:ext>
            </a:extLst>
          </p:cNvPr>
          <p:cNvPicPr>
            <a:picLocks noChangeAspect="1"/>
          </p:cNvPicPr>
          <p:nvPr/>
        </p:nvPicPr>
        <p:blipFill>
          <a:blip r:embed="rId4"/>
          <a:stretch>
            <a:fillRect/>
          </a:stretch>
        </p:blipFill>
        <p:spPr>
          <a:xfrm>
            <a:off x="6775938" y="640635"/>
            <a:ext cx="1975773" cy="2075632"/>
          </a:xfrm>
          <a:prstGeom prst="rect">
            <a:avLst/>
          </a:prstGeom>
        </p:spPr>
      </p:pic>
      <p:graphicFrame>
        <p:nvGraphicFramePr>
          <p:cNvPr id="18" name="Tabel 6">
            <a:extLst>
              <a:ext uri="{FF2B5EF4-FFF2-40B4-BE49-F238E27FC236}">
                <a16:creationId xmlns:a16="http://schemas.microsoft.com/office/drawing/2014/main" id="{BF558C30-FD07-3145-AA91-157260535819}"/>
              </a:ext>
            </a:extLst>
          </p:cNvPr>
          <p:cNvGraphicFramePr>
            <a:graphicFrameLocks noGrp="1"/>
          </p:cNvGraphicFramePr>
          <p:nvPr>
            <p:extLst>
              <p:ext uri="{D42A27DB-BD31-4B8C-83A1-F6EECF244321}">
                <p14:modId xmlns:p14="http://schemas.microsoft.com/office/powerpoint/2010/main" val="1304644134"/>
              </p:ext>
            </p:extLst>
          </p:nvPr>
        </p:nvGraphicFramePr>
        <p:xfrm>
          <a:off x="496948" y="1678451"/>
          <a:ext cx="6591541" cy="1086338"/>
        </p:xfrm>
        <a:graphic>
          <a:graphicData uri="http://schemas.openxmlformats.org/drawingml/2006/table">
            <a:tbl>
              <a:tblPr firstRow="1" bandRow="1">
                <a:tableStyleId>{5940675A-B579-460E-94D1-54222C63F5DA}</a:tableStyleId>
              </a:tblPr>
              <a:tblGrid>
                <a:gridCol w="3301296">
                  <a:extLst>
                    <a:ext uri="{9D8B030D-6E8A-4147-A177-3AD203B41FA5}">
                      <a16:colId xmlns:a16="http://schemas.microsoft.com/office/drawing/2014/main" val="1940600810"/>
                    </a:ext>
                  </a:extLst>
                </a:gridCol>
                <a:gridCol w="3290245">
                  <a:extLst>
                    <a:ext uri="{9D8B030D-6E8A-4147-A177-3AD203B41FA5}">
                      <a16:colId xmlns:a16="http://schemas.microsoft.com/office/drawing/2014/main" val="20756693"/>
                    </a:ext>
                  </a:extLst>
                </a:gridCol>
              </a:tblGrid>
              <a:tr h="1086338">
                <a:tc>
                  <a:txBody>
                    <a:bodyPr/>
                    <a:lstStyle/>
                    <a:p>
                      <a:endParaRPr lang="nl-NL" sz="1200" b="1" i="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FF9E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nl-NL" sz="1200" b="0" i="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FF9E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203674"/>
                  </a:ext>
                </a:extLst>
              </a:tr>
            </a:tbl>
          </a:graphicData>
        </a:graphic>
      </p:graphicFrame>
      <p:sp>
        <p:nvSpPr>
          <p:cNvPr id="19" name="Titel 4">
            <a:extLst>
              <a:ext uri="{FF2B5EF4-FFF2-40B4-BE49-F238E27FC236}">
                <a16:creationId xmlns:a16="http://schemas.microsoft.com/office/drawing/2014/main" id="{36AE3392-6F4D-9640-A72E-F81CEE5EAF11}"/>
              </a:ext>
            </a:extLst>
          </p:cNvPr>
          <p:cNvSpPr txBox="1">
            <a:spLocks/>
          </p:cNvSpPr>
          <p:nvPr/>
        </p:nvSpPr>
        <p:spPr>
          <a:xfrm>
            <a:off x="2750950" y="4689491"/>
            <a:ext cx="1145800" cy="3536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900" i="1" dirty="0">
                <a:latin typeface="Arial" panose="020B0604020202020204" pitchFamily="34" charset="0"/>
                <a:cs typeface="Arial" panose="020B0604020202020204" pitchFamily="34" charset="0"/>
              </a:rPr>
              <a:t>Even een pauze nemen</a:t>
            </a:r>
          </a:p>
        </p:txBody>
      </p:sp>
      <p:sp>
        <p:nvSpPr>
          <p:cNvPr id="20" name="Tijdelijke aanduiding voor voettekst 1">
            <a:extLst>
              <a:ext uri="{FF2B5EF4-FFF2-40B4-BE49-F238E27FC236}">
                <a16:creationId xmlns:a16="http://schemas.microsoft.com/office/drawing/2014/main" id="{96E036B5-11CC-FF47-A3FF-1979963A399E}"/>
              </a:ext>
            </a:extLst>
          </p:cNvPr>
          <p:cNvSpPr>
            <a:spLocks noGrp="1"/>
          </p:cNvSpPr>
          <p:nvPr>
            <p:ph type="ftr" sz="quarter" idx="11"/>
          </p:nvPr>
        </p:nvSpPr>
        <p:spPr>
          <a:xfrm>
            <a:off x="482617" y="4707296"/>
            <a:ext cx="3827190" cy="240380"/>
          </a:xfrm>
        </p:spPr>
        <p:txBody>
          <a:bodyPr/>
          <a:lstStyle/>
          <a:p>
            <a:r>
              <a:rPr lang="nl-NL" dirty="0"/>
              <a:t>Individueel</a:t>
            </a:r>
            <a:endParaRPr lang="nl-NL"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F763ABA-8775-4756-AD5A-E06DA033B781}"/>
              </a:ext>
            </a:extLst>
          </p:cNvPr>
          <p:cNvSpPr txBox="1"/>
          <p:nvPr/>
        </p:nvSpPr>
        <p:spPr>
          <a:xfrm>
            <a:off x="392289" y="1750674"/>
            <a:ext cx="4580233" cy="861774"/>
          </a:xfrm>
          <a:prstGeom prst="rect">
            <a:avLst/>
          </a:prstGeom>
          <a:noFill/>
        </p:spPr>
        <p:txBody>
          <a:bodyPr wrap="square" rtlCol="0">
            <a:spAutoFit/>
          </a:bodyPr>
          <a:lstStyle/>
          <a:p>
            <a:pPr>
              <a:lnSpc>
                <a:spcPct val="100000"/>
              </a:lnSpc>
            </a:pPr>
            <a:r>
              <a:rPr lang="nl-NL" sz="1600" b="1" i="0" dirty="0">
                <a:latin typeface="Arial" panose="020B0604020202020204" pitchFamily="34" charset="0"/>
                <a:cs typeface="Arial" panose="020B0604020202020204" pitchFamily="34" charset="0"/>
              </a:rPr>
              <a:t>Jij vraagt je af:</a:t>
            </a:r>
          </a:p>
          <a:p>
            <a:pPr>
              <a:lnSpc>
                <a:spcPct val="100000"/>
              </a:lnSpc>
            </a:pPr>
            <a:r>
              <a:rPr lang="nl-NL" sz="1600" b="0" i="0" dirty="0">
                <a:latin typeface="Arial" panose="020B0604020202020204" pitchFamily="34" charset="0"/>
                <a:cs typeface="Arial" panose="020B0604020202020204" pitchFamily="34" charset="0"/>
              </a:rPr>
              <a:t>Hoe kan ik omgaan met deze moeilijke situatie?</a:t>
            </a:r>
          </a:p>
          <a:p>
            <a:endParaRPr lang="nl-NL" dirty="0"/>
          </a:p>
        </p:txBody>
      </p:sp>
    </p:spTree>
    <p:extLst>
      <p:ext uri="{BB962C8B-B14F-4D97-AF65-F5344CB8AC3E}">
        <p14:creationId xmlns:p14="http://schemas.microsoft.com/office/powerpoint/2010/main" val="108547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65774B-68EB-4F13-AC77-16A2BA2A638E}"/>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4" name="Online Media 3" title="Veerkracht afl  2">
            <a:hlinkClick r:id="" action="ppaction://media"/>
            <a:extLst>
              <a:ext uri="{FF2B5EF4-FFF2-40B4-BE49-F238E27FC236}">
                <a16:creationId xmlns:a16="http://schemas.microsoft.com/office/drawing/2014/main" id="{20CA26D4-A4F5-74F8-FA7C-91CBFBF53406}"/>
              </a:ext>
            </a:extLst>
          </p:cNvPr>
          <p:cNvPicPr>
            <a:picLocks noRot="1" noChangeAspect="1"/>
          </p:cNvPicPr>
          <p:nvPr>
            <a:videoFile r:link="rId1"/>
          </p:nvPr>
        </p:nvPicPr>
        <p:blipFill>
          <a:blip r:embed="rId4"/>
          <a:stretch>
            <a:fillRect/>
          </a:stretch>
        </p:blipFill>
        <p:spPr>
          <a:xfrm>
            <a:off x="1075267" y="118533"/>
            <a:ext cx="7861655" cy="4441835"/>
          </a:xfrm>
          <a:prstGeom prst="rect">
            <a:avLst/>
          </a:prstGeom>
        </p:spPr>
      </p:pic>
      <p:sp>
        <p:nvSpPr>
          <p:cNvPr id="5" name="Titel 4">
            <a:extLst>
              <a:ext uri="{FF2B5EF4-FFF2-40B4-BE49-F238E27FC236}">
                <a16:creationId xmlns:a16="http://schemas.microsoft.com/office/drawing/2014/main" id="{CEE55C01-911C-7C11-C89A-008219BE8E92}"/>
              </a:ext>
            </a:extLst>
          </p:cNvPr>
          <p:cNvSpPr txBox="1">
            <a:spLocks/>
          </p:cNvSpPr>
          <p:nvPr/>
        </p:nvSpPr>
        <p:spPr>
          <a:xfrm rot="16200000">
            <a:off x="-3508082" y="-618404"/>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b="0" dirty="0">
                <a:solidFill>
                  <a:schemeClr val="bg1"/>
                </a:solidFill>
                <a:latin typeface="Arial" panose="020B0604020202020204" pitchFamily="34" charset="0"/>
                <a:cs typeface="Arial" panose="020B0604020202020204" pitchFamily="34" charset="0"/>
              </a:rPr>
              <a:t>Filmpje</a:t>
            </a:r>
            <a:endParaRPr lang="nl-NL" sz="2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4">
            <a:extLst>
              <a:ext uri="{FF2B5EF4-FFF2-40B4-BE49-F238E27FC236}">
                <a16:creationId xmlns:a16="http://schemas.microsoft.com/office/drawing/2014/main" id="{CE3ACDC4-2092-5845-9D5D-101972CE59FE}"/>
              </a:ext>
            </a:extLst>
          </p:cNvPr>
          <p:cNvSpPr txBox="1">
            <a:spLocks/>
          </p:cNvSpPr>
          <p:nvPr/>
        </p:nvSpPr>
        <p:spPr>
          <a:xfrm>
            <a:off x="496949" y="454157"/>
            <a:ext cx="5911407"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err="1">
                <a:solidFill>
                  <a:srgbClr val="0C8066"/>
                </a:solidFill>
                <a:latin typeface="Arial" panose="020B0604020202020204" pitchFamily="34" charset="0"/>
                <a:cs typeface="Arial" panose="020B0604020202020204" pitchFamily="34" charset="0"/>
              </a:rPr>
              <a:t>Onderzoeksposter</a:t>
            </a:r>
            <a:endParaRPr lang="nl-NL" sz="2400" b="0" dirty="0">
              <a:solidFill>
                <a:srgbClr val="0C8066"/>
              </a:solidFill>
              <a:latin typeface="Arial" panose="020B0604020202020204" pitchFamily="34" charset="0"/>
              <a:cs typeface="Arial" panose="020B0604020202020204" pitchFamily="34" charset="0"/>
            </a:endParaRPr>
          </a:p>
        </p:txBody>
      </p:sp>
      <p:pic>
        <p:nvPicPr>
          <p:cNvPr id="12" name="Afbeelding 11">
            <a:extLst>
              <a:ext uri="{FF2B5EF4-FFF2-40B4-BE49-F238E27FC236}">
                <a16:creationId xmlns:a16="http://schemas.microsoft.com/office/drawing/2014/main" id="{22F8D234-7031-8845-8883-737B6C978135}"/>
              </a:ext>
            </a:extLst>
          </p:cNvPr>
          <p:cNvPicPr>
            <a:picLocks noChangeAspect="1"/>
          </p:cNvPicPr>
          <p:nvPr/>
        </p:nvPicPr>
        <p:blipFill rotWithShape="1">
          <a:blip r:embed="rId3"/>
          <a:srcRect t="58323" b="60"/>
          <a:stretch/>
        </p:blipFill>
        <p:spPr>
          <a:xfrm rot="479791">
            <a:off x="3370685" y="-229999"/>
            <a:ext cx="7741011" cy="4556049"/>
          </a:xfrm>
          <a:prstGeom prst="rect">
            <a:avLst/>
          </a:prstGeom>
          <a:solidFill>
            <a:schemeClr val="bg1"/>
          </a:solidFill>
          <a:effectLst>
            <a:outerShdw blurRad="203200" dist="38100" dir="2700000" algn="tl" rotWithShape="0">
              <a:prstClr val="black">
                <a:alpha val="40000"/>
              </a:prstClr>
            </a:outerShdw>
          </a:effectLst>
        </p:spPr>
      </p:pic>
      <p:sp>
        <p:nvSpPr>
          <p:cNvPr id="19" name="Titel 4">
            <a:extLst>
              <a:ext uri="{FF2B5EF4-FFF2-40B4-BE49-F238E27FC236}">
                <a16:creationId xmlns:a16="http://schemas.microsoft.com/office/drawing/2014/main" id="{36AE3392-6F4D-9640-A72E-F81CEE5EAF11}"/>
              </a:ext>
            </a:extLst>
          </p:cNvPr>
          <p:cNvSpPr txBox="1">
            <a:spLocks/>
          </p:cNvSpPr>
          <p:nvPr/>
        </p:nvSpPr>
        <p:spPr>
          <a:xfrm rot="431853">
            <a:off x="3787110" y="1341580"/>
            <a:ext cx="529013" cy="447584"/>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word boos op mezelf</a:t>
            </a:r>
          </a:p>
        </p:txBody>
      </p:sp>
      <p:sp>
        <p:nvSpPr>
          <p:cNvPr id="7" name="Titel 4">
            <a:extLst>
              <a:ext uri="{FF2B5EF4-FFF2-40B4-BE49-F238E27FC236}">
                <a16:creationId xmlns:a16="http://schemas.microsoft.com/office/drawing/2014/main" id="{5A5420AE-3CA3-934C-AF32-2AE619FBBA37}"/>
              </a:ext>
            </a:extLst>
          </p:cNvPr>
          <p:cNvSpPr txBox="1">
            <a:spLocks/>
          </p:cNvSpPr>
          <p:nvPr/>
        </p:nvSpPr>
        <p:spPr>
          <a:xfrm rot="431853">
            <a:off x="4562636" y="1436165"/>
            <a:ext cx="499430" cy="447584"/>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ga</a:t>
            </a:r>
          </a:p>
          <a:p>
            <a:pPr>
              <a:lnSpc>
                <a:spcPct val="100000"/>
              </a:lnSpc>
            </a:pPr>
            <a:r>
              <a:rPr lang="nl-NL" sz="1000" i="1" dirty="0">
                <a:latin typeface="Arial" panose="020B0604020202020204" pitchFamily="34" charset="0"/>
                <a:cs typeface="Arial" panose="020B0604020202020204" pitchFamily="34" charset="0"/>
              </a:rPr>
              <a:t>huilen</a:t>
            </a:r>
          </a:p>
        </p:txBody>
      </p:sp>
      <p:sp>
        <p:nvSpPr>
          <p:cNvPr id="9" name="Titel 4">
            <a:extLst>
              <a:ext uri="{FF2B5EF4-FFF2-40B4-BE49-F238E27FC236}">
                <a16:creationId xmlns:a16="http://schemas.microsoft.com/office/drawing/2014/main" id="{FDAC8F8C-CD66-7A43-A1B3-51F9127E5ACD}"/>
              </a:ext>
            </a:extLst>
          </p:cNvPr>
          <p:cNvSpPr txBox="1">
            <a:spLocks/>
          </p:cNvSpPr>
          <p:nvPr/>
        </p:nvSpPr>
        <p:spPr>
          <a:xfrm rot="431853">
            <a:off x="5187320" y="1556271"/>
            <a:ext cx="526138" cy="983509"/>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praat erover met de juf of meester</a:t>
            </a:r>
          </a:p>
        </p:txBody>
      </p:sp>
      <p:sp>
        <p:nvSpPr>
          <p:cNvPr id="11" name="Titel 4">
            <a:extLst>
              <a:ext uri="{FF2B5EF4-FFF2-40B4-BE49-F238E27FC236}">
                <a16:creationId xmlns:a16="http://schemas.microsoft.com/office/drawing/2014/main" id="{3BEA5BEA-CDC6-7749-9B09-0BA66E6DF9BA}"/>
              </a:ext>
            </a:extLst>
          </p:cNvPr>
          <p:cNvSpPr txBox="1">
            <a:spLocks/>
          </p:cNvSpPr>
          <p:nvPr/>
        </p:nvSpPr>
        <p:spPr>
          <a:xfrm>
            <a:off x="496949" y="1215342"/>
            <a:ext cx="2674514" cy="3193543"/>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Schrijf hier een strategie op waar iedereen uit kan kiezen.</a:t>
            </a:r>
          </a:p>
        </p:txBody>
      </p:sp>
      <p:sp>
        <p:nvSpPr>
          <p:cNvPr id="13" name="Tijdelijke aanduiding voor voettekst 1">
            <a:extLst>
              <a:ext uri="{FF2B5EF4-FFF2-40B4-BE49-F238E27FC236}">
                <a16:creationId xmlns:a16="http://schemas.microsoft.com/office/drawing/2014/main" id="{77B9A2B1-F759-594B-9422-9F69490B87EB}"/>
              </a:ext>
            </a:extLst>
          </p:cNvPr>
          <p:cNvSpPr>
            <a:spLocks noGrp="1"/>
          </p:cNvSpPr>
          <p:nvPr>
            <p:ph type="ftr" sz="quarter" idx="11"/>
          </p:nvPr>
        </p:nvSpPr>
        <p:spPr>
          <a:xfrm>
            <a:off x="482617" y="4707296"/>
            <a:ext cx="3827190" cy="240380"/>
          </a:xfrm>
        </p:spPr>
        <p:txBody>
          <a:bodyPr/>
          <a:lstStyle/>
          <a:p>
            <a:r>
              <a:rPr lang="nl-NL" dirty="0"/>
              <a:t>In groepjes</a:t>
            </a:r>
            <a:endParaRPr lang="nl-NL" dirty="0">
              <a:latin typeface="Arial" panose="020B0604020202020204" pitchFamily="34" charset="0"/>
              <a:cs typeface="Arial" panose="020B0604020202020204" pitchFamily="34" charset="0"/>
            </a:endParaRPr>
          </a:p>
        </p:txBody>
      </p:sp>
      <p:sp>
        <p:nvSpPr>
          <p:cNvPr id="10" name="Titel 4">
            <a:extLst>
              <a:ext uri="{FF2B5EF4-FFF2-40B4-BE49-F238E27FC236}">
                <a16:creationId xmlns:a16="http://schemas.microsoft.com/office/drawing/2014/main" id="{2A35AA45-C00B-EB42-A61C-0CE06129C26B}"/>
              </a:ext>
            </a:extLst>
          </p:cNvPr>
          <p:cNvSpPr txBox="1">
            <a:spLocks/>
          </p:cNvSpPr>
          <p:nvPr/>
        </p:nvSpPr>
        <p:spPr>
          <a:xfrm rot="596040">
            <a:off x="5887116" y="1621588"/>
            <a:ext cx="526138" cy="983509"/>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a:t>
            </a:r>
          </a:p>
        </p:txBody>
      </p:sp>
      <p:sp>
        <p:nvSpPr>
          <p:cNvPr id="14" name="Titel 4">
            <a:extLst>
              <a:ext uri="{FF2B5EF4-FFF2-40B4-BE49-F238E27FC236}">
                <a16:creationId xmlns:a16="http://schemas.microsoft.com/office/drawing/2014/main" id="{DD475A5C-C783-3D40-BBC0-B93CFF6A6C68}"/>
              </a:ext>
            </a:extLst>
          </p:cNvPr>
          <p:cNvSpPr txBox="1">
            <a:spLocks/>
          </p:cNvSpPr>
          <p:nvPr/>
        </p:nvSpPr>
        <p:spPr>
          <a:xfrm rot="439289">
            <a:off x="6605573" y="1714898"/>
            <a:ext cx="526138" cy="983509"/>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45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9" grpId="0"/>
      <p:bldP spid="10"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6DD08B8-E091-0B4D-A1FB-7B38BCBA4F73}"/>
              </a:ext>
            </a:extLst>
          </p:cNvPr>
          <p:cNvPicPr>
            <a:picLocks noChangeAspect="1"/>
          </p:cNvPicPr>
          <p:nvPr/>
        </p:nvPicPr>
        <p:blipFill>
          <a:blip r:embed="rId3"/>
          <a:stretch>
            <a:fillRect/>
          </a:stretch>
        </p:blipFill>
        <p:spPr>
          <a:xfrm>
            <a:off x="6752788" y="640635"/>
            <a:ext cx="2069304" cy="2041919"/>
          </a:xfrm>
          <a:prstGeom prst="rect">
            <a:avLst/>
          </a:prstGeom>
        </p:spPr>
      </p:pic>
      <p:sp>
        <p:nvSpPr>
          <p:cNvPr id="16" name="Titel 4">
            <a:extLst>
              <a:ext uri="{FF2B5EF4-FFF2-40B4-BE49-F238E27FC236}">
                <a16:creationId xmlns:a16="http://schemas.microsoft.com/office/drawing/2014/main" id="{CE3ACDC4-2092-5845-9D5D-101972CE59FE}"/>
              </a:ext>
            </a:extLst>
          </p:cNvPr>
          <p:cNvSpPr txBox="1">
            <a:spLocks/>
          </p:cNvSpPr>
          <p:nvPr/>
        </p:nvSpPr>
        <p:spPr>
          <a:xfrm>
            <a:off x="496949" y="454157"/>
            <a:ext cx="5911407"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Kruis aan welke strategie voor jou werkt.</a:t>
            </a:r>
          </a:p>
        </p:txBody>
      </p:sp>
      <p:graphicFrame>
        <p:nvGraphicFramePr>
          <p:cNvPr id="18" name="Tabel 6">
            <a:extLst>
              <a:ext uri="{FF2B5EF4-FFF2-40B4-BE49-F238E27FC236}">
                <a16:creationId xmlns:a16="http://schemas.microsoft.com/office/drawing/2014/main" id="{BF558C30-FD07-3145-AA91-157260535819}"/>
              </a:ext>
            </a:extLst>
          </p:cNvPr>
          <p:cNvGraphicFramePr>
            <a:graphicFrameLocks noGrp="1"/>
          </p:cNvGraphicFramePr>
          <p:nvPr>
            <p:extLst>
              <p:ext uri="{D42A27DB-BD31-4B8C-83A1-F6EECF244321}">
                <p14:modId xmlns:p14="http://schemas.microsoft.com/office/powerpoint/2010/main" val="1812704478"/>
              </p:ext>
            </p:extLst>
          </p:nvPr>
        </p:nvGraphicFramePr>
        <p:xfrm>
          <a:off x="496948" y="1678451"/>
          <a:ext cx="6591541" cy="1086338"/>
        </p:xfrm>
        <a:graphic>
          <a:graphicData uri="http://schemas.openxmlformats.org/drawingml/2006/table">
            <a:tbl>
              <a:tblPr firstRow="1" bandRow="1">
                <a:tableStyleId>{5940675A-B579-460E-94D1-54222C63F5DA}</a:tableStyleId>
              </a:tblPr>
              <a:tblGrid>
                <a:gridCol w="3301296">
                  <a:extLst>
                    <a:ext uri="{9D8B030D-6E8A-4147-A177-3AD203B41FA5}">
                      <a16:colId xmlns:a16="http://schemas.microsoft.com/office/drawing/2014/main" val="1940600810"/>
                    </a:ext>
                  </a:extLst>
                </a:gridCol>
                <a:gridCol w="3290245">
                  <a:extLst>
                    <a:ext uri="{9D8B030D-6E8A-4147-A177-3AD203B41FA5}">
                      <a16:colId xmlns:a16="http://schemas.microsoft.com/office/drawing/2014/main" val="20756693"/>
                    </a:ext>
                  </a:extLst>
                </a:gridCol>
              </a:tblGrid>
              <a:tr h="10863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b="1" i="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33AD68"/>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nl-NL" sz="1200" b="0" i="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33AD68"/>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203674"/>
                  </a:ext>
                </a:extLst>
              </a:tr>
            </a:tbl>
          </a:graphicData>
        </a:graphic>
      </p:graphicFrame>
      <p:sp>
        <p:nvSpPr>
          <p:cNvPr id="11" name="Tijdelijke aanduiding voor voettekst 1">
            <a:extLst>
              <a:ext uri="{FF2B5EF4-FFF2-40B4-BE49-F238E27FC236}">
                <a16:creationId xmlns:a16="http://schemas.microsoft.com/office/drawing/2014/main" id="{AF06B52C-2F91-0A43-B8E1-47F53C6DD1D6}"/>
              </a:ext>
            </a:extLst>
          </p:cNvPr>
          <p:cNvSpPr>
            <a:spLocks noGrp="1"/>
          </p:cNvSpPr>
          <p:nvPr>
            <p:ph type="ftr" sz="quarter" idx="11"/>
          </p:nvPr>
        </p:nvSpPr>
        <p:spPr>
          <a:xfrm>
            <a:off x="482617" y="4707296"/>
            <a:ext cx="3827190" cy="240380"/>
          </a:xfrm>
        </p:spPr>
        <p:txBody>
          <a:bodyPr/>
          <a:lstStyle/>
          <a:p>
            <a:r>
              <a:rPr lang="nl-NL" dirty="0"/>
              <a:t>Individueel</a:t>
            </a:r>
            <a:endParaRPr lang="nl-NL"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0C26296-3BD9-497A-87E4-46E015842FDD}"/>
              </a:ext>
            </a:extLst>
          </p:cNvPr>
          <p:cNvSpPr txBox="1"/>
          <p:nvPr/>
        </p:nvSpPr>
        <p:spPr>
          <a:xfrm>
            <a:off x="375910" y="1791285"/>
            <a:ext cx="3076742" cy="861774"/>
          </a:xfrm>
          <a:prstGeom prst="rect">
            <a:avLst/>
          </a:prstGeom>
          <a:noFill/>
        </p:spPr>
        <p:txBody>
          <a:bodyPr wrap="square" rtlCol="0">
            <a:spAutoFit/>
          </a:bodyPr>
          <a:lstStyle/>
          <a:p>
            <a:pPr>
              <a:lnSpc>
                <a:spcPct val="100000"/>
              </a:lnSpc>
            </a:pPr>
            <a:r>
              <a:rPr lang="nl-NL" sz="1600" b="1" i="0" dirty="0">
                <a:latin typeface="Arial" panose="020B0604020202020204" pitchFamily="34" charset="0"/>
                <a:cs typeface="Arial" panose="020B0604020202020204" pitchFamily="34" charset="0"/>
              </a:rPr>
              <a:t>Jij vraagt je af:</a:t>
            </a:r>
          </a:p>
          <a:p>
            <a:pPr>
              <a:lnSpc>
                <a:spcPct val="100000"/>
              </a:lnSpc>
            </a:pPr>
            <a:r>
              <a:rPr lang="nl-NL" sz="1600" b="0" i="0" dirty="0">
                <a:latin typeface="Arial" panose="020B0604020202020204" pitchFamily="34" charset="0"/>
                <a:cs typeface="Arial" panose="020B0604020202020204" pitchFamily="34" charset="0"/>
              </a:rPr>
              <a:t>Welke strategie werkt voor mij?</a:t>
            </a:r>
          </a:p>
          <a:p>
            <a:endParaRPr lang="nl-NL" dirty="0"/>
          </a:p>
        </p:txBody>
      </p:sp>
    </p:spTree>
    <p:extLst>
      <p:ext uri="{BB962C8B-B14F-4D97-AF65-F5344CB8AC3E}">
        <p14:creationId xmlns:p14="http://schemas.microsoft.com/office/powerpoint/2010/main" val="3965321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4">
            <a:extLst>
              <a:ext uri="{FF2B5EF4-FFF2-40B4-BE49-F238E27FC236}">
                <a16:creationId xmlns:a16="http://schemas.microsoft.com/office/drawing/2014/main" id="{CE3ACDC4-2092-5845-9D5D-101972CE59FE}"/>
              </a:ext>
            </a:extLst>
          </p:cNvPr>
          <p:cNvSpPr txBox="1">
            <a:spLocks/>
          </p:cNvSpPr>
          <p:nvPr/>
        </p:nvSpPr>
        <p:spPr>
          <a:xfrm>
            <a:off x="496949" y="454157"/>
            <a:ext cx="5911407"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err="1">
                <a:solidFill>
                  <a:srgbClr val="0C8066"/>
                </a:solidFill>
                <a:latin typeface="Arial" panose="020B0604020202020204" pitchFamily="34" charset="0"/>
                <a:cs typeface="Arial" panose="020B0604020202020204" pitchFamily="34" charset="0"/>
              </a:rPr>
              <a:t>Onderzoeksposter</a:t>
            </a:r>
            <a:endParaRPr lang="nl-NL" sz="2400" b="0" dirty="0">
              <a:solidFill>
                <a:srgbClr val="0C8066"/>
              </a:solidFill>
              <a:latin typeface="Arial" panose="020B0604020202020204" pitchFamily="34" charset="0"/>
              <a:cs typeface="Arial" panose="020B0604020202020204" pitchFamily="34" charset="0"/>
            </a:endParaRPr>
          </a:p>
        </p:txBody>
      </p:sp>
      <p:grpSp>
        <p:nvGrpSpPr>
          <p:cNvPr id="2" name="Groep 1">
            <a:extLst>
              <a:ext uri="{FF2B5EF4-FFF2-40B4-BE49-F238E27FC236}">
                <a16:creationId xmlns:a16="http://schemas.microsoft.com/office/drawing/2014/main" id="{4FD74353-0238-3D47-B290-0C99EE65E417}"/>
              </a:ext>
            </a:extLst>
          </p:cNvPr>
          <p:cNvGrpSpPr/>
          <p:nvPr/>
        </p:nvGrpSpPr>
        <p:grpSpPr>
          <a:xfrm>
            <a:off x="3370685" y="-229999"/>
            <a:ext cx="7741011" cy="4556049"/>
            <a:chOff x="1298817" y="1790922"/>
            <a:chExt cx="6116624" cy="3600000"/>
          </a:xfrm>
        </p:grpSpPr>
        <p:pic>
          <p:nvPicPr>
            <p:cNvPr id="12" name="Afbeelding 11">
              <a:extLst>
                <a:ext uri="{FF2B5EF4-FFF2-40B4-BE49-F238E27FC236}">
                  <a16:creationId xmlns:a16="http://schemas.microsoft.com/office/drawing/2014/main" id="{22F8D234-7031-8845-8883-737B6C978135}"/>
                </a:ext>
              </a:extLst>
            </p:cNvPr>
            <p:cNvPicPr>
              <a:picLocks noChangeAspect="1"/>
            </p:cNvPicPr>
            <p:nvPr/>
          </p:nvPicPr>
          <p:blipFill rotWithShape="1">
            <a:blip r:embed="rId3"/>
            <a:srcRect t="58323" b="60"/>
            <a:stretch/>
          </p:blipFill>
          <p:spPr>
            <a:xfrm rot="479791">
              <a:off x="1298817" y="1790922"/>
              <a:ext cx="6116624" cy="3600000"/>
            </a:xfrm>
            <a:prstGeom prst="rect">
              <a:avLst/>
            </a:prstGeom>
            <a:solidFill>
              <a:schemeClr val="bg1"/>
            </a:solidFill>
            <a:effectLst>
              <a:outerShdw blurRad="203200" dist="38100" dir="2700000" algn="tl" rotWithShape="0">
                <a:prstClr val="black">
                  <a:alpha val="40000"/>
                </a:prstClr>
              </a:outerShdw>
            </a:effectLst>
          </p:spPr>
        </p:pic>
        <p:sp>
          <p:nvSpPr>
            <p:cNvPr id="19" name="Titel 4">
              <a:extLst>
                <a:ext uri="{FF2B5EF4-FFF2-40B4-BE49-F238E27FC236}">
                  <a16:creationId xmlns:a16="http://schemas.microsoft.com/office/drawing/2014/main" id="{36AE3392-6F4D-9640-A72E-F81CEE5EAF11}"/>
                </a:ext>
              </a:extLst>
            </p:cNvPr>
            <p:cNvSpPr txBox="1">
              <a:spLocks/>
            </p:cNvSpPr>
            <p:nvPr/>
          </p:nvSpPr>
          <p:spPr>
            <a:xfrm rot="431853">
              <a:off x="1627859" y="3032718"/>
              <a:ext cx="418004" cy="3536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word boos op mezelf</a:t>
              </a:r>
            </a:p>
          </p:txBody>
        </p:sp>
        <p:sp>
          <p:nvSpPr>
            <p:cNvPr id="7" name="Titel 4">
              <a:extLst>
                <a:ext uri="{FF2B5EF4-FFF2-40B4-BE49-F238E27FC236}">
                  <a16:creationId xmlns:a16="http://schemas.microsoft.com/office/drawing/2014/main" id="{5A5420AE-3CA3-934C-AF32-2AE619FBBA37}"/>
                </a:ext>
              </a:extLst>
            </p:cNvPr>
            <p:cNvSpPr txBox="1">
              <a:spLocks/>
            </p:cNvSpPr>
            <p:nvPr/>
          </p:nvSpPr>
          <p:spPr>
            <a:xfrm rot="431853">
              <a:off x="2240647" y="3107455"/>
              <a:ext cx="394629" cy="3536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ga</a:t>
              </a:r>
            </a:p>
            <a:p>
              <a:pPr>
                <a:lnSpc>
                  <a:spcPct val="100000"/>
                </a:lnSpc>
              </a:pPr>
              <a:r>
                <a:rPr lang="nl-NL" sz="1000" i="1" dirty="0">
                  <a:latin typeface="Arial" panose="020B0604020202020204" pitchFamily="34" charset="0"/>
                  <a:cs typeface="Arial" panose="020B0604020202020204" pitchFamily="34" charset="0"/>
                </a:rPr>
                <a:t>huilen</a:t>
              </a:r>
            </a:p>
          </p:txBody>
        </p:sp>
        <p:sp>
          <p:nvSpPr>
            <p:cNvPr id="9" name="Titel 4">
              <a:extLst>
                <a:ext uri="{FF2B5EF4-FFF2-40B4-BE49-F238E27FC236}">
                  <a16:creationId xmlns:a16="http://schemas.microsoft.com/office/drawing/2014/main" id="{FDAC8F8C-CD66-7A43-A1B3-51F9127E5ACD}"/>
                </a:ext>
              </a:extLst>
            </p:cNvPr>
            <p:cNvSpPr txBox="1">
              <a:spLocks/>
            </p:cNvSpPr>
            <p:nvPr/>
          </p:nvSpPr>
          <p:spPr>
            <a:xfrm rot="431853">
              <a:off x="2734246" y="3202358"/>
              <a:ext cx="415732" cy="77712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000" i="1" dirty="0">
                  <a:latin typeface="Arial" panose="020B0604020202020204" pitchFamily="34" charset="0"/>
                  <a:cs typeface="Arial" panose="020B0604020202020204" pitchFamily="34" charset="0"/>
                </a:rPr>
                <a:t>Ik praat erover met de juf of meester</a:t>
              </a:r>
            </a:p>
          </p:txBody>
        </p:sp>
      </p:grpSp>
      <p:sp>
        <p:nvSpPr>
          <p:cNvPr id="11" name="Titel 4">
            <a:extLst>
              <a:ext uri="{FF2B5EF4-FFF2-40B4-BE49-F238E27FC236}">
                <a16:creationId xmlns:a16="http://schemas.microsoft.com/office/drawing/2014/main" id="{3BEA5BEA-CDC6-7749-9B09-0BA66E6DF9BA}"/>
              </a:ext>
            </a:extLst>
          </p:cNvPr>
          <p:cNvSpPr txBox="1">
            <a:spLocks/>
          </p:cNvSpPr>
          <p:nvPr/>
        </p:nvSpPr>
        <p:spPr>
          <a:xfrm>
            <a:off x="496949" y="1215342"/>
            <a:ext cx="2674514" cy="3193543"/>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Kruis aan hoe jij zou reageren op de situatie.</a:t>
            </a:r>
          </a:p>
        </p:txBody>
      </p:sp>
      <p:sp>
        <p:nvSpPr>
          <p:cNvPr id="13" name="Tijdelijke aanduiding voor voettekst 1">
            <a:extLst>
              <a:ext uri="{FF2B5EF4-FFF2-40B4-BE49-F238E27FC236}">
                <a16:creationId xmlns:a16="http://schemas.microsoft.com/office/drawing/2014/main" id="{77B9A2B1-F759-594B-9422-9F69490B87EB}"/>
              </a:ext>
            </a:extLst>
          </p:cNvPr>
          <p:cNvSpPr>
            <a:spLocks noGrp="1"/>
          </p:cNvSpPr>
          <p:nvPr>
            <p:ph type="ftr" sz="quarter" idx="11"/>
          </p:nvPr>
        </p:nvSpPr>
        <p:spPr>
          <a:xfrm>
            <a:off x="482617" y="4707296"/>
            <a:ext cx="3827190" cy="240380"/>
          </a:xfrm>
        </p:spPr>
        <p:txBody>
          <a:bodyPr/>
          <a:lstStyle/>
          <a:p>
            <a:r>
              <a:rPr lang="nl-NL" dirty="0"/>
              <a:t>Individueel</a:t>
            </a:r>
            <a:endParaRPr lang="nl-NL" dirty="0">
              <a:latin typeface="Arial" panose="020B0604020202020204" pitchFamily="34" charset="0"/>
              <a:cs typeface="Arial" panose="020B0604020202020204" pitchFamily="34" charset="0"/>
            </a:endParaRPr>
          </a:p>
        </p:txBody>
      </p:sp>
      <p:sp>
        <p:nvSpPr>
          <p:cNvPr id="22" name="Freeform: Shape 5">
            <a:extLst>
              <a:ext uri="{FF2B5EF4-FFF2-40B4-BE49-F238E27FC236}">
                <a16:creationId xmlns:a16="http://schemas.microsoft.com/office/drawing/2014/main" id="{081E87E2-CD2D-014A-BC21-BF8CCC7CF4B3}"/>
              </a:ext>
            </a:extLst>
          </p:cNvPr>
          <p:cNvSpPr/>
          <p:nvPr/>
        </p:nvSpPr>
        <p:spPr>
          <a:xfrm rot="508906">
            <a:off x="3903688" y="779731"/>
            <a:ext cx="56755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3" name="Freeform: Shape 20">
            <a:extLst>
              <a:ext uri="{FF2B5EF4-FFF2-40B4-BE49-F238E27FC236}">
                <a16:creationId xmlns:a16="http://schemas.microsoft.com/office/drawing/2014/main" id="{D7AB904B-79B1-E841-8DFB-FAE9D2C0475F}"/>
              </a:ext>
            </a:extLst>
          </p:cNvPr>
          <p:cNvSpPr/>
          <p:nvPr/>
        </p:nvSpPr>
        <p:spPr>
          <a:xfrm rot="508906">
            <a:off x="4585996" y="855094"/>
            <a:ext cx="57313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4" name="Freeform: Shape 21">
            <a:extLst>
              <a:ext uri="{FF2B5EF4-FFF2-40B4-BE49-F238E27FC236}">
                <a16:creationId xmlns:a16="http://schemas.microsoft.com/office/drawing/2014/main" id="{03A73471-1E66-364C-8297-390B656374A1}"/>
              </a:ext>
            </a:extLst>
          </p:cNvPr>
          <p:cNvSpPr/>
          <p:nvPr/>
        </p:nvSpPr>
        <p:spPr>
          <a:xfrm rot="508906">
            <a:off x="5296352" y="959711"/>
            <a:ext cx="57313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5" name="Freeform: Shape 22">
            <a:extLst>
              <a:ext uri="{FF2B5EF4-FFF2-40B4-BE49-F238E27FC236}">
                <a16:creationId xmlns:a16="http://schemas.microsoft.com/office/drawing/2014/main" id="{B7A0A18A-F87C-B149-9D4B-4F479CC42604}"/>
              </a:ext>
            </a:extLst>
          </p:cNvPr>
          <p:cNvSpPr/>
          <p:nvPr/>
        </p:nvSpPr>
        <p:spPr>
          <a:xfrm rot="508906">
            <a:off x="3906999" y="498740"/>
            <a:ext cx="57313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Freeform: Shape 23">
            <a:extLst>
              <a:ext uri="{FF2B5EF4-FFF2-40B4-BE49-F238E27FC236}">
                <a16:creationId xmlns:a16="http://schemas.microsoft.com/office/drawing/2014/main" id="{9A79583B-1160-A047-A2BF-691F5DAAF0FE}"/>
              </a:ext>
            </a:extLst>
          </p:cNvPr>
          <p:cNvSpPr/>
          <p:nvPr/>
        </p:nvSpPr>
        <p:spPr>
          <a:xfrm rot="508906">
            <a:off x="4645204" y="609837"/>
            <a:ext cx="57313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7" name="Freeform: Shape 24">
            <a:extLst>
              <a:ext uri="{FF2B5EF4-FFF2-40B4-BE49-F238E27FC236}">
                <a16:creationId xmlns:a16="http://schemas.microsoft.com/office/drawing/2014/main" id="{763D2DD8-9F86-7C44-910E-AC7761D0EEED}"/>
              </a:ext>
            </a:extLst>
          </p:cNvPr>
          <p:cNvSpPr/>
          <p:nvPr/>
        </p:nvSpPr>
        <p:spPr>
          <a:xfrm rot="508906">
            <a:off x="4663867" y="347358"/>
            <a:ext cx="573135" cy="232287"/>
          </a:xfrm>
          <a:custGeom>
            <a:avLst/>
            <a:gdLst>
              <a:gd name="connsiteX0" fmla="*/ 126275 w 1504251"/>
              <a:gd name="connsiteY0" fmla="*/ 52551 h 609600"/>
              <a:gd name="connsiteX1" fmla="*/ 94744 w 1504251"/>
              <a:gd name="connsiteY1" fmla="*/ 105103 h 609600"/>
              <a:gd name="connsiteX2" fmla="*/ 105255 w 1504251"/>
              <a:gd name="connsiteY2" fmla="*/ 136634 h 609600"/>
              <a:gd name="connsiteX3" fmla="*/ 115765 w 1504251"/>
              <a:gd name="connsiteY3" fmla="*/ 178675 h 609600"/>
              <a:gd name="connsiteX4" fmla="*/ 105255 w 1504251"/>
              <a:gd name="connsiteY4" fmla="*/ 273268 h 609600"/>
              <a:gd name="connsiteX5" fmla="*/ 84234 w 1504251"/>
              <a:gd name="connsiteY5" fmla="*/ 304800 h 609600"/>
              <a:gd name="connsiteX6" fmla="*/ 73724 w 1504251"/>
              <a:gd name="connsiteY6" fmla="*/ 336331 h 609600"/>
              <a:gd name="connsiteX7" fmla="*/ 10661 w 1504251"/>
              <a:gd name="connsiteY7" fmla="*/ 409903 h 609600"/>
              <a:gd name="connsiteX8" fmla="*/ 42192 w 1504251"/>
              <a:gd name="connsiteY8" fmla="*/ 451944 h 609600"/>
              <a:gd name="connsiteX9" fmla="*/ 73724 w 1504251"/>
              <a:gd name="connsiteY9" fmla="*/ 420413 h 609600"/>
              <a:gd name="connsiteX10" fmla="*/ 115765 w 1504251"/>
              <a:gd name="connsiteY10" fmla="*/ 409903 h 609600"/>
              <a:gd name="connsiteX11" fmla="*/ 210358 w 1504251"/>
              <a:gd name="connsiteY11" fmla="*/ 357351 h 609600"/>
              <a:gd name="connsiteX12" fmla="*/ 231379 w 1504251"/>
              <a:gd name="connsiteY12" fmla="*/ 325820 h 609600"/>
              <a:gd name="connsiteX13" fmla="*/ 273420 w 1504251"/>
              <a:gd name="connsiteY13" fmla="*/ 231227 h 609600"/>
              <a:gd name="connsiteX14" fmla="*/ 283930 w 1504251"/>
              <a:gd name="connsiteY14" fmla="*/ 94593 h 609600"/>
              <a:gd name="connsiteX15" fmla="*/ 304951 w 1504251"/>
              <a:gd name="connsiteY15" fmla="*/ 21020 h 609600"/>
              <a:gd name="connsiteX16" fmla="*/ 336482 w 1504251"/>
              <a:gd name="connsiteY16" fmla="*/ 42041 h 609600"/>
              <a:gd name="connsiteX17" fmla="*/ 325972 w 1504251"/>
              <a:gd name="connsiteY17" fmla="*/ 94593 h 609600"/>
              <a:gd name="connsiteX18" fmla="*/ 283930 w 1504251"/>
              <a:gd name="connsiteY18" fmla="*/ 189186 h 609600"/>
              <a:gd name="connsiteX19" fmla="*/ 273420 w 1504251"/>
              <a:gd name="connsiteY19" fmla="*/ 231227 h 609600"/>
              <a:gd name="connsiteX20" fmla="*/ 252399 w 1504251"/>
              <a:gd name="connsiteY20" fmla="*/ 283779 h 609600"/>
              <a:gd name="connsiteX21" fmla="*/ 231379 w 1504251"/>
              <a:gd name="connsiteY21" fmla="*/ 367862 h 609600"/>
              <a:gd name="connsiteX22" fmla="*/ 220868 w 1504251"/>
              <a:gd name="connsiteY22" fmla="*/ 462455 h 609600"/>
              <a:gd name="connsiteX23" fmla="*/ 210358 w 1504251"/>
              <a:gd name="connsiteY23" fmla="*/ 493986 h 609600"/>
              <a:gd name="connsiteX24" fmla="*/ 273420 w 1504251"/>
              <a:gd name="connsiteY24" fmla="*/ 388882 h 609600"/>
              <a:gd name="connsiteX25" fmla="*/ 336482 w 1504251"/>
              <a:gd name="connsiteY25" fmla="*/ 294289 h 609600"/>
              <a:gd name="connsiteX26" fmla="*/ 389034 w 1504251"/>
              <a:gd name="connsiteY26" fmla="*/ 252248 h 609600"/>
              <a:gd name="connsiteX27" fmla="*/ 431075 w 1504251"/>
              <a:gd name="connsiteY27" fmla="*/ 136634 h 609600"/>
              <a:gd name="connsiteX28" fmla="*/ 462606 w 1504251"/>
              <a:gd name="connsiteY28" fmla="*/ 73572 h 609600"/>
              <a:gd name="connsiteX29" fmla="*/ 494137 w 1504251"/>
              <a:gd name="connsiteY29" fmla="*/ 63062 h 609600"/>
              <a:gd name="connsiteX30" fmla="*/ 525668 w 1504251"/>
              <a:gd name="connsiteY30" fmla="*/ 42041 h 609600"/>
              <a:gd name="connsiteX31" fmla="*/ 504648 w 1504251"/>
              <a:gd name="connsiteY31" fmla="*/ 10510 h 609600"/>
              <a:gd name="connsiteX32" fmla="*/ 462606 w 1504251"/>
              <a:gd name="connsiteY32" fmla="*/ 73572 h 609600"/>
              <a:gd name="connsiteX33" fmla="*/ 410055 w 1504251"/>
              <a:gd name="connsiteY33" fmla="*/ 157655 h 609600"/>
              <a:gd name="connsiteX34" fmla="*/ 357503 w 1504251"/>
              <a:gd name="connsiteY34" fmla="*/ 273268 h 609600"/>
              <a:gd name="connsiteX35" fmla="*/ 346992 w 1504251"/>
              <a:gd name="connsiteY35" fmla="*/ 315310 h 609600"/>
              <a:gd name="connsiteX36" fmla="*/ 357503 w 1504251"/>
              <a:gd name="connsiteY36" fmla="*/ 420413 h 609600"/>
              <a:gd name="connsiteX37" fmla="*/ 368013 w 1504251"/>
              <a:gd name="connsiteY37" fmla="*/ 451944 h 609600"/>
              <a:gd name="connsiteX38" fmla="*/ 357503 w 1504251"/>
              <a:gd name="connsiteY38" fmla="*/ 525517 h 609600"/>
              <a:gd name="connsiteX39" fmla="*/ 346992 w 1504251"/>
              <a:gd name="connsiteY39" fmla="*/ 567558 h 609600"/>
              <a:gd name="connsiteX40" fmla="*/ 368013 w 1504251"/>
              <a:gd name="connsiteY40" fmla="*/ 451944 h 609600"/>
              <a:gd name="connsiteX41" fmla="*/ 410055 w 1504251"/>
              <a:gd name="connsiteY41" fmla="*/ 399393 h 609600"/>
              <a:gd name="connsiteX42" fmla="*/ 431075 w 1504251"/>
              <a:gd name="connsiteY42" fmla="*/ 357351 h 609600"/>
              <a:gd name="connsiteX43" fmla="*/ 483627 w 1504251"/>
              <a:gd name="connsiteY43" fmla="*/ 304800 h 609600"/>
              <a:gd name="connsiteX44" fmla="*/ 515158 w 1504251"/>
              <a:gd name="connsiteY44" fmla="*/ 252248 h 609600"/>
              <a:gd name="connsiteX45" fmla="*/ 588730 w 1504251"/>
              <a:gd name="connsiteY45" fmla="*/ 157655 h 609600"/>
              <a:gd name="connsiteX46" fmla="*/ 630772 w 1504251"/>
              <a:gd name="connsiteY46" fmla="*/ 105103 h 609600"/>
              <a:gd name="connsiteX47" fmla="*/ 662303 w 1504251"/>
              <a:gd name="connsiteY47" fmla="*/ 31531 h 609600"/>
              <a:gd name="connsiteX48" fmla="*/ 683324 w 1504251"/>
              <a:gd name="connsiteY48" fmla="*/ 63062 h 609600"/>
              <a:gd name="connsiteX49" fmla="*/ 672813 w 1504251"/>
              <a:gd name="connsiteY49" fmla="*/ 115613 h 609600"/>
              <a:gd name="connsiteX50" fmla="*/ 641282 w 1504251"/>
              <a:gd name="connsiteY50" fmla="*/ 231227 h 609600"/>
              <a:gd name="connsiteX51" fmla="*/ 620261 w 1504251"/>
              <a:gd name="connsiteY51" fmla="*/ 315310 h 609600"/>
              <a:gd name="connsiteX52" fmla="*/ 588730 w 1504251"/>
              <a:gd name="connsiteY52" fmla="*/ 483475 h 609600"/>
              <a:gd name="connsiteX53" fmla="*/ 546689 w 1504251"/>
              <a:gd name="connsiteY53" fmla="*/ 546537 h 609600"/>
              <a:gd name="connsiteX54" fmla="*/ 515158 w 1504251"/>
              <a:gd name="connsiteY54" fmla="*/ 536027 h 609600"/>
              <a:gd name="connsiteX55" fmla="*/ 525668 w 1504251"/>
              <a:gd name="connsiteY55" fmla="*/ 409903 h 609600"/>
              <a:gd name="connsiteX56" fmla="*/ 567710 w 1504251"/>
              <a:gd name="connsiteY56" fmla="*/ 304800 h 609600"/>
              <a:gd name="connsiteX57" fmla="*/ 662303 w 1504251"/>
              <a:gd name="connsiteY57" fmla="*/ 220717 h 609600"/>
              <a:gd name="connsiteX58" fmla="*/ 693834 w 1504251"/>
              <a:gd name="connsiteY58" fmla="*/ 189186 h 609600"/>
              <a:gd name="connsiteX59" fmla="*/ 788427 w 1504251"/>
              <a:gd name="connsiteY59" fmla="*/ 126124 h 609600"/>
              <a:gd name="connsiteX60" fmla="*/ 830468 w 1504251"/>
              <a:gd name="connsiteY60" fmla="*/ 94593 h 609600"/>
              <a:gd name="connsiteX61" fmla="*/ 861999 w 1504251"/>
              <a:gd name="connsiteY61" fmla="*/ 73572 h 609600"/>
              <a:gd name="connsiteX62" fmla="*/ 851489 w 1504251"/>
              <a:gd name="connsiteY62" fmla="*/ 105103 h 609600"/>
              <a:gd name="connsiteX63" fmla="*/ 819958 w 1504251"/>
              <a:gd name="connsiteY63" fmla="*/ 157655 h 609600"/>
              <a:gd name="connsiteX64" fmla="*/ 798937 w 1504251"/>
              <a:gd name="connsiteY64" fmla="*/ 199696 h 609600"/>
              <a:gd name="connsiteX65" fmla="*/ 788427 w 1504251"/>
              <a:gd name="connsiteY65" fmla="*/ 388882 h 609600"/>
              <a:gd name="connsiteX66" fmla="*/ 725365 w 1504251"/>
              <a:gd name="connsiteY66" fmla="*/ 515006 h 609600"/>
              <a:gd name="connsiteX67" fmla="*/ 693834 w 1504251"/>
              <a:gd name="connsiteY67" fmla="*/ 536027 h 609600"/>
              <a:gd name="connsiteX68" fmla="*/ 704344 w 1504251"/>
              <a:gd name="connsiteY68" fmla="*/ 483475 h 609600"/>
              <a:gd name="connsiteX69" fmla="*/ 725365 w 1504251"/>
              <a:gd name="connsiteY69" fmla="*/ 441434 h 609600"/>
              <a:gd name="connsiteX70" fmla="*/ 788427 w 1504251"/>
              <a:gd name="connsiteY70" fmla="*/ 346841 h 609600"/>
              <a:gd name="connsiteX71" fmla="*/ 872510 w 1504251"/>
              <a:gd name="connsiteY71" fmla="*/ 252248 h 609600"/>
              <a:gd name="connsiteX72" fmla="*/ 914551 w 1504251"/>
              <a:gd name="connsiteY72" fmla="*/ 178675 h 609600"/>
              <a:gd name="connsiteX73" fmla="*/ 967103 w 1504251"/>
              <a:gd name="connsiteY73" fmla="*/ 94593 h 609600"/>
              <a:gd name="connsiteX74" fmla="*/ 956592 w 1504251"/>
              <a:gd name="connsiteY74" fmla="*/ 157655 h 609600"/>
              <a:gd name="connsiteX75" fmla="*/ 946082 w 1504251"/>
              <a:gd name="connsiteY75" fmla="*/ 189186 h 609600"/>
              <a:gd name="connsiteX76" fmla="*/ 925061 w 1504251"/>
              <a:gd name="connsiteY76" fmla="*/ 273268 h 609600"/>
              <a:gd name="connsiteX77" fmla="*/ 893530 w 1504251"/>
              <a:gd name="connsiteY77" fmla="*/ 367862 h 609600"/>
              <a:gd name="connsiteX78" fmla="*/ 883020 w 1504251"/>
              <a:gd name="connsiteY78" fmla="*/ 399393 h 609600"/>
              <a:gd name="connsiteX79" fmla="*/ 872510 w 1504251"/>
              <a:gd name="connsiteY79" fmla="*/ 430924 h 609600"/>
              <a:gd name="connsiteX80" fmla="*/ 851489 w 1504251"/>
              <a:gd name="connsiteY80" fmla="*/ 462455 h 609600"/>
              <a:gd name="connsiteX81" fmla="*/ 840979 w 1504251"/>
              <a:gd name="connsiteY81" fmla="*/ 493986 h 609600"/>
              <a:gd name="connsiteX82" fmla="*/ 872510 w 1504251"/>
              <a:gd name="connsiteY82" fmla="*/ 409903 h 609600"/>
              <a:gd name="connsiteX83" fmla="*/ 904041 w 1504251"/>
              <a:gd name="connsiteY83" fmla="*/ 336331 h 609600"/>
              <a:gd name="connsiteX84" fmla="*/ 925061 w 1504251"/>
              <a:gd name="connsiteY84" fmla="*/ 294289 h 609600"/>
              <a:gd name="connsiteX85" fmla="*/ 935572 w 1504251"/>
              <a:gd name="connsiteY85" fmla="*/ 252248 h 609600"/>
              <a:gd name="connsiteX86" fmla="*/ 967103 w 1504251"/>
              <a:gd name="connsiteY86" fmla="*/ 220717 h 609600"/>
              <a:gd name="connsiteX87" fmla="*/ 1009144 w 1504251"/>
              <a:gd name="connsiteY87" fmla="*/ 147144 h 609600"/>
              <a:gd name="connsiteX88" fmla="*/ 1040675 w 1504251"/>
              <a:gd name="connsiteY88" fmla="*/ 126124 h 609600"/>
              <a:gd name="connsiteX89" fmla="*/ 1072206 w 1504251"/>
              <a:gd name="connsiteY89" fmla="*/ 63062 h 609600"/>
              <a:gd name="connsiteX90" fmla="*/ 1103737 w 1504251"/>
              <a:gd name="connsiteY90" fmla="*/ 42041 h 609600"/>
              <a:gd name="connsiteX91" fmla="*/ 1093227 w 1504251"/>
              <a:gd name="connsiteY91" fmla="*/ 357351 h 609600"/>
              <a:gd name="connsiteX92" fmla="*/ 1072206 w 1504251"/>
              <a:gd name="connsiteY92" fmla="*/ 399393 h 609600"/>
              <a:gd name="connsiteX93" fmla="*/ 1019655 w 1504251"/>
              <a:gd name="connsiteY93" fmla="*/ 504496 h 609600"/>
              <a:gd name="connsiteX94" fmla="*/ 998634 w 1504251"/>
              <a:gd name="connsiteY94" fmla="*/ 536027 h 609600"/>
              <a:gd name="connsiteX95" fmla="*/ 1009144 w 1504251"/>
              <a:gd name="connsiteY95" fmla="*/ 493986 h 609600"/>
              <a:gd name="connsiteX96" fmla="*/ 1030165 w 1504251"/>
              <a:gd name="connsiteY96" fmla="*/ 399393 h 609600"/>
              <a:gd name="connsiteX97" fmla="*/ 1051186 w 1504251"/>
              <a:gd name="connsiteY97" fmla="*/ 336331 h 609600"/>
              <a:gd name="connsiteX98" fmla="*/ 1061696 w 1504251"/>
              <a:gd name="connsiteY98" fmla="*/ 283779 h 609600"/>
              <a:gd name="connsiteX99" fmla="*/ 1093227 w 1504251"/>
              <a:gd name="connsiteY99" fmla="*/ 231227 h 609600"/>
              <a:gd name="connsiteX100" fmla="*/ 1187820 w 1504251"/>
              <a:gd name="connsiteY100" fmla="*/ 115613 h 609600"/>
              <a:gd name="connsiteX101" fmla="*/ 1219351 w 1504251"/>
              <a:gd name="connsiteY101" fmla="*/ 84082 h 609600"/>
              <a:gd name="connsiteX102" fmla="*/ 1240372 w 1504251"/>
              <a:gd name="connsiteY102" fmla="*/ 52551 h 609600"/>
              <a:gd name="connsiteX103" fmla="*/ 1271903 w 1504251"/>
              <a:gd name="connsiteY103" fmla="*/ 31531 h 609600"/>
              <a:gd name="connsiteX104" fmla="*/ 1261392 w 1504251"/>
              <a:gd name="connsiteY104" fmla="*/ 94593 h 609600"/>
              <a:gd name="connsiteX105" fmla="*/ 1250882 w 1504251"/>
              <a:gd name="connsiteY105" fmla="*/ 147144 h 609600"/>
              <a:gd name="connsiteX106" fmla="*/ 1229861 w 1504251"/>
              <a:gd name="connsiteY106" fmla="*/ 283779 h 609600"/>
              <a:gd name="connsiteX107" fmla="*/ 1198330 w 1504251"/>
              <a:gd name="connsiteY107" fmla="*/ 336331 h 609600"/>
              <a:gd name="connsiteX108" fmla="*/ 1177310 w 1504251"/>
              <a:gd name="connsiteY108" fmla="*/ 388882 h 609600"/>
              <a:gd name="connsiteX109" fmla="*/ 1166799 w 1504251"/>
              <a:gd name="connsiteY109" fmla="*/ 451944 h 609600"/>
              <a:gd name="connsiteX110" fmla="*/ 1156289 w 1504251"/>
              <a:gd name="connsiteY110" fmla="*/ 536027 h 609600"/>
              <a:gd name="connsiteX111" fmla="*/ 1145779 w 1504251"/>
              <a:gd name="connsiteY111" fmla="*/ 609600 h 609600"/>
              <a:gd name="connsiteX112" fmla="*/ 1124758 w 1504251"/>
              <a:gd name="connsiteY112" fmla="*/ 557048 h 609600"/>
              <a:gd name="connsiteX113" fmla="*/ 1114248 w 1504251"/>
              <a:gd name="connsiteY113" fmla="*/ 515006 h 609600"/>
              <a:gd name="connsiteX114" fmla="*/ 1093227 w 1504251"/>
              <a:gd name="connsiteY114" fmla="*/ 483475 h 609600"/>
              <a:gd name="connsiteX115" fmla="*/ 1103737 w 1504251"/>
              <a:gd name="connsiteY115" fmla="*/ 420413 h 609600"/>
              <a:gd name="connsiteX116" fmla="*/ 1177310 w 1504251"/>
              <a:gd name="connsiteY116" fmla="*/ 336331 h 609600"/>
              <a:gd name="connsiteX117" fmla="*/ 1208841 w 1504251"/>
              <a:gd name="connsiteY117" fmla="*/ 294289 h 609600"/>
              <a:gd name="connsiteX118" fmla="*/ 1250882 w 1504251"/>
              <a:gd name="connsiteY118" fmla="*/ 231227 h 609600"/>
              <a:gd name="connsiteX119" fmla="*/ 1271903 w 1504251"/>
              <a:gd name="connsiteY119" fmla="*/ 199696 h 609600"/>
              <a:gd name="connsiteX120" fmla="*/ 1303434 w 1504251"/>
              <a:gd name="connsiteY120" fmla="*/ 147144 h 609600"/>
              <a:gd name="connsiteX121" fmla="*/ 1334965 w 1504251"/>
              <a:gd name="connsiteY121" fmla="*/ 115613 h 609600"/>
              <a:gd name="connsiteX122" fmla="*/ 1387517 w 1504251"/>
              <a:gd name="connsiteY122" fmla="*/ 52551 h 609600"/>
              <a:gd name="connsiteX123" fmla="*/ 1377006 w 1504251"/>
              <a:gd name="connsiteY123" fmla="*/ 304800 h 609600"/>
              <a:gd name="connsiteX124" fmla="*/ 1366496 w 1504251"/>
              <a:gd name="connsiteY124" fmla="*/ 336331 h 609600"/>
              <a:gd name="connsiteX125" fmla="*/ 1345475 w 1504251"/>
              <a:gd name="connsiteY125" fmla="*/ 420413 h 609600"/>
              <a:gd name="connsiteX126" fmla="*/ 1334965 w 1504251"/>
              <a:gd name="connsiteY126" fmla="*/ 462455 h 609600"/>
              <a:gd name="connsiteX127" fmla="*/ 1313944 w 1504251"/>
              <a:gd name="connsiteY127" fmla="*/ 599089 h 609600"/>
              <a:gd name="connsiteX128" fmla="*/ 1292924 w 1504251"/>
              <a:gd name="connsiteY128" fmla="*/ 567558 h 609600"/>
              <a:gd name="connsiteX129" fmla="*/ 1324455 w 1504251"/>
              <a:gd name="connsiteY129" fmla="*/ 378372 h 609600"/>
              <a:gd name="connsiteX130" fmla="*/ 1377006 w 1504251"/>
              <a:gd name="connsiteY130" fmla="*/ 294289 h 609600"/>
              <a:gd name="connsiteX131" fmla="*/ 1387517 w 1504251"/>
              <a:gd name="connsiteY131" fmla="*/ 262758 h 609600"/>
              <a:gd name="connsiteX132" fmla="*/ 1461089 w 1504251"/>
              <a:gd name="connsiteY132" fmla="*/ 189186 h 609600"/>
              <a:gd name="connsiteX133" fmla="*/ 1482110 w 1504251"/>
              <a:gd name="connsiteY133" fmla="*/ 136634 h 609600"/>
              <a:gd name="connsiteX134" fmla="*/ 1503130 w 1504251"/>
              <a:gd name="connsiteY134" fmla="*/ 94593 h 609600"/>
              <a:gd name="connsiteX135" fmla="*/ 1492620 w 1504251"/>
              <a:gd name="connsiteY135" fmla="*/ 315310 h 609600"/>
              <a:gd name="connsiteX136" fmla="*/ 1482110 w 1504251"/>
              <a:gd name="connsiteY136" fmla="*/ 367862 h 609600"/>
              <a:gd name="connsiteX137" fmla="*/ 1461089 w 1504251"/>
              <a:gd name="connsiteY137" fmla="*/ 546537 h 609600"/>
              <a:gd name="connsiteX138" fmla="*/ 1429558 w 1504251"/>
              <a:gd name="connsiteY138" fmla="*/ 525517 h 609600"/>
              <a:gd name="connsiteX139" fmla="*/ 1419048 w 1504251"/>
              <a:gd name="connsiteY139" fmla="*/ 451944 h 609600"/>
              <a:gd name="connsiteX140" fmla="*/ 1398027 w 1504251"/>
              <a:gd name="connsiteY140" fmla="*/ 409903 h 609600"/>
              <a:gd name="connsiteX141" fmla="*/ 1377006 w 1504251"/>
              <a:gd name="connsiteY141" fmla="*/ 210206 h 609600"/>
              <a:gd name="connsiteX142" fmla="*/ 1355986 w 1504251"/>
              <a:gd name="connsiteY142" fmla="*/ 52551 h 609600"/>
              <a:gd name="connsiteX143" fmla="*/ 1240372 w 1504251"/>
              <a:gd name="connsiteY143" fmla="*/ 63062 h 609600"/>
              <a:gd name="connsiteX144" fmla="*/ 1177310 w 1504251"/>
              <a:gd name="connsiteY144" fmla="*/ 73572 h 609600"/>
              <a:gd name="connsiteX145" fmla="*/ 1135268 w 1504251"/>
              <a:gd name="connsiteY145" fmla="*/ 105103 h 609600"/>
              <a:gd name="connsiteX146" fmla="*/ 1093227 w 1504251"/>
              <a:gd name="connsiteY146" fmla="*/ 115613 h 609600"/>
              <a:gd name="connsiteX147" fmla="*/ 1030165 w 1504251"/>
              <a:gd name="connsiteY147" fmla="*/ 136634 h 609600"/>
              <a:gd name="connsiteX148" fmla="*/ 967103 w 1504251"/>
              <a:gd name="connsiteY148" fmla="*/ 210206 h 609600"/>
              <a:gd name="connsiteX149" fmla="*/ 925061 w 1504251"/>
              <a:gd name="connsiteY149" fmla="*/ 252248 h 609600"/>
              <a:gd name="connsiteX150" fmla="*/ 872510 w 1504251"/>
              <a:gd name="connsiteY150" fmla="*/ 315310 h 609600"/>
              <a:gd name="connsiteX151" fmla="*/ 788427 w 1504251"/>
              <a:gd name="connsiteY151" fmla="*/ 388882 h 609600"/>
              <a:gd name="connsiteX152" fmla="*/ 735875 w 1504251"/>
              <a:gd name="connsiteY152" fmla="*/ 420413 h 609600"/>
              <a:gd name="connsiteX153" fmla="*/ 704344 w 1504251"/>
              <a:gd name="connsiteY153" fmla="*/ 441434 h 609600"/>
              <a:gd name="connsiteX154" fmla="*/ 567710 w 1504251"/>
              <a:gd name="connsiteY154" fmla="*/ 462455 h 609600"/>
              <a:gd name="connsiteX155" fmla="*/ 483627 w 1504251"/>
              <a:gd name="connsiteY155" fmla="*/ 483475 h 609600"/>
              <a:gd name="connsiteX156" fmla="*/ 431075 w 1504251"/>
              <a:gd name="connsiteY156" fmla="*/ 504496 h 609600"/>
              <a:gd name="connsiteX157" fmla="*/ 357503 w 1504251"/>
              <a:gd name="connsiteY157" fmla="*/ 515006 h 609600"/>
              <a:gd name="connsiteX158" fmla="*/ 294441 w 1504251"/>
              <a:gd name="connsiteY158" fmla="*/ 525517 h 609600"/>
              <a:gd name="connsiteX159" fmla="*/ 252399 w 1504251"/>
              <a:gd name="connsiteY159" fmla="*/ 536027 h 609600"/>
              <a:gd name="connsiteX160" fmla="*/ 157806 w 1504251"/>
              <a:gd name="connsiteY160" fmla="*/ 557048 h 609600"/>
              <a:gd name="connsiteX161" fmla="*/ 115765 w 1504251"/>
              <a:gd name="connsiteY161" fmla="*/ 546537 h 609600"/>
              <a:gd name="connsiteX162" fmla="*/ 147296 w 1504251"/>
              <a:gd name="connsiteY162" fmla="*/ 483475 h 609600"/>
              <a:gd name="connsiteX163" fmla="*/ 157806 w 1504251"/>
              <a:gd name="connsiteY163" fmla="*/ 388882 h 609600"/>
              <a:gd name="connsiteX164" fmla="*/ 168317 w 1504251"/>
              <a:gd name="connsiteY164" fmla="*/ 357351 h 609600"/>
              <a:gd name="connsiteX165" fmla="*/ 189337 w 1504251"/>
              <a:gd name="connsiteY165" fmla="*/ 283779 h 609600"/>
              <a:gd name="connsiteX166" fmla="*/ 157806 w 1504251"/>
              <a:gd name="connsiteY166" fmla="*/ 94593 h 609600"/>
              <a:gd name="connsiteX167" fmla="*/ 126275 w 1504251"/>
              <a:gd name="connsiteY167" fmla="*/ 73572 h 609600"/>
              <a:gd name="connsiteX168" fmla="*/ 94744 w 1504251"/>
              <a:gd name="connsiteY168" fmla="*/ 63062 h 609600"/>
              <a:gd name="connsiteX169" fmla="*/ 157806 w 1504251"/>
              <a:gd name="connsiteY169" fmla="*/ 21020 h 609600"/>
              <a:gd name="connsiteX170" fmla="*/ 189337 w 1504251"/>
              <a:gd name="connsiteY170" fmla="*/ 0 h 609600"/>
              <a:gd name="connsiteX171" fmla="*/ 220868 w 1504251"/>
              <a:gd name="connsiteY171" fmla="*/ 21020 h 609600"/>
              <a:gd name="connsiteX172" fmla="*/ 283930 w 1504251"/>
              <a:gd name="connsiteY172" fmla="*/ 73572 h 609600"/>
              <a:gd name="connsiteX173" fmla="*/ 325972 w 1504251"/>
              <a:gd name="connsiteY173" fmla="*/ 115613 h 609600"/>
              <a:gd name="connsiteX174" fmla="*/ 346992 w 1504251"/>
              <a:gd name="connsiteY174" fmla="*/ 147144 h 609600"/>
              <a:gd name="connsiteX175" fmla="*/ 410055 w 1504251"/>
              <a:gd name="connsiteY175" fmla="*/ 189186 h 609600"/>
              <a:gd name="connsiteX176" fmla="*/ 462606 w 1504251"/>
              <a:gd name="connsiteY176" fmla="*/ 283779 h 609600"/>
              <a:gd name="connsiteX177" fmla="*/ 483627 w 1504251"/>
              <a:gd name="connsiteY177" fmla="*/ 325820 h 609600"/>
              <a:gd name="connsiteX178" fmla="*/ 515158 w 1504251"/>
              <a:gd name="connsiteY178" fmla="*/ 346841 h 609600"/>
              <a:gd name="connsiteX179" fmla="*/ 546689 w 1504251"/>
              <a:gd name="connsiteY179" fmla="*/ 378372 h 609600"/>
              <a:gd name="connsiteX180" fmla="*/ 578220 w 1504251"/>
              <a:gd name="connsiteY180" fmla="*/ 399393 h 609600"/>
              <a:gd name="connsiteX181" fmla="*/ 609751 w 1504251"/>
              <a:gd name="connsiteY181" fmla="*/ 430924 h 609600"/>
              <a:gd name="connsiteX182" fmla="*/ 693834 w 1504251"/>
              <a:gd name="connsiteY182" fmla="*/ 451944 h 609600"/>
              <a:gd name="connsiteX183" fmla="*/ 714855 w 1504251"/>
              <a:gd name="connsiteY183" fmla="*/ 483475 h 609600"/>
              <a:gd name="connsiteX184" fmla="*/ 746386 w 1504251"/>
              <a:gd name="connsiteY184" fmla="*/ 557048 h 609600"/>
              <a:gd name="connsiteX185" fmla="*/ 777917 w 1504251"/>
              <a:gd name="connsiteY185" fmla="*/ 567558 h 609600"/>
              <a:gd name="connsiteX186" fmla="*/ 746386 w 1504251"/>
              <a:gd name="connsiteY186" fmla="*/ 588579 h 609600"/>
              <a:gd name="connsiteX187" fmla="*/ 735875 w 1504251"/>
              <a:gd name="connsiteY187" fmla="*/ 515006 h 609600"/>
              <a:gd name="connsiteX188" fmla="*/ 725365 w 1504251"/>
              <a:gd name="connsiteY188" fmla="*/ 451944 h 609600"/>
              <a:gd name="connsiteX189" fmla="*/ 725365 w 1504251"/>
              <a:gd name="connsiteY189" fmla="*/ 168165 h 609600"/>
              <a:gd name="connsiteX190" fmla="*/ 756896 w 1504251"/>
              <a:gd name="connsiteY190" fmla="*/ 178675 h 609600"/>
              <a:gd name="connsiteX191" fmla="*/ 777917 w 1504251"/>
              <a:gd name="connsiteY191" fmla="*/ 220717 h 609600"/>
              <a:gd name="connsiteX192" fmla="*/ 840979 w 1504251"/>
              <a:gd name="connsiteY192" fmla="*/ 325820 h 609600"/>
              <a:gd name="connsiteX193" fmla="*/ 893530 w 1504251"/>
              <a:gd name="connsiteY193" fmla="*/ 399393 h 609600"/>
              <a:gd name="connsiteX194" fmla="*/ 914551 w 1504251"/>
              <a:gd name="connsiteY194" fmla="*/ 430924 h 609600"/>
              <a:gd name="connsiteX195" fmla="*/ 946082 w 1504251"/>
              <a:gd name="connsiteY195" fmla="*/ 441434 h 609600"/>
              <a:gd name="connsiteX196" fmla="*/ 956592 w 1504251"/>
              <a:gd name="connsiteY196" fmla="*/ 472965 h 609600"/>
              <a:gd name="connsiteX197" fmla="*/ 988124 w 1504251"/>
              <a:gd name="connsiteY197" fmla="*/ 493986 h 609600"/>
              <a:gd name="connsiteX198" fmla="*/ 1009144 w 1504251"/>
              <a:gd name="connsiteY198" fmla="*/ 525517 h 609600"/>
              <a:gd name="connsiteX199" fmla="*/ 1030165 w 1504251"/>
              <a:gd name="connsiteY199" fmla="*/ 525517 h 609600"/>
              <a:gd name="connsiteX200" fmla="*/ 1019655 w 1504251"/>
              <a:gd name="connsiteY200" fmla="*/ 483475 h 609600"/>
              <a:gd name="connsiteX201" fmla="*/ 1009144 w 1504251"/>
              <a:gd name="connsiteY201" fmla="*/ 451944 h 609600"/>
              <a:gd name="connsiteX202" fmla="*/ 1019655 w 1504251"/>
              <a:gd name="connsiteY202" fmla="*/ 220717 h 609600"/>
              <a:gd name="connsiteX203" fmla="*/ 1061696 w 1504251"/>
              <a:gd name="connsiteY203" fmla="*/ 231227 h 609600"/>
              <a:gd name="connsiteX204" fmla="*/ 1114248 w 1504251"/>
              <a:gd name="connsiteY204" fmla="*/ 294289 h 609600"/>
              <a:gd name="connsiteX205" fmla="*/ 1177310 w 1504251"/>
              <a:gd name="connsiteY205" fmla="*/ 399393 h 609600"/>
              <a:gd name="connsiteX206" fmla="*/ 1240372 w 1504251"/>
              <a:gd name="connsiteY206" fmla="*/ 472965 h 609600"/>
              <a:gd name="connsiteX207" fmla="*/ 1271903 w 1504251"/>
              <a:gd name="connsiteY207" fmla="*/ 493986 h 609600"/>
              <a:gd name="connsiteX208" fmla="*/ 1282413 w 1504251"/>
              <a:gd name="connsiteY208" fmla="*/ 451944 h 609600"/>
              <a:gd name="connsiteX209" fmla="*/ 1271903 w 1504251"/>
              <a:gd name="connsiteY209" fmla="*/ 420413 h 609600"/>
              <a:gd name="connsiteX210" fmla="*/ 1229861 w 1504251"/>
              <a:gd name="connsiteY210" fmla="*/ 336331 h 609600"/>
              <a:gd name="connsiteX211" fmla="*/ 1208841 w 1504251"/>
              <a:gd name="connsiteY211" fmla="*/ 304800 h 609600"/>
              <a:gd name="connsiteX212" fmla="*/ 1187820 w 1504251"/>
              <a:gd name="connsiteY212" fmla="*/ 241737 h 609600"/>
              <a:gd name="connsiteX213" fmla="*/ 1177310 w 1504251"/>
              <a:gd name="connsiteY213" fmla="*/ 210206 h 609600"/>
              <a:gd name="connsiteX214" fmla="*/ 1156289 w 1504251"/>
              <a:gd name="connsiteY214" fmla="*/ 178675 h 609600"/>
              <a:gd name="connsiteX215" fmla="*/ 1145779 w 1504251"/>
              <a:gd name="connsiteY215" fmla="*/ 147144 h 609600"/>
              <a:gd name="connsiteX216" fmla="*/ 1187820 w 1504251"/>
              <a:gd name="connsiteY216" fmla="*/ 157655 h 609600"/>
              <a:gd name="connsiteX217" fmla="*/ 1250882 w 1504251"/>
              <a:gd name="connsiteY217" fmla="*/ 220717 h 609600"/>
              <a:gd name="connsiteX218" fmla="*/ 1292924 w 1504251"/>
              <a:gd name="connsiteY218" fmla="*/ 283779 h 609600"/>
              <a:gd name="connsiteX219" fmla="*/ 1313944 w 1504251"/>
              <a:gd name="connsiteY219" fmla="*/ 315310 h 609600"/>
              <a:gd name="connsiteX220" fmla="*/ 1345475 w 1504251"/>
              <a:gd name="connsiteY220" fmla="*/ 325820 h 609600"/>
              <a:gd name="connsiteX221" fmla="*/ 1366496 w 1504251"/>
              <a:gd name="connsiteY221" fmla="*/ 357351 h 609600"/>
              <a:gd name="connsiteX222" fmla="*/ 1377006 w 1504251"/>
              <a:gd name="connsiteY222" fmla="*/ 378372 h 609600"/>
              <a:gd name="connsiteX223" fmla="*/ 1355986 w 1504251"/>
              <a:gd name="connsiteY223" fmla="*/ 336331 h 609600"/>
              <a:gd name="connsiteX224" fmla="*/ 1303434 w 1504251"/>
              <a:gd name="connsiteY224" fmla="*/ 273268 h 609600"/>
              <a:gd name="connsiteX225" fmla="*/ 1271903 w 1504251"/>
              <a:gd name="connsiteY225" fmla="*/ 252248 h 609600"/>
              <a:gd name="connsiteX226" fmla="*/ 1229861 w 1504251"/>
              <a:gd name="connsiteY226" fmla="*/ 18918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4251" h="609600">
                <a:moveTo>
                  <a:pt x="126275" y="52551"/>
                </a:moveTo>
                <a:cubicBezTo>
                  <a:pt x="115765" y="70068"/>
                  <a:pt x="99698" y="85284"/>
                  <a:pt x="94744" y="105103"/>
                </a:cubicBezTo>
                <a:cubicBezTo>
                  <a:pt x="92057" y="115851"/>
                  <a:pt x="102211" y="125981"/>
                  <a:pt x="105255" y="136634"/>
                </a:cubicBezTo>
                <a:cubicBezTo>
                  <a:pt x="109223" y="150523"/>
                  <a:pt x="112262" y="164661"/>
                  <a:pt x="115765" y="178675"/>
                </a:cubicBezTo>
                <a:cubicBezTo>
                  <a:pt x="112262" y="210206"/>
                  <a:pt x="112949" y="242490"/>
                  <a:pt x="105255" y="273268"/>
                </a:cubicBezTo>
                <a:cubicBezTo>
                  <a:pt x="102191" y="285523"/>
                  <a:pt x="89883" y="293501"/>
                  <a:pt x="84234" y="304800"/>
                </a:cubicBezTo>
                <a:cubicBezTo>
                  <a:pt x="79279" y="314709"/>
                  <a:pt x="78679" y="326422"/>
                  <a:pt x="73724" y="336331"/>
                </a:cubicBezTo>
                <a:cubicBezTo>
                  <a:pt x="57717" y="368345"/>
                  <a:pt x="36520" y="384044"/>
                  <a:pt x="10661" y="409903"/>
                </a:cubicBezTo>
                <a:cubicBezTo>
                  <a:pt x="3574" y="431165"/>
                  <a:pt x="-21016" y="470003"/>
                  <a:pt x="42192" y="451944"/>
                </a:cubicBezTo>
                <a:cubicBezTo>
                  <a:pt x="56484" y="447860"/>
                  <a:pt x="60818" y="427788"/>
                  <a:pt x="73724" y="420413"/>
                </a:cubicBezTo>
                <a:cubicBezTo>
                  <a:pt x="86266" y="413246"/>
                  <a:pt x="101751" y="413406"/>
                  <a:pt x="115765" y="409903"/>
                </a:cubicBezTo>
                <a:cubicBezTo>
                  <a:pt x="126764" y="404404"/>
                  <a:pt x="193328" y="374381"/>
                  <a:pt x="210358" y="357351"/>
                </a:cubicBezTo>
                <a:cubicBezTo>
                  <a:pt x="219290" y="348419"/>
                  <a:pt x="224372" y="336330"/>
                  <a:pt x="231379" y="325820"/>
                </a:cubicBezTo>
                <a:cubicBezTo>
                  <a:pt x="256393" y="250774"/>
                  <a:pt x="240108" y="281194"/>
                  <a:pt x="273420" y="231227"/>
                </a:cubicBezTo>
                <a:cubicBezTo>
                  <a:pt x="276923" y="185682"/>
                  <a:pt x="278593" y="139959"/>
                  <a:pt x="283930" y="94593"/>
                </a:cubicBezTo>
                <a:cubicBezTo>
                  <a:pt x="286329" y="74201"/>
                  <a:pt x="298155" y="41407"/>
                  <a:pt x="304951" y="21020"/>
                </a:cubicBezTo>
                <a:cubicBezTo>
                  <a:pt x="315461" y="28027"/>
                  <a:pt x="333012" y="29895"/>
                  <a:pt x="336482" y="42041"/>
                </a:cubicBezTo>
                <a:cubicBezTo>
                  <a:pt x="341390" y="59218"/>
                  <a:pt x="330305" y="77262"/>
                  <a:pt x="325972" y="94593"/>
                </a:cubicBezTo>
                <a:cubicBezTo>
                  <a:pt x="317002" y="130473"/>
                  <a:pt x="301381" y="154284"/>
                  <a:pt x="283930" y="189186"/>
                </a:cubicBezTo>
                <a:cubicBezTo>
                  <a:pt x="280427" y="203200"/>
                  <a:pt x="277988" y="217523"/>
                  <a:pt x="273420" y="231227"/>
                </a:cubicBezTo>
                <a:cubicBezTo>
                  <a:pt x="267454" y="249126"/>
                  <a:pt x="257947" y="265747"/>
                  <a:pt x="252399" y="283779"/>
                </a:cubicBezTo>
                <a:cubicBezTo>
                  <a:pt x="243903" y="311392"/>
                  <a:pt x="231379" y="367862"/>
                  <a:pt x="231379" y="367862"/>
                </a:cubicBezTo>
                <a:cubicBezTo>
                  <a:pt x="227875" y="399393"/>
                  <a:pt x="226084" y="431162"/>
                  <a:pt x="220868" y="462455"/>
                </a:cubicBezTo>
                <a:cubicBezTo>
                  <a:pt x="219047" y="473383"/>
                  <a:pt x="200449" y="498941"/>
                  <a:pt x="210358" y="493986"/>
                </a:cubicBezTo>
                <a:cubicBezTo>
                  <a:pt x="231137" y="483596"/>
                  <a:pt x="267398" y="399922"/>
                  <a:pt x="273420" y="388882"/>
                </a:cubicBezTo>
                <a:cubicBezTo>
                  <a:pt x="285427" y="366869"/>
                  <a:pt x="317165" y="313606"/>
                  <a:pt x="336482" y="294289"/>
                </a:cubicBezTo>
                <a:cubicBezTo>
                  <a:pt x="352345" y="278426"/>
                  <a:pt x="371517" y="266262"/>
                  <a:pt x="389034" y="252248"/>
                </a:cubicBezTo>
                <a:cubicBezTo>
                  <a:pt x="418289" y="179112"/>
                  <a:pt x="404084" y="217607"/>
                  <a:pt x="431075" y="136634"/>
                </a:cubicBezTo>
                <a:cubicBezTo>
                  <a:pt x="437998" y="115865"/>
                  <a:pt x="444086" y="88388"/>
                  <a:pt x="462606" y="73572"/>
                </a:cubicBezTo>
                <a:cubicBezTo>
                  <a:pt x="471257" y="66651"/>
                  <a:pt x="483627" y="66565"/>
                  <a:pt x="494137" y="63062"/>
                </a:cubicBezTo>
                <a:cubicBezTo>
                  <a:pt x="504647" y="56055"/>
                  <a:pt x="523191" y="54428"/>
                  <a:pt x="525668" y="42041"/>
                </a:cubicBezTo>
                <a:cubicBezTo>
                  <a:pt x="528145" y="29655"/>
                  <a:pt x="515946" y="4861"/>
                  <a:pt x="504648" y="10510"/>
                </a:cubicBezTo>
                <a:cubicBezTo>
                  <a:pt x="482051" y="21808"/>
                  <a:pt x="462606" y="73572"/>
                  <a:pt x="462606" y="73572"/>
                </a:cubicBezTo>
                <a:cubicBezTo>
                  <a:pt x="437592" y="148618"/>
                  <a:pt x="460022" y="124343"/>
                  <a:pt x="410055" y="157655"/>
                </a:cubicBezTo>
                <a:cubicBezTo>
                  <a:pt x="388617" y="200531"/>
                  <a:pt x="372377" y="228647"/>
                  <a:pt x="357503" y="273268"/>
                </a:cubicBezTo>
                <a:cubicBezTo>
                  <a:pt x="352935" y="286972"/>
                  <a:pt x="350496" y="301296"/>
                  <a:pt x="346992" y="315310"/>
                </a:cubicBezTo>
                <a:cubicBezTo>
                  <a:pt x="350496" y="350344"/>
                  <a:pt x="352149" y="385613"/>
                  <a:pt x="357503" y="420413"/>
                </a:cubicBezTo>
                <a:cubicBezTo>
                  <a:pt x="359188" y="431363"/>
                  <a:pt x="368013" y="440865"/>
                  <a:pt x="368013" y="451944"/>
                </a:cubicBezTo>
                <a:cubicBezTo>
                  <a:pt x="368013" y="476717"/>
                  <a:pt x="361935" y="501143"/>
                  <a:pt x="357503" y="525517"/>
                </a:cubicBezTo>
                <a:cubicBezTo>
                  <a:pt x="354919" y="539729"/>
                  <a:pt x="346992" y="582003"/>
                  <a:pt x="346992" y="567558"/>
                </a:cubicBezTo>
                <a:cubicBezTo>
                  <a:pt x="346992" y="564610"/>
                  <a:pt x="358815" y="468500"/>
                  <a:pt x="368013" y="451944"/>
                </a:cubicBezTo>
                <a:cubicBezTo>
                  <a:pt x="378907" y="432334"/>
                  <a:pt x="397611" y="418058"/>
                  <a:pt x="410055" y="399393"/>
                </a:cubicBezTo>
                <a:cubicBezTo>
                  <a:pt x="418746" y="386356"/>
                  <a:pt x="421456" y="369719"/>
                  <a:pt x="431075" y="357351"/>
                </a:cubicBezTo>
                <a:cubicBezTo>
                  <a:pt x="446284" y="337796"/>
                  <a:pt x="468151" y="324144"/>
                  <a:pt x="483627" y="304800"/>
                </a:cubicBezTo>
                <a:cubicBezTo>
                  <a:pt x="496389" y="288848"/>
                  <a:pt x="503284" y="268871"/>
                  <a:pt x="515158" y="252248"/>
                </a:cubicBezTo>
                <a:cubicBezTo>
                  <a:pt x="538376" y="219743"/>
                  <a:pt x="564051" y="189065"/>
                  <a:pt x="588730" y="157655"/>
                </a:cubicBezTo>
                <a:cubicBezTo>
                  <a:pt x="602590" y="140015"/>
                  <a:pt x="620740" y="125168"/>
                  <a:pt x="630772" y="105103"/>
                </a:cubicBezTo>
                <a:cubicBezTo>
                  <a:pt x="656747" y="53153"/>
                  <a:pt x="646837" y="77926"/>
                  <a:pt x="662303" y="31531"/>
                </a:cubicBezTo>
                <a:cubicBezTo>
                  <a:pt x="669310" y="42041"/>
                  <a:pt x="681757" y="50528"/>
                  <a:pt x="683324" y="63062"/>
                </a:cubicBezTo>
                <a:cubicBezTo>
                  <a:pt x="685540" y="80788"/>
                  <a:pt x="676009" y="98037"/>
                  <a:pt x="672813" y="115613"/>
                </a:cubicBezTo>
                <a:cubicBezTo>
                  <a:pt x="645280" y="267042"/>
                  <a:pt x="682543" y="97131"/>
                  <a:pt x="641282" y="231227"/>
                </a:cubicBezTo>
                <a:cubicBezTo>
                  <a:pt x="632786" y="258840"/>
                  <a:pt x="620261" y="315310"/>
                  <a:pt x="620261" y="315310"/>
                </a:cubicBezTo>
                <a:cubicBezTo>
                  <a:pt x="616562" y="352297"/>
                  <a:pt x="615211" y="443753"/>
                  <a:pt x="588730" y="483475"/>
                </a:cubicBezTo>
                <a:lnTo>
                  <a:pt x="546689" y="546537"/>
                </a:lnTo>
                <a:cubicBezTo>
                  <a:pt x="536179" y="543034"/>
                  <a:pt x="522992" y="543861"/>
                  <a:pt x="515158" y="536027"/>
                </a:cubicBezTo>
                <a:cubicBezTo>
                  <a:pt x="487057" y="507926"/>
                  <a:pt x="523752" y="415972"/>
                  <a:pt x="525668" y="409903"/>
                </a:cubicBezTo>
                <a:cubicBezTo>
                  <a:pt x="537031" y="373921"/>
                  <a:pt x="541029" y="331482"/>
                  <a:pt x="567710" y="304800"/>
                </a:cubicBezTo>
                <a:cubicBezTo>
                  <a:pt x="661666" y="210842"/>
                  <a:pt x="553467" y="315948"/>
                  <a:pt x="662303" y="220717"/>
                </a:cubicBezTo>
                <a:cubicBezTo>
                  <a:pt x="673489" y="210929"/>
                  <a:pt x="682549" y="198859"/>
                  <a:pt x="693834" y="189186"/>
                </a:cubicBezTo>
                <a:cubicBezTo>
                  <a:pt x="739659" y="149907"/>
                  <a:pt x="735500" y="161408"/>
                  <a:pt x="788427" y="126124"/>
                </a:cubicBezTo>
                <a:cubicBezTo>
                  <a:pt x="803002" y="116407"/>
                  <a:pt x="816214" y="104775"/>
                  <a:pt x="830468" y="94593"/>
                </a:cubicBezTo>
                <a:cubicBezTo>
                  <a:pt x="840747" y="87251"/>
                  <a:pt x="851489" y="80579"/>
                  <a:pt x="861999" y="73572"/>
                </a:cubicBezTo>
                <a:cubicBezTo>
                  <a:pt x="861999" y="73572"/>
                  <a:pt x="856444" y="95194"/>
                  <a:pt x="851489" y="105103"/>
                </a:cubicBezTo>
                <a:cubicBezTo>
                  <a:pt x="842353" y="123375"/>
                  <a:pt x="829879" y="139797"/>
                  <a:pt x="819958" y="157655"/>
                </a:cubicBezTo>
                <a:cubicBezTo>
                  <a:pt x="812349" y="171351"/>
                  <a:pt x="805944" y="185682"/>
                  <a:pt x="798937" y="199696"/>
                </a:cubicBezTo>
                <a:cubicBezTo>
                  <a:pt x="795434" y="262758"/>
                  <a:pt x="796261" y="326210"/>
                  <a:pt x="788427" y="388882"/>
                </a:cubicBezTo>
                <a:cubicBezTo>
                  <a:pt x="783052" y="431880"/>
                  <a:pt x="752748" y="483710"/>
                  <a:pt x="725365" y="515006"/>
                </a:cubicBezTo>
                <a:cubicBezTo>
                  <a:pt x="717047" y="524513"/>
                  <a:pt x="704344" y="529020"/>
                  <a:pt x="693834" y="536027"/>
                </a:cubicBezTo>
                <a:cubicBezTo>
                  <a:pt x="697337" y="518510"/>
                  <a:pt x="698695" y="500422"/>
                  <a:pt x="704344" y="483475"/>
                </a:cubicBezTo>
                <a:cubicBezTo>
                  <a:pt x="709299" y="468611"/>
                  <a:pt x="717153" y="454778"/>
                  <a:pt x="725365" y="441434"/>
                </a:cubicBezTo>
                <a:cubicBezTo>
                  <a:pt x="745226" y="409160"/>
                  <a:pt x="761631" y="373637"/>
                  <a:pt x="788427" y="346841"/>
                </a:cubicBezTo>
                <a:cubicBezTo>
                  <a:pt x="834309" y="300959"/>
                  <a:pt x="831696" y="306667"/>
                  <a:pt x="872510" y="252248"/>
                </a:cubicBezTo>
                <a:cubicBezTo>
                  <a:pt x="915900" y="194394"/>
                  <a:pt x="870914" y="248495"/>
                  <a:pt x="914551" y="178675"/>
                </a:cubicBezTo>
                <a:cubicBezTo>
                  <a:pt x="982774" y="69518"/>
                  <a:pt x="913838" y="201121"/>
                  <a:pt x="967103" y="94593"/>
                </a:cubicBezTo>
                <a:cubicBezTo>
                  <a:pt x="963599" y="115614"/>
                  <a:pt x="963331" y="137438"/>
                  <a:pt x="956592" y="157655"/>
                </a:cubicBezTo>
                <a:cubicBezTo>
                  <a:pt x="953089" y="168165"/>
                  <a:pt x="948997" y="178498"/>
                  <a:pt x="946082" y="189186"/>
                </a:cubicBezTo>
                <a:cubicBezTo>
                  <a:pt x="938481" y="217058"/>
                  <a:pt x="933213" y="245552"/>
                  <a:pt x="925061" y="273268"/>
                </a:cubicBezTo>
                <a:cubicBezTo>
                  <a:pt x="915683" y="305154"/>
                  <a:pt x="904040" y="336331"/>
                  <a:pt x="893530" y="367862"/>
                </a:cubicBezTo>
                <a:lnTo>
                  <a:pt x="883020" y="399393"/>
                </a:lnTo>
                <a:cubicBezTo>
                  <a:pt x="879517" y="409903"/>
                  <a:pt x="878655" y="421706"/>
                  <a:pt x="872510" y="430924"/>
                </a:cubicBezTo>
                <a:lnTo>
                  <a:pt x="851489" y="462455"/>
                </a:lnTo>
                <a:cubicBezTo>
                  <a:pt x="847986" y="472965"/>
                  <a:pt x="833145" y="501820"/>
                  <a:pt x="840979" y="493986"/>
                </a:cubicBezTo>
                <a:cubicBezTo>
                  <a:pt x="863841" y="471121"/>
                  <a:pt x="862456" y="437552"/>
                  <a:pt x="872510" y="409903"/>
                </a:cubicBezTo>
                <a:cubicBezTo>
                  <a:pt x="881628" y="384828"/>
                  <a:pt x="893000" y="360621"/>
                  <a:pt x="904041" y="336331"/>
                </a:cubicBezTo>
                <a:cubicBezTo>
                  <a:pt x="910524" y="322067"/>
                  <a:pt x="919560" y="308959"/>
                  <a:pt x="925061" y="294289"/>
                </a:cubicBezTo>
                <a:cubicBezTo>
                  <a:pt x="930133" y="280764"/>
                  <a:pt x="928405" y="264790"/>
                  <a:pt x="935572" y="252248"/>
                </a:cubicBezTo>
                <a:cubicBezTo>
                  <a:pt x="942947" y="239343"/>
                  <a:pt x="958464" y="232812"/>
                  <a:pt x="967103" y="220717"/>
                </a:cubicBezTo>
                <a:cubicBezTo>
                  <a:pt x="987708" y="191870"/>
                  <a:pt x="984323" y="171965"/>
                  <a:pt x="1009144" y="147144"/>
                </a:cubicBezTo>
                <a:cubicBezTo>
                  <a:pt x="1018076" y="138212"/>
                  <a:pt x="1030165" y="133131"/>
                  <a:pt x="1040675" y="126124"/>
                </a:cubicBezTo>
                <a:cubicBezTo>
                  <a:pt x="1049223" y="100481"/>
                  <a:pt x="1051833" y="83435"/>
                  <a:pt x="1072206" y="63062"/>
                </a:cubicBezTo>
                <a:cubicBezTo>
                  <a:pt x="1081138" y="54130"/>
                  <a:pt x="1093227" y="49048"/>
                  <a:pt x="1103737" y="42041"/>
                </a:cubicBezTo>
                <a:cubicBezTo>
                  <a:pt x="1100234" y="147144"/>
                  <a:pt x="1102470" y="252596"/>
                  <a:pt x="1093227" y="357351"/>
                </a:cubicBezTo>
                <a:cubicBezTo>
                  <a:pt x="1091850" y="372958"/>
                  <a:pt x="1077707" y="384722"/>
                  <a:pt x="1072206" y="399393"/>
                </a:cubicBezTo>
                <a:cubicBezTo>
                  <a:pt x="1036554" y="494465"/>
                  <a:pt x="1102965" y="379532"/>
                  <a:pt x="1019655" y="504496"/>
                </a:cubicBezTo>
                <a:lnTo>
                  <a:pt x="998634" y="536027"/>
                </a:lnTo>
                <a:cubicBezTo>
                  <a:pt x="1002137" y="522013"/>
                  <a:pt x="1006010" y="508087"/>
                  <a:pt x="1009144" y="493986"/>
                </a:cubicBezTo>
                <a:cubicBezTo>
                  <a:pt x="1017713" y="455425"/>
                  <a:pt x="1019183" y="435999"/>
                  <a:pt x="1030165" y="399393"/>
                </a:cubicBezTo>
                <a:cubicBezTo>
                  <a:pt x="1036532" y="378170"/>
                  <a:pt x="1045356" y="357708"/>
                  <a:pt x="1051186" y="336331"/>
                </a:cubicBezTo>
                <a:cubicBezTo>
                  <a:pt x="1055886" y="319096"/>
                  <a:pt x="1055061" y="300366"/>
                  <a:pt x="1061696" y="283779"/>
                </a:cubicBezTo>
                <a:cubicBezTo>
                  <a:pt x="1069283" y="264812"/>
                  <a:pt x="1083306" y="249085"/>
                  <a:pt x="1093227" y="231227"/>
                </a:cubicBezTo>
                <a:cubicBezTo>
                  <a:pt x="1138890" y="149034"/>
                  <a:pt x="1082956" y="220478"/>
                  <a:pt x="1187820" y="115613"/>
                </a:cubicBezTo>
                <a:cubicBezTo>
                  <a:pt x="1198330" y="105103"/>
                  <a:pt x="1211106" y="96449"/>
                  <a:pt x="1219351" y="84082"/>
                </a:cubicBezTo>
                <a:cubicBezTo>
                  <a:pt x="1226358" y="73572"/>
                  <a:pt x="1231440" y="61483"/>
                  <a:pt x="1240372" y="52551"/>
                </a:cubicBezTo>
                <a:cubicBezTo>
                  <a:pt x="1249304" y="43619"/>
                  <a:pt x="1261393" y="38538"/>
                  <a:pt x="1271903" y="31531"/>
                </a:cubicBezTo>
                <a:cubicBezTo>
                  <a:pt x="1268399" y="52552"/>
                  <a:pt x="1265204" y="73626"/>
                  <a:pt x="1261392" y="94593"/>
                </a:cubicBezTo>
                <a:cubicBezTo>
                  <a:pt x="1258196" y="112169"/>
                  <a:pt x="1253598" y="129488"/>
                  <a:pt x="1250882" y="147144"/>
                </a:cubicBezTo>
                <a:cubicBezTo>
                  <a:pt x="1249243" y="157797"/>
                  <a:pt x="1238900" y="261182"/>
                  <a:pt x="1229861" y="283779"/>
                </a:cubicBezTo>
                <a:cubicBezTo>
                  <a:pt x="1222274" y="302746"/>
                  <a:pt x="1207466" y="318059"/>
                  <a:pt x="1198330" y="336331"/>
                </a:cubicBezTo>
                <a:cubicBezTo>
                  <a:pt x="1189893" y="353206"/>
                  <a:pt x="1184317" y="371365"/>
                  <a:pt x="1177310" y="388882"/>
                </a:cubicBezTo>
                <a:cubicBezTo>
                  <a:pt x="1173806" y="409903"/>
                  <a:pt x="1169813" y="430848"/>
                  <a:pt x="1166799" y="451944"/>
                </a:cubicBezTo>
                <a:cubicBezTo>
                  <a:pt x="1162804" y="479906"/>
                  <a:pt x="1160022" y="508029"/>
                  <a:pt x="1156289" y="536027"/>
                </a:cubicBezTo>
                <a:cubicBezTo>
                  <a:pt x="1153015" y="560583"/>
                  <a:pt x="1149282" y="585076"/>
                  <a:pt x="1145779" y="609600"/>
                </a:cubicBezTo>
                <a:cubicBezTo>
                  <a:pt x="1138772" y="592083"/>
                  <a:pt x="1130724" y="574947"/>
                  <a:pt x="1124758" y="557048"/>
                </a:cubicBezTo>
                <a:cubicBezTo>
                  <a:pt x="1120190" y="543344"/>
                  <a:pt x="1119938" y="528283"/>
                  <a:pt x="1114248" y="515006"/>
                </a:cubicBezTo>
                <a:cubicBezTo>
                  <a:pt x="1109272" y="503395"/>
                  <a:pt x="1100234" y="493985"/>
                  <a:pt x="1093227" y="483475"/>
                </a:cubicBezTo>
                <a:cubicBezTo>
                  <a:pt x="1096730" y="462454"/>
                  <a:pt x="1095822" y="440199"/>
                  <a:pt x="1103737" y="420413"/>
                </a:cubicBezTo>
                <a:cubicBezTo>
                  <a:pt x="1114896" y="392516"/>
                  <a:pt x="1159384" y="356818"/>
                  <a:pt x="1177310" y="336331"/>
                </a:cubicBezTo>
                <a:cubicBezTo>
                  <a:pt x="1188845" y="323148"/>
                  <a:pt x="1198796" y="308640"/>
                  <a:pt x="1208841" y="294289"/>
                </a:cubicBezTo>
                <a:cubicBezTo>
                  <a:pt x="1223329" y="273592"/>
                  <a:pt x="1236868" y="252248"/>
                  <a:pt x="1250882" y="231227"/>
                </a:cubicBezTo>
                <a:cubicBezTo>
                  <a:pt x="1257889" y="220717"/>
                  <a:pt x="1265404" y="210528"/>
                  <a:pt x="1271903" y="199696"/>
                </a:cubicBezTo>
                <a:cubicBezTo>
                  <a:pt x="1282413" y="182179"/>
                  <a:pt x="1291177" y="163487"/>
                  <a:pt x="1303434" y="147144"/>
                </a:cubicBezTo>
                <a:cubicBezTo>
                  <a:pt x="1312352" y="135253"/>
                  <a:pt x="1325449" y="127032"/>
                  <a:pt x="1334965" y="115613"/>
                </a:cubicBezTo>
                <a:cubicBezTo>
                  <a:pt x="1408129" y="27816"/>
                  <a:pt x="1295399" y="144669"/>
                  <a:pt x="1387517" y="52551"/>
                </a:cubicBezTo>
                <a:cubicBezTo>
                  <a:pt x="1384013" y="136634"/>
                  <a:pt x="1383223" y="220874"/>
                  <a:pt x="1377006" y="304800"/>
                </a:cubicBezTo>
                <a:cubicBezTo>
                  <a:pt x="1376188" y="315849"/>
                  <a:pt x="1369411" y="325643"/>
                  <a:pt x="1366496" y="336331"/>
                </a:cubicBezTo>
                <a:cubicBezTo>
                  <a:pt x="1358895" y="364203"/>
                  <a:pt x="1352482" y="392386"/>
                  <a:pt x="1345475" y="420413"/>
                </a:cubicBezTo>
                <a:cubicBezTo>
                  <a:pt x="1341972" y="434427"/>
                  <a:pt x="1337340" y="448206"/>
                  <a:pt x="1334965" y="462455"/>
                </a:cubicBezTo>
                <a:cubicBezTo>
                  <a:pt x="1320382" y="549953"/>
                  <a:pt x="1327469" y="504421"/>
                  <a:pt x="1313944" y="599089"/>
                </a:cubicBezTo>
                <a:cubicBezTo>
                  <a:pt x="1306937" y="588579"/>
                  <a:pt x="1293712" y="580165"/>
                  <a:pt x="1292924" y="567558"/>
                </a:cubicBezTo>
                <a:cubicBezTo>
                  <a:pt x="1288773" y="501147"/>
                  <a:pt x="1293122" y="436563"/>
                  <a:pt x="1324455" y="378372"/>
                </a:cubicBezTo>
                <a:cubicBezTo>
                  <a:pt x="1340125" y="349271"/>
                  <a:pt x="1366554" y="325644"/>
                  <a:pt x="1377006" y="294289"/>
                </a:cubicBezTo>
                <a:cubicBezTo>
                  <a:pt x="1380510" y="283779"/>
                  <a:pt x="1380596" y="271409"/>
                  <a:pt x="1387517" y="262758"/>
                </a:cubicBezTo>
                <a:cubicBezTo>
                  <a:pt x="1409183" y="235676"/>
                  <a:pt x="1461089" y="189186"/>
                  <a:pt x="1461089" y="189186"/>
                </a:cubicBezTo>
                <a:cubicBezTo>
                  <a:pt x="1468096" y="171669"/>
                  <a:pt x="1474448" y="153875"/>
                  <a:pt x="1482110" y="136634"/>
                </a:cubicBezTo>
                <a:cubicBezTo>
                  <a:pt x="1488473" y="122317"/>
                  <a:pt x="1502210" y="78952"/>
                  <a:pt x="1503130" y="94593"/>
                </a:cubicBezTo>
                <a:cubicBezTo>
                  <a:pt x="1507455" y="168122"/>
                  <a:pt x="1498269" y="241871"/>
                  <a:pt x="1492620" y="315310"/>
                </a:cubicBezTo>
                <a:cubicBezTo>
                  <a:pt x="1491250" y="333122"/>
                  <a:pt x="1485047" y="350241"/>
                  <a:pt x="1482110" y="367862"/>
                </a:cubicBezTo>
                <a:cubicBezTo>
                  <a:pt x="1470490" y="437580"/>
                  <a:pt x="1468562" y="471800"/>
                  <a:pt x="1461089" y="546537"/>
                </a:cubicBezTo>
                <a:cubicBezTo>
                  <a:pt x="1450579" y="539530"/>
                  <a:pt x="1434688" y="537060"/>
                  <a:pt x="1429558" y="525517"/>
                </a:cubicBezTo>
                <a:cubicBezTo>
                  <a:pt x="1419497" y="502879"/>
                  <a:pt x="1425566" y="475844"/>
                  <a:pt x="1419048" y="451944"/>
                </a:cubicBezTo>
                <a:cubicBezTo>
                  <a:pt x="1414926" y="436828"/>
                  <a:pt x="1405034" y="423917"/>
                  <a:pt x="1398027" y="409903"/>
                </a:cubicBezTo>
                <a:cubicBezTo>
                  <a:pt x="1376228" y="300901"/>
                  <a:pt x="1393321" y="397827"/>
                  <a:pt x="1377006" y="210206"/>
                </a:cubicBezTo>
                <a:cubicBezTo>
                  <a:pt x="1369989" y="129511"/>
                  <a:pt x="1367784" y="123343"/>
                  <a:pt x="1355986" y="52551"/>
                </a:cubicBezTo>
                <a:cubicBezTo>
                  <a:pt x="1317448" y="56055"/>
                  <a:pt x="1278804" y="58541"/>
                  <a:pt x="1240372" y="63062"/>
                </a:cubicBezTo>
                <a:cubicBezTo>
                  <a:pt x="1219207" y="65552"/>
                  <a:pt x="1197096" y="65658"/>
                  <a:pt x="1177310" y="73572"/>
                </a:cubicBezTo>
                <a:cubicBezTo>
                  <a:pt x="1161045" y="80078"/>
                  <a:pt x="1150936" y="97269"/>
                  <a:pt x="1135268" y="105103"/>
                </a:cubicBezTo>
                <a:cubicBezTo>
                  <a:pt x="1122348" y="111563"/>
                  <a:pt x="1107063" y="111462"/>
                  <a:pt x="1093227" y="115613"/>
                </a:cubicBezTo>
                <a:cubicBezTo>
                  <a:pt x="1072004" y="121980"/>
                  <a:pt x="1030165" y="136634"/>
                  <a:pt x="1030165" y="136634"/>
                </a:cubicBezTo>
                <a:cubicBezTo>
                  <a:pt x="940483" y="226316"/>
                  <a:pt x="1061486" y="102341"/>
                  <a:pt x="967103" y="210206"/>
                </a:cubicBezTo>
                <a:cubicBezTo>
                  <a:pt x="954052" y="225121"/>
                  <a:pt x="939075" y="238234"/>
                  <a:pt x="925061" y="252248"/>
                </a:cubicBezTo>
                <a:cubicBezTo>
                  <a:pt x="879967" y="342437"/>
                  <a:pt x="931932" y="255888"/>
                  <a:pt x="872510" y="315310"/>
                </a:cubicBezTo>
                <a:cubicBezTo>
                  <a:pt x="780412" y="407408"/>
                  <a:pt x="878657" y="338755"/>
                  <a:pt x="788427" y="388882"/>
                </a:cubicBezTo>
                <a:cubicBezTo>
                  <a:pt x="770569" y="398803"/>
                  <a:pt x="753198" y="409586"/>
                  <a:pt x="735875" y="420413"/>
                </a:cubicBezTo>
                <a:cubicBezTo>
                  <a:pt x="725163" y="427108"/>
                  <a:pt x="716172" y="436999"/>
                  <a:pt x="704344" y="441434"/>
                </a:cubicBezTo>
                <a:cubicBezTo>
                  <a:pt x="677537" y="451487"/>
                  <a:pt x="585020" y="459209"/>
                  <a:pt x="567710" y="462455"/>
                </a:cubicBezTo>
                <a:cubicBezTo>
                  <a:pt x="539315" y="467779"/>
                  <a:pt x="510451" y="472745"/>
                  <a:pt x="483627" y="483475"/>
                </a:cubicBezTo>
                <a:cubicBezTo>
                  <a:pt x="466110" y="490482"/>
                  <a:pt x="449378" y="499920"/>
                  <a:pt x="431075" y="504496"/>
                </a:cubicBezTo>
                <a:cubicBezTo>
                  <a:pt x="407042" y="510504"/>
                  <a:pt x="381988" y="511239"/>
                  <a:pt x="357503" y="515006"/>
                </a:cubicBezTo>
                <a:cubicBezTo>
                  <a:pt x="336440" y="518246"/>
                  <a:pt x="315338" y="521338"/>
                  <a:pt x="294441" y="525517"/>
                </a:cubicBezTo>
                <a:cubicBezTo>
                  <a:pt x="280276" y="528350"/>
                  <a:pt x="266500" y="532893"/>
                  <a:pt x="252399" y="536027"/>
                </a:cubicBezTo>
                <a:cubicBezTo>
                  <a:pt x="132355" y="562703"/>
                  <a:pt x="260302" y="531423"/>
                  <a:pt x="157806" y="557048"/>
                </a:cubicBezTo>
                <a:cubicBezTo>
                  <a:pt x="143792" y="553544"/>
                  <a:pt x="124432" y="558093"/>
                  <a:pt x="115765" y="546537"/>
                </a:cubicBezTo>
                <a:cubicBezTo>
                  <a:pt x="108086" y="536298"/>
                  <a:pt x="145423" y="486284"/>
                  <a:pt x="147296" y="483475"/>
                </a:cubicBezTo>
                <a:cubicBezTo>
                  <a:pt x="150799" y="451944"/>
                  <a:pt x="152590" y="420175"/>
                  <a:pt x="157806" y="388882"/>
                </a:cubicBezTo>
                <a:cubicBezTo>
                  <a:pt x="159627" y="377954"/>
                  <a:pt x="165273" y="368004"/>
                  <a:pt x="168317" y="357351"/>
                </a:cubicBezTo>
                <a:cubicBezTo>
                  <a:pt x="194720" y="264943"/>
                  <a:pt x="164131" y="359400"/>
                  <a:pt x="189337" y="283779"/>
                </a:cubicBezTo>
                <a:cubicBezTo>
                  <a:pt x="185467" y="225725"/>
                  <a:pt x="206248" y="143035"/>
                  <a:pt x="157806" y="94593"/>
                </a:cubicBezTo>
                <a:cubicBezTo>
                  <a:pt x="148874" y="85661"/>
                  <a:pt x="137573" y="79221"/>
                  <a:pt x="126275" y="73572"/>
                </a:cubicBezTo>
                <a:cubicBezTo>
                  <a:pt x="116366" y="68617"/>
                  <a:pt x="105254" y="66565"/>
                  <a:pt x="94744" y="63062"/>
                </a:cubicBezTo>
                <a:lnTo>
                  <a:pt x="157806" y="21020"/>
                </a:lnTo>
                <a:lnTo>
                  <a:pt x="189337" y="0"/>
                </a:lnTo>
                <a:cubicBezTo>
                  <a:pt x="199847" y="7007"/>
                  <a:pt x="211164" y="12933"/>
                  <a:pt x="220868" y="21020"/>
                </a:cubicBezTo>
                <a:cubicBezTo>
                  <a:pt x="301802" y="88464"/>
                  <a:pt x="205638" y="21376"/>
                  <a:pt x="283930" y="73572"/>
                </a:cubicBezTo>
                <a:cubicBezTo>
                  <a:pt x="306864" y="142369"/>
                  <a:pt x="275012" y="74845"/>
                  <a:pt x="325972" y="115613"/>
                </a:cubicBezTo>
                <a:cubicBezTo>
                  <a:pt x="335836" y="123504"/>
                  <a:pt x="337486" y="138826"/>
                  <a:pt x="346992" y="147144"/>
                </a:cubicBezTo>
                <a:cubicBezTo>
                  <a:pt x="366005" y="163781"/>
                  <a:pt x="410055" y="189186"/>
                  <a:pt x="410055" y="189186"/>
                </a:cubicBezTo>
                <a:cubicBezTo>
                  <a:pt x="460445" y="289968"/>
                  <a:pt x="396632" y="165026"/>
                  <a:pt x="462606" y="283779"/>
                </a:cubicBezTo>
                <a:cubicBezTo>
                  <a:pt x="470215" y="297475"/>
                  <a:pt x="473597" y="313784"/>
                  <a:pt x="483627" y="325820"/>
                </a:cubicBezTo>
                <a:cubicBezTo>
                  <a:pt x="491714" y="335524"/>
                  <a:pt x="505454" y="338754"/>
                  <a:pt x="515158" y="346841"/>
                </a:cubicBezTo>
                <a:cubicBezTo>
                  <a:pt x="526577" y="356357"/>
                  <a:pt x="535270" y="368856"/>
                  <a:pt x="546689" y="378372"/>
                </a:cubicBezTo>
                <a:cubicBezTo>
                  <a:pt x="556393" y="386459"/>
                  <a:pt x="568516" y="391306"/>
                  <a:pt x="578220" y="399393"/>
                </a:cubicBezTo>
                <a:cubicBezTo>
                  <a:pt x="589639" y="408909"/>
                  <a:pt x="596219" y="424773"/>
                  <a:pt x="609751" y="430924"/>
                </a:cubicBezTo>
                <a:cubicBezTo>
                  <a:pt x="636052" y="442879"/>
                  <a:pt x="693834" y="451944"/>
                  <a:pt x="693834" y="451944"/>
                </a:cubicBezTo>
                <a:cubicBezTo>
                  <a:pt x="700841" y="462454"/>
                  <a:pt x="709879" y="471864"/>
                  <a:pt x="714855" y="483475"/>
                </a:cubicBezTo>
                <a:cubicBezTo>
                  <a:pt x="728027" y="514210"/>
                  <a:pt x="717703" y="534102"/>
                  <a:pt x="746386" y="557048"/>
                </a:cubicBezTo>
                <a:cubicBezTo>
                  <a:pt x="755037" y="563969"/>
                  <a:pt x="767407" y="564055"/>
                  <a:pt x="777917" y="567558"/>
                </a:cubicBezTo>
                <a:cubicBezTo>
                  <a:pt x="767407" y="574565"/>
                  <a:pt x="754277" y="598443"/>
                  <a:pt x="746386" y="588579"/>
                </a:cubicBezTo>
                <a:cubicBezTo>
                  <a:pt x="730910" y="569234"/>
                  <a:pt x="739642" y="539491"/>
                  <a:pt x="735875" y="515006"/>
                </a:cubicBezTo>
                <a:cubicBezTo>
                  <a:pt x="732635" y="493943"/>
                  <a:pt x="728868" y="472965"/>
                  <a:pt x="725365" y="451944"/>
                </a:cubicBezTo>
                <a:cubicBezTo>
                  <a:pt x="722841" y="411555"/>
                  <a:pt x="702605" y="225066"/>
                  <a:pt x="725365" y="168165"/>
                </a:cubicBezTo>
                <a:cubicBezTo>
                  <a:pt x="729480" y="157879"/>
                  <a:pt x="746386" y="175172"/>
                  <a:pt x="756896" y="178675"/>
                </a:cubicBezTo>
                <a:cubicBezTo>
                  <a:pt x="763903" y="192689"/>
                  <a:pt x="770143" y="207113"/>
                  <a:pt x="777917" y="220717"/>
                </a:cubicBezTo>
                <a:cubicBezTo>
                  <a:pt x="798188" y="256191"/>
                  <a:pt x="821752" y="289770"/>
                  <a:pt x="840979" y="325820"/>
                </a:cubicBezTo>
                <a:cubicBezTo>
                  <a:pt x="879991" y="398968"/>
                  <a:pt x="837396" y="361970"/>
                  <a:pt x="893530" y="399393"/>
                </a:cubicBezTo>
                <a:cubicBezTo>
                  <a:pt x="900537" y="409903"/>
                  <a:pt x="904687" y="423033"/>
                  <a:pt x="914551" y="430924"/>
                </a:cubicBezTo>
                <a:cubicBezTo>
                  <a:pt x="923202" y="437845"/>
                  <a:pt x="938248" y="433600"/>
                  <a:pt x="946082" y="441434"/>
                </a:cubicBezTo>
                <a:cubicBezTo>
                  <a:pt x="953916" y="449268"/>
                  <a:pt x="949671" y="464314"/>
                  <a:pt x="956592" y="472965"/>
                </a:cubicBezTo>
                <a:cubicBezTo>
                  <a:pt x="964483" y="482829"/>
                  <a:pt x="977613" y="486979"/>
                  <a:pt x="988124" y="493986"/>
                </a:cubicBezTo>
                <a:cubicBezTo>
                  <a:pt x="995131" y="504496"/>
                  <a:pt x="1003495" y="514219"/>
                  <a:pt x="1009144" y="525517"/>
                </a:cubicBezTo>
                <a:cubicBezTo>
                  <a:pt x="1025961" y="559151"/>
                  <a:pt x="1013349" y="575966"/>
                  <a:pt x="1030165" y="525517"/>
                </a:cubicBezTo>
                <a:cubicBezTo>
                  <a:pt x="1026662" y="511503"/>
                  <a:pt x="1023623" y="497364"/>
                  <a:pt x="1019655" y="483475"/>
                </a:cubicBezTo>
                <a:cubicBezTo>
                  <a:pt x="1016611" y="472822"/>
                  <a:pt x="1009144" y="463023"/>
                  <a:pt x="1009144" y="451944"/>
                </a:cubicBezTo>
                <a:cubicBezTo>
                  <a:pt x="1009144" y="374789"/>
                  <a:pt x="1016151" y="297793"/>
                  <a:pt x="1019655" y="220717"/>
                </a:cubicBezTo>
                <a:cubicBezTo>
                  <a:pt x="1033669" y="224220"/>
                  <a:pt x="1049154" y="224060"/>
                  <a:pt x="1061696" y="231227"/>
                </a:cubicBezTo>
                <a:cubicBezTo>
                  <a:pt x="1086930" y="245647"/>
                  <a:pt x="1097924" y="272523"/>
                  <a:pt x="1114248" y="294289"/>
                </a:cubicBezTo>
                <a:cubicBezTo>
                  <a:pt x="1200974" y="409925"/>
                  <a:pt x="1120288" y="285348"/>
                  <a:pt x="1177310" y="399393"/>
                </a:cubicBezTo>
                <a:cubicBezTo>
                  <a:pt x="1191258" y="427289"/>
                  <a:pt x="1217741" y="453568"/>
                  <a:pt x="1240372" y="472965"/>
                </a:cubicBezTo>
                <a:cubicBezTo>
                  <a:pt x="1249963" y="481186"/>
                  <a:pt x="1261393" y="486979"/>
                  <a:pt x="1271903" y="493986"/>
                </a:cubicBezTo>
                <a:cubicBezTo>
                  <a:pt x="1275406" y="479972"/>
                  <a:pt x="1282413" y="466389"/>
                  <a:pt x="1282413" y="451944"/>
                </a:cubicBezTo>
                <a:cubicBezTo>
                  <a:pt x="1282413" y="440865"/>
                  <a:pt x="1276487" y="430499"/>
                  <a:pt x="1271903" y="420413"/>
                </a:cubicBezTo>
                <a:cubicBezTo>
                  <a:pt x="1258936" y="391886"/>
                  <a:pt x="1247243" y="362404"/>
                  <a:pt x="1229861" y="336331"/>
                </a:cubicBezTo>
                <a:cubicBezTo>
                  <a:pt x="1222854" y="325821"/>
                  <a:pt x="1213971" y="316343"/>
                  <a:pt x="1208841" y="304800"/>
                </a:cubicBezTo>
                <a:cubicBezTo>
                  <a:pt x="1199842" y="284552"/>
                  <a:pt x="1194827" y="262758"/>
                  <a:pt x="1187820" y="241737"/>
                </a:cubicBezTo>
                <a:cubicBezTo>
                  <a:pt x="1184317" y="231227"/>
                  <a:pt x="1183455" y="219424"/>
                  <a:pt x="1177310" y="210206"/>
                </a:cubicBezTo>
                <a:lnTo>
                  <a:pt x="1156289" y="178675"/>
                </a:lnTo>
                <a:cubicBezTo>
                  <a:pt x="1152786" y="168165"/>
                  <a:pt x="1136561" y="153289"/>
                  <a:pt x="1145779" y="147144"/>
                </a:cubicBezTo>
                <a:cubicBezTo>
                  <a:pt x="1157798" y="139132"/>
                  <a:pt x="1175986" y="149371"/>
                  <a:pt x="1187820" y="157655"/>
                </a:cubicBezTo>
                <a:cubicBezTo>
                  <a:pt x="1212174" y="174703"/>
                  <a:pt x="1250882" y="220717"/>
                  <a:pt x="1250882" y="220717"/>
                </a:cubicBezTo>
                <a:cubicBezTo>
                  <a:pt x="1269353" y="276131"/>
                  <a:pt x="1249184" y="231291"/>
                  <a:pt x="1292924" y="283779"/>
                </a:cubicBezTo>
                <a:cubicBezTo>
                  <a:pt x="1301011" y="293483"/>
                  <a:pt x="1304080" y="307419"/>
                  <a:pt x="1313944" y="315310"/>
                </a:cubicBezTo>
                <a:cubicBezTo>
                  <a:pt x="1322595" y="322231"/>
                  <a:pt x="1334965" y="322317"/>
                  <a:pt x="1345475" y="325820"/>
                </a:cubicBezTo>
                <a:cubicBezTo>
                  <a:pt x="1352482" y="336330"/>
                  <a:pt x="1356905" y="349130"/>
                  <a:pt x="1366496" y="357351"/>
                </a:cubicBezTo>
                <a:cubicBezTo>
                  <a:pt x="1403932" y="389439"/>
                  <a:pt x="1458314" y="398698"/>
                  <a:pt x="1377006" y="378372"/>
                </a:cubicBezTo>
                <a:cubicBezTo>
                  <a:pt x="1369999" y="364358"/>
                  <a:pt x="1363759" y="349934"/>
                  <a:pt x="1355986" y="336331"/>
                </a:cubicBezTo>
                <a:cubicBezTo>
                  <a:pt x="1340956" y="310028"/>
                  <a:pt x="1327146" y="293028"/>
                  <a:pt x="1303434" y="273268"/>
                </a:cubicBezTo>
                <a:cubicBezTo>
                  <a:pt x="1293730" y="265181"/>
                  <a:pt x="1282413" y="259255"/>
                  <a:pt x="1271903" y="252248"/>
                </a:cubicBezTo>
                <a:cubicBezTo>
                  <a:pt x="1235672" y="203939"/>
                  <a:pt x="1248207" y="225874"/>
                  <a:pt x="1229861" y="189186"/>
                </a:cubicBezTo>
              </a:path>
            </a:pathLst>
          </a:custGeom>
          <a:solidFill>
            <a:srgbClr val="F5821E"/>
          </a:solidFill>
          <a:ln w="28575">
            <a:solidFill>
              <a:srgbClr val="F5821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Tree>
    <p:extLst>
      <p:ext uri="{BB962C8B-B14F-4D97-AF65-F5344CB8AC3E}">
        <p14:creationId xmlns:p14="http://schemas.microsoft.com/office/powerpoint/2010/main" val="27194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dirty="0">
                <a:solidFill>
                  <a:srgbClr val="0C8066"/>
                </a:solidFill>
                <a:latin typeface="Arial" panose="020B0604020202020204" pitchFamily="34" charset="0"/>
                <a:cs typeface="Arial" panose="020B0604020202020204" pitchFamily="34" charset="0"/>
              </a:rPr>
              <a:t>R</a:t>
            </a:r>
            <a:r>
              <a:rPr lang="nl-NL" sz="2400" dirty="0" err="1">
                <a:solidFill>
                  <a:srgbClr val="0C8066"/>
                </a:solidFill>
                <a:latin typeface="Arial" panose="020B0604020202020204" pitchFamily="34" charset="0"/>
                <a:cs typeface="Arial" panose="020B0604020202020204" pitchFamily="34" charset="0"/>
              </a:rPr>
              <a:t>eflectie</a:t>
            </a:r>
            <a:endParaRPr lang="nl-NL" sz="2400" b="0" dirty="0">
              <a:solidFill>
                <a:srgbClr val="0C8066"/>
              </a:solidFill>
              <a:latin typeface="Arial" panose="020B0604020202020204" pitchFamily="34" charset="0"/>
              <a:cs typeface="Arial" panose="020B0604020202020204" pitchFamily="34" charset="0"/>
            </a:endParaRP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groepjes</a:t>
            </a:r>
            <a:endParaRPr lang="nl-NL" dirty="0">
              <a:latin typeface="Arial" panose="020B0604020202020204" pitchFamily="34" charset="0"/>
              <a:cs typeface="Arial" panose="020B0604020202020204" pitchFamily="34" charset="0"/>
            </a:endParaRPr>
          </a:p>
        </p:txBody>
      </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291199" y="1524319"/>
              <a:ext cx="2923944"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Wat moet je doen als je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1725463" y="1927917"/>
            <a:ext cx="2923945" cy="1926587"/>
            <a:chOff x="3256086" y="2856112"/>
            <a:chExt cx="2254552" cy="1651590"/>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266873" y="3423311"/>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Hoe gaat onze klas om met moeilijke situaties? </a:t>
              </a:r>
            </a:p>
          </p:txBody>
        </p:sp>
      </p:grpSp>
      <p:pic>
        <p:nvPicPr>
          <p:cNvPr id="10" name="Picture 2" descr="Het schrijven van, een open boek Pictogram in Humanitarian Icons 2">
            <a:extLst>
              <a:ext uri="{FF2B5EF4-FFF2-40B4-BE49-F238E27FC236}">
                <a16:creationId xmlns:a16="http://schemas.microsoft.com/office/drawing/2014/main" id="{5E63B9FD-7C34-4C92-A121-AA787A807BA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89106A-B8BF-4F4D-89C8-70C21EFFC2B0}"/>
              </a:ext>
            </a:extLst>
          </p:cNvPr>
          <p:cNvSpPr txBox="1"/>
          <p:nvPr/>
        </p:nvSpPr>
        <p:spPr>
          <a:xfrm>
            <a:off x="512001" y="4468076"/>
            <a:ext cx="139929" cy="261610"/>
          </a:xfrm>
          <a:prstGeom prst="rect">
            <a:avLst/>
          </a:prstGeom>
          <a:noFill/>
        </p:spPr>
        <p:txBody>
          <a:bodyPr wrap="square" rtlCol="0">
            <a:spAutoFit/>
          </a:bodyPr>
          <a:lstStyle/>
          <a:p>
            <a:r>
              <a:rPr lang="en-US" sz="1050" b="1" dirty="0">
                <a:solidFill>
                  <a:srgbClr val="D27400"/>
                </a:solidFill>
              </a:rPr>
              <a:t>4</a:t>
            </a:r>
            <a:endParaRPr lang="nl-NL" sz="1050" b="1" dirty="0">
              <a:solidFill>
                <a:srgbClr val="D27400"/>
              </a:solidFill>
            </a:endParaRPr>
          </a:p>
        </p:txBody>
      </p:sp>
    </p:spTree>
    <p:extLst>
      <p:ext uri="{BB962C8B-B14F-4D97-AF65-F5344CB8AC3E}">
        <p14:creationId xmlns:p14="http://schemas.microsoft.com/office/powerpoint/2010/main" val="5074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644DDBF-D9CA-794C-B380-B9B90AA610EC}"/>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67A76BE9-3E6B-C543-B7EE-BB5A7E5AB0FA}"/>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Oefenactiviteit</a:t>
            </a:r>
          </a:p>
        </p:txBody>
      </p:sp>
      <p:pic>
        <p:nvPicPr>
          <p:cNvPr id="4" name="Afbeelding 3">
            <a:extLst>
              <a:ext uri="{FF2B5EF4-FFF2-40B4-BE49-F238E27FC236}">
                <a16:creationId xmlns:a16="http://schemas.microsoft.com/office/drawing/2014/main" id="{C3F45377-D25E-914E-814B-40B21D0CB040}"/>
              </a:ext>
            </a:extLst>
          </p:cNvPr>
          <p:cNvPicPr>
            <a:picLocks noChangeAspect="1"/>
          </p:cNvPicPr>
          <p:nvPr/>
        </p:nvPicPr>
        <p:blipFill>
          <a:blip r:embed="rId3"/>
          <a:stretch>
            <a:fillRect/>
          </a:stretch>
        </p:blipFill>
        <p:spPr>
          <a:xfrm>
            <a:off x="5176554" y="-98242"/>
            <a:ext cx="1416592" cy="3904148"/>
          </a:xfrm>
          <a:prstGeom prst="rect">
            <a:avLst/>
          </a:prstGeom>
        </p:spPr>
      </p:pic>
      <p:pic>
        <p:nvPicPr>
          <p:cNvPr id="5" name="Afbeelding 4">
            <a:extLst>
              <a:ext uri="{FF2B5EF4-FFF2-40B4-BE49-F238E27FC236}">
                <a16:creationId xmlns:a16="http://schemas.microsoft.com/office/drawing/2014/main" id="{F07A69DB-3847-B74F-B151-FA068AC0F581}"/>
              </a:ext>
            </a:extLst>
          </p:cNvPr>
          <p:cNvPicPr>
            <a:picLocks noChangeAspect="1"/>
          </p:cNvPicPr>
          <p:nvPr/>
        </p:nvPicPr>
        <p:blipFill>
          <a:blip r:embed="rId4"/>
          <a:stretch>
            <a:fillRect/>
          </a:stretch>
        </p:blipFill>
        <p:spPr>
          <a:xfrm>
            <a:off x="3073188" y="1951218"/>
            <a:ext cx="1788517" cy="2571750"/>
          </a:xfrm>
          <a:prstGeom prst="rect">
            <a:avLst/>
          </a:prstGeom>
        </p:spPr>
      </p:pic>
      <p:sp>
        <p:nvSpPr>
          <p:cNvPr id="6" name="Titel 4">
            <a:extLst>
              <a:ext uri="{FF2B5EF4-FFF2-40B4-BE49-F238E27FC236}">
                <a16:creationId xmlns:a16="http://schemas.microsoft.com/office/drawing/2014/main" id="{29CAFA34-51CA-254F-AACC-0FDD6229E2FC}"/>
              </a:ext>
            </a:extLst>
          </p:cNvPr>
          <p:cNvSpPr txBox="1">
            <a:spLocks/>
          </p:cNvSpPr>
          <p:nvPr/>
        </p:nvSpPr>
        <p:spPr>
          <a:xfrm>
            <a:off x="482617" y="1375379"/>
            <a:ext cx="3962924" cy="3033506"/>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Gebruik de stoplicht-methode</a:t>
            </a:r>
          </a:p>
          <a:p>
            <a:pPr>
              <a:lnSpc>
                <a:spcPct val="100000"/>
              </a:lnSpc>
            </a:pPr>
            <a:r>
              <a:rPr lang="nl-NL" sz="1600" dirty="0">
                <a:latin typeface="Arial" panose="020B0604020202020204" pitchFamily="34" charset="0"/>
                <a:cs typeface="Arial" panose="020B0604020202020204" pitchFamily="34" charset="0"/>
              </a:rPr>
              <a:t>bij moeilijke situaties.</a:t>
            </a:r>
            <a:endParaRPr lang="nl-NL"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91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4255D1-E4F9-4055-9470-61DAA1A1189B}"/>
              </a:ext>
            </a:extLst>
          </p:cNvPr>
          <p:cNvSpPr/>
          <p:nvPr/>
        </p:nvSpPr>
        <p:spPr>
          <a:xfrm>
            <a:off x="0" y="589448"/>
            <a:ext cx="9144000" cy="4020337"/>
          </a:xfrm>
          <a:prstGeom prst="rect">
            <a:avLst/>
          </a:prstGeom>
          <a:solidFill>
            <a:srgbClr val="0C8066"/>
          </a:solidFill>
          <a:ln>
            <a:solidFill>
              <a:srgbClr val="0C8066"/>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2156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Veerkracht</a:t>
            </a:r>
            <a:endParaRPr lang="nl-NL" sz="4000" dirty="0"/>
          </a:p>
        </p:txBody>
      </p:sp>
      <p:sp>
        <p:nvSpPr>
          <p:cNvPr id="3" name="Subtitel 2"/>
          <p:cNvSpPr>
            <a:spLocks noGrp="1"/>
          </p:cNvSpPr>
          <p:nvPr>
            <p:ph type="subTitle" idx="1"/>
          </p:nvPr>
        </p:nvSpPr>
        <p:spPr>
          <a:xfrm>
            <a:off x="491526" y="1799304"/>
            <a:ext cx="2949943" cy="1000434"/>
          </a:xfrm>
        </p:spPr>
        <p:txBody>
          <a:bodyPr/>
          <a:lstStyle/>
          <a:p>
            <a:r>
              <a:rPr lang="nl-NL" dirty="0"/>
              <a:t>Lesprogramma</a:t>
            </a:r>
          </a:p>
        </p:txBody>
      </p:sp>
      <p:sp>
        <p:nvSpPr>
          <p:cNvPr id="4" name="Titel 1">
            <a:extLst>
              <a:ext uri="{FF2B5EF4-FFF2-40B4-BE49-F238E27FC236}">
                <a16:creationId xmlns:a16="http://schemas.microsoft.com/office/drawing/2014/main" id="{12C5D5E5-7DEB-4AE8-A21B-7DE50D59D406}"/>
              </a:ext>
            </a:extLst>
          </p:cNvPr>
          <p:cNvSpPr txBox="1">
            <a:spLocks/>
          </p:cNvSpPr>
          <p:nvPr/>
        </p:nvSpPr>
        <p:spPr>
          <a:xfrm>
            <a:off x="491526" y="2677368"/>
            <a:ext cx="5941025" cy="1134000"/>
          </a:xfrm>
          <a:prstGeom prst="rect">
            <a:avLst/>
          </a:prstGeom>
        </p:spPr>
        <p:txBody>
          <a:bodyPr vert="horz" lIns="0" tIns="0" rIns="0" bIns="0" rtlCol="0" anchor="t" anchorCtr="0">
            <a:noAutofit/>
          </a:bodyPr>
          <a:lstStyle>
            <a:lvl1pPr algn="l" defTabSz="457200" rtl="0" eaLnBrk="1" latinLnBrk="0" hangingPunct="1">
              <a:lnSpc>
                <a:spcPts val="6000"/>
              </a:lnSpc>
              <a:spcBef>
                <a:spcPct val="0"/>
              </a:spcBef>
              <a:buNone/>
              <a:defRPr sz="6000" b="1" i="0" kern="1200" baseline="0">
                <a:solidFill>
                  <a:srgbClr val="0C8066"/>
                </a:solidFill>
                <a:latin typeface="Arial" panose="020B0604020202020204" pitchFamily="34" charset="0"/>
                <a:ea typeface="+mj-ea"/>
                <a:cs typeface="Arial" panose="020B0604020202020204" pitchFamily="34" charset="0"/>
              </a:defRPr>
            </a:lvl1pPr>
          </a:lstStyle>
          <a:p>
            <a:r>
              <a:rPr lang="nl-NL" sz="2800" dirty="0">
                <a:solidFill>
                  <a:srgbClr val="00B969"/>
                </a:solidFill>
              </a:rPr>
              <a:t>LES 3</a:t>
            </a:r>
            <a:endParaRPr lang="nl-NL" sz="1600" dirty="0">
              <a:solidFill>
                <a:srgbClr val="00B969"/>
              </a:solidFill>
            </a:endParaRPr>
          </a:p>
        </p:txBody>
      </p:sp>
    </p:spTree>
    <p:extLst>
      <p:ext uri="{BB962C8B-B14F-4D97-AF65-F5344CB8AC3E}">
        <p14:creationId xmlns:p14="http://schemas.microsoft.com/office/powerpoint/2010/main" val="180294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Doelen van de les</a:t>
            </a: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nl-NL" dirty="0"/>
              <a:t>Klassikaal</a:t>
            </a:r>
            <a:endParaRPr lang="nl-NL" dirty="0">
              <a:latin typeface="Arial" panose="020B0604020202020204" pitchFamily="34" charset="0"/>
              <a:cs typeface="Arial" panose="020B0604020202020204" pitchFamily="34" charset="0"/>
            </a:endParaRPr>
          </a:p>
        </p:txBody>
      </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349586" y="1418275"/>
              <a:ext cx="2807169"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Welke strategie is het beste om te kiezen als je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1725463" y="1927917"/>
            <a:ext cx="2923945" cy="1926587"/>
            <a:chOff x="3256086" y="2856112"/>
            <a:chExt cx="2254552" cy="1651590"/>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266873" y="3423311"/>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…en waarom is deze strategie het beste? </a:t>
              </a:r>
            </a:p>
          </p:txBody>
        </p:sp>
      </p:grpSp>
    </p:spTree>
    <p:extLst>
      <p:ext uri="{BB962C8B-B14F-4D97-AF65-F5344CB8AC3E}">
        <p14:creationId xmlns:p14="http://schemas.microsoft.com/office/powerpoint/2010/main" val="6513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Doelen van de les</a:t>
            </a: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nl-NL" dirty="0"/>
              <a:t>Klassikaal</a:t>
            </a:r>
            <a:endParaRPr lang="nl-NL" dirty="0">
              <a:latin typeface="Arial" panose="020B0604020202020204" pitchFamily="34" charset="0"/>
              <a:cs typeface="Arial" panose="020B0604020202020204" pitchFamily="34" charset="0"/>
            </a:endParaRPr>
          </a:p>
        </p:txBody>
      </p:sp>
      <p:grpSp>
        <p:nvGrpSpPr>
          <p:cNvPr id="17" name="Groep 16">
            <a:extLst>
              <a:ext uri="{FF2B5EF4-FFF2-40B4-BE49-F238E27FC236}">
                <a16:creationId xmlns:a16="http://schemas.microsoft.com/office/drawing/2014/main" id="{12D5521E-3810-D447-B91E-9A6C4AD60437}"/>
              </a:ext>
            </a:extLst>
          </p:cNvPr>
          <p:cNvGrpSpPr/>
          <p:nvPr/>
        </p:nvGrpSpPr>
        <p:grpSpPr>
          <a:xfrm>
            <a:off x="1831037" y="1421958"/>
            <a:ext cx="2642367" cy="1836539"/>
            <a:chOff x="1831037" y="1421958"/>
            <a:chExt cx="2642367" cy="1836539"/>
          </a:xfrm>
        </p:grpSpPr>
        <p:sp>
          <p:nvSpPr>
            <p:cNvPr id="11" name="Toelichting met afgeronde rechthoek 10">
              <a:extLst>
                <a:ext uri="{FF2B5EF4-FFF2-40B4-BE49-F238E27FC236}">
                  <a16:creationId xmlns:a16="http://schemas.microsoft.com/office/drawing/2014/main" id="{7A400B3A-F91A-A24F-A4DC-B7480E76BF1C}"/>
                </a:ext>
              </a:extLst>
            </p:cNvPr>
            <p:cNvSpPr/>
            <p:nvPr/>
          </p:nvSpPr>
          <p:spPr>
            <a:xfrm>
              <a:off x="1831037" y="1421958"/>
              <a:ext cx="2642367" cy="1836539"/>
            </a:xfrm>
            <a:custGeom>
              <a:avLst/>
              <a:gdLst>
                <a:gd name="connsiteX0" fmla="*/ 0 w 2642367"/>
                <a:gd name="connsiteY0" fmla="*/ 306096 h 1836539"/>
                <a:gd name="connsiteX1" fmla="*/ 306096 w 2642367"/>
                <a:gd name="connsiteY1" fmla="*/ 0 h 1836539"/>
                <a:gd name="connsiteX2" fmla="*/ 440395 w 2642367"/>
                <a:gd name="connsiteY2" fmla="*/ 0 h 1836539"/>
                <a:gd name="connsiteX3" fmla="*/ 440395 w 2642367"/>
                <a:gd name="connsiteY3" fmla="*/ 0 h 1836539"/>
                <a:gd name="connsiteX4" fmla="*/ 1100986 w 2642367"/>
                <a:gd name="connsiteY4" fmla="*/ 0 h 1836539"/>
                <a:gd name="connsiteX5" fmla="*/ 1718629 w 2642367"/>
                <a:gd name="connsiteY5" fmla="*/ 0 h 1836539"/>
                <a:gd name="connsiteX6" fmla="*/ 2336271 w 2642367"/>
                <a:gd name="connsiteY6" fmla="*/ 0 h 1836539"/>
                <a:gd name="connsiteX7" fmla="*/ 2642367 w 2642367"/>
                <a:gd name="connsiteY7" fmla="*/ 306096 h 1836539"/>
                <a:gd name="connsiteX8" fmla="*/ 2642367 w 2642367"/>
                <a:gd name="connsiteY8" fmla="*/ 704009 h 1836539"/>
                <a:gd name="connsiteX9" fmla="*/ 2642367 w 2642367"/>
                <a:gd name="connsiteY9" fmla="*/ 1071314 h 1836539"/>
                <a:gd name="connsiteX10" fmla="*/ 2642367 w 2642367"/>
                <a:gd name="connsiteY10" fmla="*/ 1071314 h 1836539"/>
                <a:gd name="connsiteX11" fmla="*/ 2642367 w 2642367"/>
                <a:gd name="connsiteY11" fmla="*/ 1530449 h 1836539"/>
                <a:gd name="connsiteX12" fmla="*/ 2642367 w 2642367"/>
                <a:gd name="connsiteY12" fmla="*/ 1530443 h 1836539"/>
                <a:gd name="connsiteX13" fmla="*/ 2336271 w 2642367"/>
                <a:gd name="connsiteY13" fmla="*/ 1836539 h 1836539"/>
                <a:gd name="connsiteX14" fmla="*/ 1718629 w 2642367"/>
                <a:gd name="connsiteY14" fmla="*/ 1836539 h 1836539"/>
                <a:gd name="connsiteX15" fmla="*/ 1100986 w 2642367"/>
                <a:gd name="connsiteY15" fmla="*/ 1836539 h 1836539"/>
                <a:gd name="connsiteX16" fmla="*/ 786455 w 2642367"/>
                <a:gd name="connsiteY16" fmla="*/ 2054676 h 1836539"/>
                <a:gd name="connsiteX17" fmla="*/ 445714 w 2642367"/>
                <a:gd name="connsiteY17" fmla="*/ 2290991 h 1836539"/>
                <a:gd name="connsiteX18" fmla="*/ 440395 w 2642367"/>
                <a:gd name="connsiteY18" fmla="*/ 1836539 h 1836539"/>
                <a:gd name="connsiteX19" fmla="*/ 306096 w 2642367"/>
                <a:gd name="connsiteY19" fmla="*/ 1836539 h 1836539"/>
                <a:gd name="connsiteX20" fmla="*/ 0 w 2642367"/>
                <a:gd name="connsiteY20" fmla="*/ 1530443 h 1836539"/>
                <a:gd name="connsiteX21" fmla="*/ 0 w 2642367"/>
                <a:gd name="connsiteY21" fmla="*/ 1530449 h 1836539"/>
                <a:gd name="connsiteX22" fmla="*/ 0 w 2642367"/>
                <a:gd name="connsiteY22" fmla="*/ 1071314 h 1836539"/>
                <a:gd name="connsiteX23" fmla="*/ 0 w 2642367"/>
                <a:gd name="connsiteY23" fmla="*/ 1071314 h 1836539"/>
                <a:gd name="connsiteX24" fmla="*/ 0 w 2642367"/>
                <a:gd name="connsiteY24" fmla="*/ 673401 h 1836539"/>
                <a:gd name="connsiteX25" fmla="*/ 0 w 2642367"/>
                <a:gd name="connsiteY25" fmla="*/ 306096 h 183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2367" h="1836539" fill="none" extrusionOk="0">
                  <a:moveTo>
                    <a:pt x="0" y="306096"/>
                  </a:moveTo>
                  <a:cubicBezTo>
                    <a:pt x="-16439" y="115232"/>
                    <a:pt x="169768" y="10253"/>
                    <a:pt x="306096" y="0"/>
                  </a:cubicBezTo>
                  <a:cubicBezTo>
                    <a:pt x="337504" y="1458"/>
                    <a:pt x="380677" y="5069"/>
                    <a:pt x="440395" y="0"/>
                  </a:cubicBezTo>
                  <a:lnTo>
                    <a:pt x="440395" y="0"/>
                  </a:lnTo>
                  <a:cubicBezTo>
                    <a:pt x="605531" y="-24738"/>
                    <a:pt x="805104" y="-8167"/>
                    <a:pt x="1100986" y="0"/>
                  </a:cubicBezTo>
                  <a:cubicBezTo>
                    <a:pt x="1338397" y="-14931"/>
                    <a:pt x="1435111" y="24935"/>
                    <a:pt x="1718629" y="0"/>
                  </a:cubicBezTo>
                  <a:cubicBezTo>
                    <a:pt x="2002147" y="-24935"/>
                    <a:pt x="2140604" y="22533"/>
                    <a:pt x="2336271" y="0"/>
                  </a:cubicBezTo>
                  <a:cubicBezTo>
                    <a:pt x="2485549" y="11088"/>
                    <a:pt x="2647407" y="150700"/>
                    <a:pt x="2642367" y="306096"/>
                  </a:cubicBezTo>
                  <a:cubicBezTo>
                    <a:pt x="2622592" y="468538"/>
                    <a:pt x="2643458" y="598063"/>
                    <a:pt x="2642367" y="704009"/>
                  </a:cubicBezTo>
                  <a:cubicBezTo>
                    <a:pt x="2641276" y="809955"/>
                    <a:pt x="2628102" y="931343"/>
                    <a:pt x="2642367" y="1071314"/>
                  </a:cubicBezTo>
                  <a:lnTo>
                    <a:pt x="2642367" y="1071314"/>
                  </a:lnTo>
                  <a:cubicBezTo>
                    <a:pt x="2623552" y="1261631"/>
                    <a:pt x="2644580" y="1309768"/>
                    <a:pt x="2642367" y="1530449"/>
                  </a:cubicBezTo>
                  <a:lnTo>
                    <a:pt x="2642367" y="1530443"/>
                  </a:lnTo>
                  <a:cubicBezTo>
                    <a:pt x="2616791" y="1716009"/>
                    <a:pt x="2488807" y="1811819"/>
                    <a:pt x="2336271" y="1836539"/>
                  </a:cubicBezTo>
                  <a:cubicBezTo>
                    <a:pt x="2115081" y="1838780"/>
                    <a:pt x="1853276" y="1825194"/>
                    <a:pt x="1718629" y="1836539"/>
                  </a:cubicBezTo>
                  <a:cubicBezTo>
                    <a:pt x="1583982" y="1847884"/>
                    <a:pt x="1249240" y="1838442"/>
                    <a:pt x="1100986" y="1836539"/>
                  </a:cubicBezTo>
                  <a:cubicBezTo>
                    <a:pt x="971143" y="1907790"/>
                    <a:pt x="875870" y="1993881"/>
                    <a:pt x="786455" y="2054676"/>
                  </a:cubicBezTo>
                  <a:cubicBezTo>
                    <a:pt x="697040" y="2115471"/>
                    <a:pt x="579099" y="2175707"/>
                    <a:pt x="445714" y="2290991"/>
                  </a:cubicBezTo>
                  <a:cubicBezTo>
                    <a:pt x="423186" y="2170679"/>
                    <a:pt x="447681" y="2034035"/>
                    <a:pt x="440395" y="1836539"/>
                  </a:cubicBezTo>
                  <a:cubicBezTo>
                    <a:pt x="374257" y="1832225"/>
                    <a:pt x="370530" y="1832626"/>
                    <a:pt x="306096" y="1836539"/>
                  </a:cubicBezTo>
                  <a:cubicBezTo>
                    <a:pt x="168351" y="1808447"/>
                    <a:pt x="-5265" y="1715933"/>
                    <a:pt x="0" y="1530443"/>
                  </a:cubicBezTo>
                  <a:lnTo>
                    <a:pt x="0" y="1530449"/>
                  </a:lnTo>
                  <a:cubicBezTo>
                    <a:pt x="22804" y="1369050"/>
                    <a:pt x="18632" y="1256411"/>
                    <a:pt x="0" y="1071314"/>
                  </a:cubicBezTo>
                  <a:lnTo>
                    <a:pt x="0" y="1071314"/>
                  </a:lnTo>
                  <a:cubicBezTo>
                    <a:pt x="-2279" y="987941"/>
                    <a:pt x="6986" y="827151"/>
                    <a:pt x="0" y="673401"/>
                  </a:cubicBezTo>
                  <a:cubicBezTo>
                    <a:pt x="-6986" y="519651"/>
                    <a:pt x="-17444" y="476644"/>
                    <a:pt x="0" y="306096"/>
                  </a:cubicBezTo>
                  <a:close/>
                </a:path>
                <a:path w="2642367" h="1836539" stroke="0" extrusionOk="0">
                  <a:moveTo>
                    <a:pt x="0" y="306096"/>
                  </a:moveTo>
                  <a:cubicBezTo>
                    <a:pt x="-16062" y="127137"/>
                    <a:pt x="101184" y="13459"/>
                    <a:pt x="306096" y="0"/>
                  </a:cubicBezTo>
                  <a:cubicBezTo>
                    <a:pt x="364875" y="1322"/>
                    <a:pt x="390976" y="6645"/>
                    <a:pt x="440395" y="0"/>
                  </a:cubicBezTo>
                  <a:lnTo>
                    <a:pt x="440395" y="0"/>
                  </a:lnTo>
                  <a:cubicBezTo>
                    <a:pt x="738655" y="-30511"/>
                    <a:pt x="850086" y="21268"/>
                    <a:pt x="1100986" y="0"/>
                  </a:cubicBezTo>
                  <a:cubicBezTo>
                    <a:pt x="1348652" y="-15008"/>
                    <a:pt x="1414166" y="-5419"/>
                    <a:pt x="1706276" y="0"/>
                  </a:cubicBezTo>
                  <a:cubicBezTo>
                    <a:pt x="1998386" y="5419"/>
                    <a:pt x="2160839" y="-14526"/>
                    <a:pt x="2336271" y="0"/>
                  </a:cubicBezTo>
                  <a:cubicBezTo>
                    <a:pt x="2484698" y="19418"/>
                    <a:pt x="2640956" y="123592"/>
                    <a:pt x="2642367" y="306096"/>
                  </a:cubicBezTo>
                  <a:cubicBezTo>
                    <a:pt x="2626047" y="419826"/>
                    <a:pt x="2646906" y="550549"/>
                    <a:pt x="2642367" y="704009"/>
                  </a:cubicBezTo>
                  <a:cubicBezTo>
                    <a:pt x="2637828" y="857469"/>
                    <a:pt x="2636411" y="948386"/>
                    <a:pt x="2642367" y="1071314"/>
                  </a:cubicBezTo>
                  <a:lnTo>
                    <a:pt x="2642367" y="1071314"/>
                  </a:lnTo>
                  <a:cubicBezTo>
                    <a:pt x="2637691" y="1180335"/>
                    <a:pt x="2652381" y="1343618"/>
                    <a:pt x="2642367" y="1530449"/>
                  </a:cubicBezTo>
                  <a:lnTo>
                    <a:pt x="2642367" y="1530443"/>
                  </a:lnTo>
                  <a:cubicBezTo>
                    <a:pt x="2665170" y="1676962"/>
                    <a:pt x="2519781" y="1827216"/>
                    <a:pt x="2336271" y="1836539"/>
                  </a:cubicBezTo>
                  <a:cubicBezTo>
                    <a:pt x="2070399" y="1819001"/>
                    <a:pt x="1848002" y="1863846"/>
                    <a:pt x="1718629" y="1836539"/>
                  </a:cubicBezTo>
                  <a:cubicBezTo>
                    <a:pt x="1589256" y="1809232"/>
                    <a:pt x="1272457" y="1844164"/>
                    <a:pt x="1100986" y="1836539"/>
                  </a:cubicBezTo>
                  <a:cubicBezTo>
                    <a:pt x="952394" y="1955612"/>
                    <a:pt x="929081" y="1943275"/>
                    <a:pt x="773350" y="2063765"/>
                  </a:cubicBezTo>
                  <a:cubicBezTo>
                    <a:pt x="617619" y="2184255"/>
                    <a:pt x="577450" y="2181675"/>
                    <a:pt x="445714" y="2290991"/>
                  </a:cubicBezTo>
                  <a:cubicBezTo>
                    <a:pt x="461388" y="2112141"/>
                    <a:pt x="421497" y="1952031"/>
                    <a:pt x="440395" y="1836539"/>
                  </a:cubicBezTo>
                  <a:cubicBezTo>
                    <a:pt x="410418" y="1837454"/>
                    <a:pt x="357760" y="1837202"/>
                    <a:pt x="306096" y="1836539"/>
                  </a:cubicBezTo>
                  <a:cubicBezTo>
                    <a:pt x="144360" y="1834991"/>
                    <a:pt x="2005" y="1718534"/>
                    <a:pt x="0" y="1530443"/>
                  </a:cubicBezTo>
                  <a:lnTo>
                    <a:pt x="0" y="1530449"/>
                  </a:lnTo>
                  <a:cubicBezTo>
                    <a:pt x="-15823" y="1342314"/>
                    <a:pt x="-20826" y="1239976"/>
                    <a:pt x="0" y="1071314"/>
                  </a:cubicBezTo>
                  <a:lnTo>
                    <a:pt x="0" y="1071314"/>
                  </a:lnTo>
                  <a:cubicBezTo>
                    <a:pt x="15289" y="932611"/>
                    <a:pt x="9694" y="885535"/>
                    <a:pt x="0" y="711662"/>
                  </a:cubicBezTo>
                  <a:cubicBezTo>
                    <a:pt x="-9694" y="537789"/>
                    <a:pt x="16168" y="473555"/>
                    <a:pt x="0" y="306096"/>
                  </a:cubicBezTo>
                  <a:close/>
                </a:path>
              </a:pathLst>
            </a:custGeom>
            <a:solidFill>
              <a:schemeClr val="bg1"/>
            </a:solidFill>
            <a:ln w="25400">
              <a:solidFill>
                <a:srgbClr val="33AD68"/>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4">
              <a:extLst>
                <a:ext uri="{FF2B5EF4-FFF2-40B4-BE49-F238E27FC236}">
                  <a16:creationId xmlns:a16="http://schemas.microsoft.com/office/drawing/2014/main" id="{B90CCDC4-1F7C-654E-8569-116A6B9D5BDC}"/>
                </a:ext>
              </a:extLst>
            </p:cNvPr>
            <p:cNvSpPr txBox="1">
              <a:spLocks/>
            </p:cNvSpPr>
            <p:nvPr/>
          </p:nvSpPr>
          <p:spPr>
            <a:xfrm>
              <a:off x="1831037" y="2060032"/>
              <a:ext cx="2424300" cy="619347"/>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latin typeface="Arial" panose="020B0604020202020204" pitchFamily="34" charset="0"/>
                  <a:cs typeface="Arial" panose="020B0604020202020204" pitchFamily="34" charset="0"/>
                </a:rPr>
                <a:t>Wat is een moeilijke situatie voor jou?</a:t>
              </a:r>
            </a:p>
          </p:txBody>
        </p:sp>
      </p:gr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291199" y="1524319"/>
              <a:ext cx="2923944"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Hoe herken je dat jij of een ander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3256086" y="2856112"/>
            <a:ext cx="2254552" cy="1566994"/>
            <a:chOff x="3256086" y="2856112"/>
            <a:chExt cx="2254552" cy="1566994"/>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301107" y="3096844"/>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Wat zijn jouw gedachten en gevoelens als je in een moeilijke situatie zit?</a:t>
              </a:r>
            </a:p>
          </p:txBody>
        </p:sp>
      </p:grpSp>
    </p:spTree>
    <p:extLst>
      <p:ext uri="{BB962C8B-B14F-4D97-AF65-F5344CB8AC3E}">
        <p14:creationId xmlns:p14="http://schemas.microsoft.com/office/powerpoint/2010/main" val="26619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65774B-68EB-4F13-AC77-16A2BA2A638E}"/>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4" name="Online Media 3" title="Veerkracht afl  3">
            <a:hlinkClick r:id="" action="ppaction://media"/>
            <a:extLst>
              <a:ext uri="{FF2B5EF4-FFF2-40B4-BE49-F238E27FC236}">
                <a16:creationId xmlns:a16="http://schemas.microsoft.com/office/drawing/2014/main" id="{8BCDD70B-AF3A-5AD2-6C4B-CBADE6C3B4D5}"/>
              </a:ext>
            </a:extLst>
          </p:cNvPr>
          <p:cNvPicPr>
            <a:picLocks noRot="1" noChangeAspect="1"/>
          </p:cNvPicPr>
          <p:nvPr>
            <a:videoFile r:link="rId1"/>
          </p:nvPr>
        </p:nvPicPr>
        <p:blipFill>
          <a:blip r:embed="rId4"/>
          <a:stretch>
            <a:fillRect/>
          </a:stretch>
        </p:blipFill>
        <p:spPr>
          <a:xfrm>
            <a:off x="899564" y="93133"/>
            <a:ext cx="8058170" cy="4552866"/>
          </a:xfrm>
          <a:prstGeom prst="rect">
            <a:avLst/>
          </a:prstGeom>
        </p:spPr>
      </p:pic>
      <p:sp>
        <p:nvSpPr>
          <p:cNvPr id="5" name="Titel 4">
            <a:extLst>
              <a:ext uri="{FF2B5EF4-FFF2-40B4-BE49-F238E27FC236}">
                <a16:creationId xmlns:a16="http://schemas.microsoft.com/office/drawing/2014/main" id="{DA2972DC-D353-F083-A934-B4D9D98D24B5}"/>
              </a:ext>
            </a:extLst>
          </p:cNvPr>
          <p:cNvSpPr txBox="1">
            <a:spLocks/>
          </p:cNvSpPr>
          <p:nvPr/>
        </p:nvSpPr>
        <p:spPr>
          <a:xfrm rot="16200000">
            <a:off x="-3508082" y="-618404"/>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b="0" dirty="0">
                <a:solidFill>
                  <a:schemeClr val="bg1"/>
                </a:solidFill>
                <a:latin typeface="Arial" panose="020B0604020202020204" pitchFamily="34" charset="0"/>
                <a:cs typeface="Arial" panose="020B0604020202020204" pitchFamily="34" charset="0"/>
              </a:rPr>
              <a:t>Filmpje</a:t>
            </a:r>
            <a:endParaRPr lang="nl-NL" sz="2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0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8A5F49-2A17-4F4C-B3D2-9FDAAB30F6EB}"/>
              </a:ext>
            </a:extLst>
          </p:cNvPr>
          <p:cNvSpPr>
            <a:spLocks noGrp="1"/>
          </p:cNvSpPr>
          <p:nvPr>
            <p:ph type="ftr" sz="quarter" idx="11"/>
          </p:nvPr>
        </p:nvSpPr>
        <p:spPr/>
        <p:txBody>
          <a:bodyPr/>
          <a:lstStyle/>
          <a:p>
            <a:r>
              <a:rPr lang="nl-NL" dirty="0"/>
              <a:t>In groepjes</a:t>
            </a:r>
            <a:endParaRPr lang="nl-NL" dirty="0">
              <a:latin typeface="Arial" panose="020B0604020202020204" pitchFamily="34" charset="0"/>
              <a:cs typeface="Arial" panose="020B0604020202020204" pitchFamily="34" charset="0"/>
            </a:endParaRPr>
          </a:p>
        </p:txBody>
      </p:sp>
      <p:pic>
        <p:nvPicPr>
          <p:cNvPr id="1034" name="Picture 10" descr="100 meest gestelde vragen van kinderen; van waarom tot ... - Mamaliefde.nl">
            <a:extLst>
              <a:ext uri="{FF2B5EF4-FFF2-40B4-BE49-F238E27FC236}">
                <a16:creationId xmlns:a16="http://schemas.microsoft.com/office/drawing/2014/main" id="{BDC12F87-F3A4-423C-8EF9-D97CF7BD8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3519"/>
            <a:ext cx="5467350" cy="35764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5EB715-AD83-44C6-BF89-9DF33F16519F}"/>
              </a:ext>
            </a:extLst>
          </p:cNvPr>
          <p:cNvSpPr txBox="1"/>
          <p:nvPr/>
        </p:nvSpPr>
        <p:spPr>
          <a:xfrm>
            <a:off x="5689600" y="783519"/>
            <a:ext cx="2971800" cy="1200329"/>
          </a:xfrm>
          <a:prstGeom prst="rect">
            <a:avLst/>
          </a:prstGeom>
          <a:noFill/>
        </p:spPr>
        <p:txBody>
          <a:bodyPr wrap="square" rtlCol="0">
            <a:spAutoFit/>
          </a:bodyPr>
          <a:lstStyle/>
          <a:p>
            <a:r>
              <a:rPr lang="en-US" sz="2400" b="1" dirty="0">
                <a:solidFill>
                  <a:srgbClr val="0C8066"/>
                </a:solidFill>
                <a:latin typeface="Arial" panose="020B0604020202020204" pitchFamily="34" charset="0"/>
                <a:cs typeface="Arial" panose="020B0604020202020204" pitchFamily="34" charset="0"/>
              </a:rPr>
              <a:t>Pak de </a:t>
            </a:r>
            <a:r>
              <a:rPr lang="en-US" sz="2400" b="1" dirty="0" err="1">
                <a:solidFill>
                  <a:srgbClr val="0C8066"/>
                </a:solidFill>
                <a:latin typeface="Arial" panose="020B0604020202020204" pitchFamily="34" charset="0"/>
                <a:cs typeface="Arial" panose="020B0604020202020204" pitchFamily="34" charset="0"/>
              </a:rPr>
              <a:t>conclusie</a:t>
            </a:r>
            <a:r>
              <a:rPr lang="en-US" sz="2400" b="1" dirty="0">
                <a:solidFill>
                  <a:srgbClr val="0C8066"/>
                </a:solidFill>
                <a:latin typeface="Arial" panose="020B0604020202020204" pitchFamily="34" charset="0"/>
                <a:cs typeface="Arial" panose="020B0604020202020204" pitchFamily="34" charset="0"/>
              </a:rPr>
              <a:t> van de </a:t>
            </a:r>
            <a:r>
              <a:rPr lang="en-US" sz="2400" b="1" dirty="0" err="1">
                <a:solidFill>
                  <a:srgbClr val="0C8066"/>
                </a:solidFill>
                <a:latin typeface="Arial" panose="020B0604020202020204" pitchFamily="34" charset="0"/>
                <a:cs typeface="Arial" panose="020B0604020202020204" pitchFamily="34" charset="0"/>
              </a:rPr>
              <a:t>vorige</a:t>
            </a:r>
            <a:r>
              <a:rPr lang="en-US" sz="2400" b="1" dirty="0">
                <a:solidFill>
                  <a:srgbClr val="0C8066"/>
                </a:solidFill>
                <a:latin typeface="Arial" panose="020B0604020202020204" pitchFamily="34" charset="0"/>
                <a:cs typeface="Arial" panose="020B0604020202020204" pitchFamily="34" charset="0"/>
              </a:rPr>
              <a:t> les er </a:t>
            </a:r>
            <a:r>
              <a:rPr lang="en-US" sz="2400" b="1" dirty="0" err="1">
                <a:solidFill>
                  <a:srgbClr val="0C8066"/>
                </a:solidFill>
                <a:latin typeface="Arial" panose="020B0604020202020204" pitchFamily="34" charset="0"/>
                <a:cs typeface="Arial" panose="020B0604020202020204" pitchFamily="34" charset="0"/>
              </a:rPr>
              <a:t>eens</a:t>
            </a:r>
            <a:r>
              <a:rPr lang="en-US" sz="2400" b="1" dirty="0">
                <a:solidFill>
                  <a:srgbClr val="0C8066"/>
                </a:solidFill>
                <a:latin typeface="Arial" panose="020B0604020202020204" pitchFamily="34" charset="0"/>
                <a:cs typeface="Arial" panose="020B0604020202020204" pitchFamily="34" charset="0"/>
              </a:rPr>
              <a:t> </a:t>
            </a:r>
            <a:r>
              <a:rPr lang="en-US" sz="2400" b="1" dirty="0" err="1">
                <a:solidFill>
                  <a:srgbClr val="0C8066"/>
                </a:solidFill>
                <a:latin typeface="Arial" panose="020B0604020202020204" pitchFamily="34" charset="0"/>
                <a:cs typeface="Arial" panose="020B0604020202020204" pitchFamily="34" charset="0"/>
              </a:rPr>
              <a:t>bij</a:t>
            </a:r>
            <a:r>
              <a:rPr lang="en-US" sz="2400" b="1" dirty="0">
                <a:solidFill>
                  <a:srgbClr val="0C8066"/>
                </a:solidFill>
                <a:latin typeface="Arial" panose="020B0604020202020204" pitchFamily="34" charset="0"/>
                <a:cs typeface="Arial" panose="020B0604020202020204" pitchFamily="34" charset="0"/>
              </a:rPr>
              <a:t>…</a:t>
            </a:r>
            <a:endParaRPr lang="nl-NL" sz="2400" b="1" dirty="0">
              <a:solidFill>
                <a:srgbClr val="0C8066"/>
              </a:solidFill>
              <a:latin typeface="Arial" panose="020B0604020202020204" pitchFamily="34" charset="0"/>
              <a:cs typeface="Arial" panose="020B0604020202020204" pitchFamily="34" charset="0"/>
            </a:endParaRPr>
          </a:p>
        </p:txBody>
      </p:sp>
      <p:grpSp>
        <p:nvGrpSpPr>
          <p:cNvPr id="9" name="Groep 17">
            <a:extLst>
              <a:ext uri="{FF2B5EF4-FFF2-40B4-BE49-F238E27FC236}">
                <a16:creationId xmlns:a16="http://schemas.microsoft.com/office/drawing/2014/main" id="{5F5FFAC0-E370-407F-A09D-074712B76C12}"/>
              </a:ext>
            </a:extLst>
          </p:cNvPr>
          <p:cNvGrpSpPr/>
          <p:nvPr/>
        </p:nvGrpSpPr>
        <p:grpSpPr>
          <a:xfrm>
            <a:off x="145733" y="195824"/>
            <a:ext cx="2432049" cy="1714500"/>
            <a:chOff x="5032565" y="1290096"/>
            <a:chExt cx="2995668" cy="2082096"/>
          </a:xfrm>
        </p:grpSpPr>
        <p:sp>
          <p:nvSpPr>
            <p:cNvPr id="10" name="Toelichting met afgeronde rechthoek 11">
              <a:extLst>
                <a:ext uri="{FF2B5EF4-FFF2-40B4-BE49-F238E27FC236}">
                  <a16:creationId xmlns:a16="http://schemas.microsoft.com/office/drawing/2014/main" id="{B7130176-B997-40D5-A5EC-405082D3B0BC}"/>
                </a:ext>
              </a:extLst>
            </p:cNvPr>
            <p:cNvSpPr/>
            <p:nvPr/>
          </p:nvSpPr>
          <p:spPr>
            <a:xfrm flipH="1">
              <a:off x="5032565" y="1290096"/>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itel 4">
              <a:extLst>
                <a:ext uri="{FF2B5EF4-FFF2-40B4-BE49-F238E27FC236}">
                  <a16:creationId xmlns:a16="http://schemas.microsoft.com/office/drawing/2014/main" id="{620FECD9-4D75-46CB-B128-19747D3C77A2}"/>
                </a:ext>
              </a:extLst>
            </p:cNvPr>
            <p:cNvSpPr txBox="1">
              <a:spLocks/>
            </p:cNvSpPr>
            <p:nvPr/>
          </p:nvSpPr>
          <p:spPr>
            <a:xfrm>
              <a:off x="5228884" y="1723272"/>
              <a:ext cx="2565093"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Welke strategie is het beste om te kiezen als je in een moeilijke situatie zit?</a:t>
              </a:r>
            </a:p>
          </p:txBody>
        </p:sp>
      </p:grpSp>
      <p:grpSp>
        <p:nvGrpSpPr>
          <p:cNvPr id="12" name="Groep 18">
            <a:extLst>
              <a:ext uri="{FF2B5EF4-FFF2-40B4-BE49-F238E27FC236}">
                <a16:creationId xmlns:a16="http://schemas.microsoft.com/office/drawing/2014/main" id="{555C4262-2398-487B-9B1F-59F010B90B86}"/>
              </a:ext>
            </a:extLst>
          </p:cNvPr>
          <p:cNvGrpSpPr/>
          <p:nvPr/>
        </p:nvGrpSpPr>
        <p:grpSpPr>
          <a:xfrm>
            <a:off x="4062958" y="2853710"/>
            <a:ext cx="2624123" cy="1062588"/>
            <a:chOff x="3517959" y="4964688"/>
            <a:chExt cx="2254552" cy="1566994"/>
          </a:xfrm>
        </p:grpSpPr>
        <p:sp>
          <p:nvSpPr>
            <p:cNvPr id="13" name="Toelichting met afgeronde rechthoek 12">
              <a:extLst>
                <a:ext uri="{FF2B5EF4-FFF2-40B4-BE49-F238E27FC236}">
                  <a16:creationId xmlns:a16="http://schemas.microsoft.com/office/drawing/2014/main" id="{B201490F-33E6-48C9-9AE0-8D3FA88F15FA}"/>
                </a:ext>
              </a:extLst>
            </p:cNvPr>
            <p:cNvSpPr/>
            <p:nvPr/>
          </p:nvSpPr>
          <p:spPr>
            <a:xfrm>
              <a:off x="3517959" y="4964688"/>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4">
              <a:extLst>
                <a:ext uri="{FF2B5EF4-FFF2-40B4-BE49-F238E27FC236}">
                  <a16:creationId xmlns:a16="http://schemas.microsoft.com/office/drawing/2014/main" id="{327C571B-8EA7-4FE9-A4D6-95FA914208A1}"/>
                </a:ext>
              </a:extLst>
            </p:cNvPr>
            <p:cNvSpPr txBox="1">
              <a:spLocks/>
            </p:cNvSpPr>
            <p:nvPr/>
          </p:nvSpPr>
          <p:spPr>
            <a:xfrm>
              <a:off x="3528746" y="5363329"/>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…en waarom is deze strategie het beste? </a:t>
              </a:r>
            </a:p>
          </p:txBody>
        </p:sp>
      </p:grpSp>
      <p:pic>
        <p:nvPicPr>
          <p:cNvPr id="15" name="Picture 2" descr="Het schrijven van, een open boek Pictogram in Humanitarian Icons 2">
            <a:extLst>
              <a:ext uri="{FF2B5EF4-FFF2-40B4-BE49-F238E27FC236}">
                <a16:creationId xmlns:a16="http://schemas.microsoft.com/office/drawing/2014/main" id="{FEB9A49F-1528-4D40-A472-EF09892361EE}"/>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16AD3D-1A79-44AE-BD52-1A1D4E24D8E1}"/>
              </a:ext>
            </a:extLst>
          </p:cNvPr>
          <p:cNvSpPr txBox="1"/>
          <p:nvPr/>
        </p:nvSpPr>
        <p:spPr>
          <a:xfrm>
            <a:off x="512001" y="4468076"/>
            <a:ext cx="139929" cy="261610"/>
          </a:xfrm>
          <a:prstGeom prst="rect">
            <a:avLst/>
          </a:prstGeom>
          <a:noFill/>
        </p:spPr>
        <p:txBody>
          <a:bodyPr wrap="square" rtlCol="0">
            <a:spAutoFit/>
          </a:bodyPr>
          <a:lstStyle/>
          <a:p>
            <a:r>
              <a:rPr lang="en-US" sz="1050" b="1" dirty="0">
                <a:solidFill>
                  <a:srgbClr val="D27400"/>
                </a:solidFill>
              </a:rPr>
              <a:t>5</a:t>
            </a:r>
            <a:endParaRPr lang="nl-NL" sz="1050" b="1" dirty="0">
              <a:solidFill>
                <a:srgbClr val="D27400"/>
              </a:solidFill>
            </a:endParaRPr>
          </a:p>
        </p:txBody>
      </p:sp>
    </p:spTree>
    <p:extLst>
      <p:ext uri="{BB962C8B-B14F-4D97-AF65-F5344CB8AC3E}">
        <p14:creationId xmlns:p14="http://schemas.microsoft.com/office/powerpoint/2010/main" val="1097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C0993-AFE7-4A98-BD69-ECEBA0629696}"/>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350B85F6-0B26-4336-BBCD-6F9634CBCA2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9516" y="3932350"/>
            <a:ext cx="388904" cy="6526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igure of man for Sale OFF 79%">
            <a:extLst>
              <a:ext uri="{FF2B5EF4-FFF2-40B4-BE49-F238E27FC236}">
                <a16:creationId xmlns:a16="http://schemas.microsoft.com/office/drawing/2014/main" id="{DBA48E7B-E0D0-47A6-BB4A-B12A0B8D3568}"/>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592" y="3932350"/>
            <a:ext cx="666384" cy="666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4BE8A0A-0E89-4461-8342-83BAACE61D7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22628" y="3932350"/>
            <a:ext cx="388904" cy="6526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9D18E24-9F81-4675-8D32-023BAA4D9636}"/>
              </a:ext>
            </a:extLst>
          </p:cNvPr>
          <p:cNvCxnSpPr/>
          <p:nvPr/>
        </p:nvCxnSpPr>
        <p:spPr>
          <a:xfrm flipH="1">
            <a:off x="942229" y="4280357"/>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1529BFF-B6D0-4109-A0C9-710B0BB18FE4}"/>
              </a:ext>
            </a:extLst>
          </p:cNvPr>
          <p:cNvCxnSpPr>
            <a:cxnSpLocks/>
          </p:cNvCxnSpPr>
          <p:nvPr/>
        </p:nvCxnSpPr>
        <p:spPr>
          <a:xfrm>
            <a:off x="7596595" y="4294112"/>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9670264-BF37-42CF-9C4B-855E8D885F9D}"/>
              </a:ext>
            </a:extLst>
          </p:cNvPr>
          <p:cNvSpPr txBox="1"/>
          <p:nvPr/>
        </p:nvSpPr>
        <p:spPr>
          <a:xfrm>
            <a:off x="7487264" y="3853981"/>
            <a:ext cx="1060388"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Oneens</a:t>
            </a:r>
            <a:endParaRPr lang="nl-NL" b="1" dirty="0">
              <a:solidFill>
                <a:srgbClr val="D274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EEA504E-D048-4205-A65F-058D83D003DC}"/>
              </a:ext>
            </a:extLst>
          </p:cNvPr>
          <p:cNvSpPr txBox="1"/>
          <p:nvPr/>
        </p:nvSpPr>
        <p:spPr>
          <a:xfrm>
            <a:off x="942229" y="3849867"/>
            <a:ext cx="862715"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Eens</a:t>
            </a:r>
            <a:endParaRPr lang="nl-NL" b="1" dirty="0">
              <a:solidFill>
                <a:srgbClr val="D274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E3D982-B5D8-49C1-BFD6-93098337C184}"/>
              </a:ext>
            </a:extLst>
          </p:cNvPr>
          <p:cNvSpPr txBox="1"/>
          <p:nvPr/>
        </p:nvSpPr>
        <p:spPr>
          <a:xfrm>
            <a:off x="758243" y="1566407"/>
            <a:ext cx="7693994" cy="1384995"/>
          </a:xfrm>
          <a:prstGeom prst="rect">
            <a:avLst/>
          </a:prstGeom>
          <a:noFill/>
        </p:spPr>
        <p:txBody>
          <a:bodyPr wrap="square" rtlCol="0">
            <a:spAutoFit/>
          </a:bodyPr>
          <a:lstStyle/>
          <a:p>
            <a:pPr algn="ctr"/>
            <a:r>
              <a:rPr lang="nl-NL" sz="2800" dirty="0">
                <a:effectLst/>
                <a:latin typeface="Calibri" panose="020F0502020204030204" pitchFamily="34" charset="0"/>
                <a:ea typeface="Calibri" panose="020F0502020204030204" pitchFamily="34" charset="0"/>
                <a:cs typeface="Times New Roman" panose="02020603050405020304" pitchFamily="18" charset="0"/>
              </a:rPr>
              <a:t>Als je in een moeilijke situatie zit, zijn sommige strategieën </a:t>
            </a:r>
            <a:r>
              <a:rPr lang="nl-NL" sz="2800" i="1" dirty="0">
                <a:effectLst/>
                <a:latin typeface="Calibri" panose="020F0502020204030204" pitchFamily="34" charset="0"/>
                <a:ea typeface="Calibri" panose="020F0502020204030204" pitchFamily="34" charset="0"/>
                <a:cs typeface="Times New Roman" panose="02020603050405020304" pitchFamily="18" charset="0"/>
              </a:rPr>
              <a:t>goed</a:t>
            </a:r>
            <a:r>
              <a:rPr lang="nl-NL" sz="2800" dirty="0">
                <a:effectLst/>
                <a:latin typeface="Calibri" panose="020F0502020204030204" pitchFamily="34" charset="0"/>
                <a:ea typeface="Calibri" panose="020F0502020204030204" pitchFamily="34" charset="0"/>
                <a:cs typeface="Times New Roman" panose="02020603050405020304" pitchFamily="18" charset="0"/>
              </a:rPr>
              <a:t> om te kiezen en sommige </a:t>
            </a:r>
            <a:r>
              <a:rPr lang="nl-NL" sz="2800" i="1" dirty="0">
                <a:effectLst/>
                <a:latin typeface="Calibri" panose="020F0502020204030204" pitchFamily="34" charset="0"/>
                <a:ea typeface="Calibri" panose="020F0502020204030204" pitchFamily="34" charset="0"/>
                <a:cs typeface="Times New Roman" panose="02020603050405020304" pitchFamily="18" charset="0"/>
              </a:rPr>
              <a:t>niet goed</a:t>
            </a:r>
            <a:r>
              <a:rPr lang="nl-NL" sz="2800" dirty="0">
                <a:effectLst/>
                <a:latin typeface="Calibri" panose="020F0502020204030204" pitchFamily="34" charset="0"/>
                <a:ea typeface="Calibri" panose="020F0502020204030204" pitchFamily="34" charset="0"/>
                <a:cs typeface="Times New Roman" panose="02020603050405020304" pitchFamily="18" charset="0"/>
              </a:rPr>
              <a:t> om te kiezen.</a:t>
            </a:r>
          </a:p>
        </p:txBody>
      </p:sp>
      <p:sp>
        <p:nvSpPr>
          <p:cNvPr id="9" name="TextBox 8">
            <a:extLst>
              <a:ext uri="{FF2B5EF4-FFF2-40B4-BE49-F238E27FC236}">
                <a16:creationId xmlns:a16="http://schemas.microsoft.com/office/drawing/2014/main" id="{80B793B1-363F-4DD4-BF17-F4479156AA3F}"/>
              </a:ext>
            </a:extLst>
          </p:cNvPr>
          <p:cNvSpPr txBox="1"/>
          <p:nvPr/>
        </p:nvSpPr>
        <p:spPr>
          <a:xfrm>
            <a:off x="666803" y="312509"/>
            <a:ext cx="1637969" cy="523220"/>
          </a:xfrm>
          <a:prstGeom prst="rect">
            <a:avLst/>
          </a:prstGeom>
          <a:noFill/>
        </p:spPr>
        <p:txBody>
          <a:bodyPr wrap="square" rtlCol="0">
            <a:spAutoFit/>
          </a:bodyPr>
          <a:lstStyle/>
          <a:p>
            <a:r>
              <a:rPr lang="en-US" sz="2800" dirty="0">
                <a:solidFill>
                  <a:srgbClr val="0C8066"/>
                </a:solidFill>
                <a:latin typeface="Arial" panose="020B0604020202020204" pitchFamily="34" charset="0"/>
                <a:cs typeface="Arial" panose="020B0604020202020204" pitchFamily="34" charset="0"/>
              </a:rPr>
              <a:t>Stelling</a:t>
            </a:r>
            <a:endParaRPr lang="nl-NL" dirty="0">
              <a:solidFill>
                <a:srgbClr val="0C8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414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C0993-AFE7-4A98-BD69-ECEBA0629696}"/>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350B85F6-0B26-4336-BBCD-6F9634CBCA2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9516" y="3932350"/>
            <a:ext cx="388904" cy="6526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igure of man for Sale OFF 79%">
            <a:extLst>
              <a:ext uri="{FF2B5EF4-FFF2-40B4-BE49-F238E27FC236}">
                <a16:creationId xmlns:a16="http://schemas.microsoft.com/office/drawing/2014/main" id="{DBA48E7B-E0D0-47A6-BB4A-B12A0B8D3568}"/>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592" y="3932350"/>
            <a:ext cx="666384" cy="666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4BE8A0A-0E89-4461-8342-83BAACE61D7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22628" y="3932350"/>
            <a:ext cx="388904" cy="6526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9D18E24-9F81-4675-8D32-023BAA4D9636}"/>
              </a:ext>
            </a:extLst>
          </p:cNvPr>
          <p:cNvCxnSpPr/>
          <p:nvPr/>
        </p:nvCxnSpPr>
        <p:spPr>
          <a:xfrm flipH="1">
            <a:off x="942229" y="4280357"/>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1529BFF-B6D0-4109-A0C9-710B0BB18FE4}"/>
              </a:ext>
            </a:extLst>
          </p:cNvPr>
          <p:cNvCxnSpPr>
            <a:cxnSpLocks/>
          </p:cNvCxnSpPr>
          <p:nvPr/>
        </p:nvCxnSpPr>
        <p:spPr>
          <a:xfrm>
            <a:off x="7596595" y="4294112"/>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9670264-BF37-42CF-9C4B-855E8D885F9D}"/>
              </a:ext>
            </a:extLst>
          </p:cNvPr>
          <p:cNvSpPr txBox="1"/>
          <p:nvPr/>
        </p:nvSpPr>
        <p:spPr>
          <a:xfrm>
            <a:off x="7487264" y="3853981"/>
            <a:ext cx="1060388"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Oneens</a:t>
            </a:r>
            <a:endParaRPr lang="nl-NL" b="1" dirty="0">
              <a:solidFill>
                <a:srgbClr val="D274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EEA504E-D048-4205-A65F-058D83D003DC}"/>
              </a:ext>
            </a:extLst>
          </p:cNvPr>
          <p:cNvSpPr txBox="1"/>
          <p:nvPr/>
        </p:nvSpPr>
        <p:spPr>
          <a:xfrm>
            <a:off x="942229" y="3849867"/>
            <a:ext cx="862715"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Eens</a:t>
            </a:r>
            <a:endParaRPr lang="nl-NL" b="1" dirty="0">
              <a:solidFill>
                <a:srgbClr val="D274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E3D982-B5D8-49C1-BFD6-93098337C184}"/>
              </a:ext>
            </a:extLst>
          </p:cNvPr>
          <p:cNvSpPr txBox="1"/>
          <p:nvPr/>
        </p:nvSpPr>
        <p:spPr>
          <a:xfrm>
            <a:off x="758243" y="1566407"/>
            <a:ext cx="7693994" cy="954107"/>
          </a:xfrm>
          <a:prstGeom prst="rect">
            <a:avLst/>
          </a:prstGeom>
          <a:noFill/>
        </p:spPr>
        <p:txBody>
          <a:bodyPr wrap="square" rtlCol="0">
            <a:spAutoFit/>
          </a:bodyPr>
          <a:lstStyle/>
          <a:p>
            <a:pPr lvl="0" algn="ctr"/>
            <a:r>
              <a:rPr lang="nl-NL" sz="2800" dirty="0">
                <a:effectLst/>
                <a:latin typeface="Calibri" panose="020F0502020204030204" pitchFamily="34" charset="0"/>
                <a:ea typeface="Calibri" panose="020F0502020204030204" pitchFamily="34" charset="0"/>
                <a:cs typeface="Times New Roman" panose="02020603050405020304" pitchFamily="18" charset="0"/>
              </a:rPr>
              <a:t>Je moet altijd dezelfde strategie kiezen als je in een moeilijke situatie zit.</a:t>
            </a:r>
          </a:p>
        </p:txBody>
      </p:sp>
      <p:sp>
        <p:nvSpPr>
          <p:cNvPr id="3" name="TextBox 2">
            <a:extLst>
              <a:ext uri="{FF2B5EF4-FFF2-40B4-BE49-F238E27FC236}">
                <a16:creationId xmlns:a16="http://schemas.microsoft.com/office/drawing/2014/main" id="{1BF0EBEF-0181-14AD-3C35-74B054CE5D58}"/>
              </a:ext>
            </a:extLst>
          </p:cNvPr>
          <p:cNvSpPr txBox="1"/>
          <p:nvPr/>
        </p:nvSpPr>
        <p:spPr>
          <a:xfrm>
            <a:off x="666803" y="312509"/>
            <a:ext cx="1637969" cy="523220"/>
          </a:xfrm>
          <a:prstGeom prst="rect">
            <a:avLst/>
          </a:prstGeom>
          <a:noFill/>
        </p:spPr>
        <p:txBody>
          <a:bodyPr wrap="square" rtlCol="0">
            <a:spAutoFit/>
          </a:bodyPr>
          <a:lstStyle/>
          <a:p>
            <a:r>
              <a:rPr lang="en-US" sz="2800" dirty="0">
                <a:solidFill>
                  <a:srgbClr val="0C8066"/>
                </a:solidFill>
                <a:latin typeface="Arial" panose="020B0604020202020204" pitchFamily="34" charset="0"/>
                <a:cs typeface="Arial" panose="020B0604020202020204" pitchFamily="34" charset="0"/>
              </a:rPr>
              <a:t>Stelling</a:t>
            </a:r>
            <a:endParaRPr lang="nl-NL" dirty="0">
              <a:solidFill>
                <a:srgbClr val="0C8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991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C0993-AFE7-4A98-BD69-ECEBA0629696}"/>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350B85F6-0B26-4336-BBCD-6F9634CBCA2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9516" y="3932350"/>
            <a:ext cx="388904" cy="6526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igure of man for Sale OFF 79%">
            <a:extLst>
              <a:ext uri="{FF2B5EF4-FFF2-40B4-BE49-F238E27FC236}">
                <a16:creationId xmlns:a16="http://schemas.microsoft.com/office/drawing/2014/main" id="{DBA48E7B-E0D0-47A6-BB4A-B12A0B8D3568}"/>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592" y="3932350"/>
            <a:ext cx="666384" cy="666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4BE8A0A-0E89-4461-8342-83BAACE61D7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22628" y="3932350"/>
            <a:ext cx="388904" cy="6526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9D18E24-9F81-4675-8D32-023BAA4D9636}"/>
              </a:ext>
            </a:extLst>
          </p:cNvPr>
          <p:cNvCxnSpPr/>
          <p:nvPr/>
        </p:nvCxnSpPr>
        <p:spPr>
          <a:xfrm flipH="1">
            <a:off x="942229" y="4280357"/>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1529BFF-B6D0-4109-A0C9-710B0BB18FE4}"/>
              </a:ext>
            </a:extLst>
          </p:cNvPr>
          <p:cNvCxnSpPr>
            <a:cxnSpLocks/>
          </p:cNvCxnSpPr>
          <p:nvPr/>
        </p:nvCxnSpPr>
        <p:spPr>
          <a:xfrm>
            <a:off x="7596595" y="4294112"/>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9670264-BF37-42CF-9C4B-855E8D885F9D}"/>
              </a:ext>
            </a:extLst>
          </p:cNvPr>
          <p:cNvSpPr txBox="1"/>
          <p:nvPr/>
        </p:nvSpPr>
        <p:spPr>
          <a:xfrm>
            <a:off x="7487264" y="3853981"/>
            <a:ext cx="1060388"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Oneens</a:t>
            </a:r>
            <a:endParaRPr lang="nl-NL" b="1" dirty="0">
              <a:solidFill>
                <a:srgbClr val="D274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EEA504E-D048-4205-A65F-058D83D003DC}"/>
              </a:ext>
            </a:extLst>
          </p:cNvPr>
          <p:cNvSpPr txBox="1"/>
          <p:nvPr/>
        </p:nvSpPr>
        <p:spPr>
          <a:xfrm>
            <a:off x="942229" y="3849867"/>
            <a:ext cx="862715"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Eens</a:t>
            </a:r>
            <a:endParaRPr lang="nl-NL" b="1" dirty="0">
              <a:solidFill>
                <a:srgbClr val="D274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E3D982-B5D8-49C1-BFD6-93098337C184}"/>
              </a:ext>
            </a:extLst>
          </p:cNvPr>
          <p:cNvSpPr txBox="1"/>
          <p:nvPr/>
        </p:nvSpPr>
        <p:spPr>
          <a:xfrm>
            <a:off x="758243" y="1566407"/>
            <a:ext cx="7693994" cy="954107"/>
          </a:xfrm>
          <a:prstGeom prst="rect">
            <a:avLst/>
          </a:prstGeom>
          <a:noFill/>
        </p:spPr>
        <p:txBody>
          <a:bodyPr wrap="square" rtlCol="0">
            <a:spAutoFit/>
          </a:bodyPr>
          <a:lstStyle/>
          <a:p>
            <a:pPr algn="ctr"/>
            <a:r>
              <a:rPr lang="nl-NL" sz="2800" dirty="0">
                <a:effectLst/>
                <a:latin typeface="Calibri" panose="020F0502020204030204" pitchFamily="34" charset="0"/>
                <a:ea typeface="Calibri" panose="020F0502020204030204" pitchFamily="34" charset="0"/>
                <a:cs typeface="Times New Roman" panose="02020603050405020304" pitchFamily="18" charset="0"/>
              </a:rPr>
              <a:t>Je weet pas of het een goede strategie als je de strategie hebt uitgeprobeerd.</a:t>
            </a:r>
          </a:p>
        </p:txBody>
      </p:sp>
      <p:sp>
        <p:nvSpPr>
          <p:cNvPr id="3" name="TextBox 2">
            <a:extLst>
              <a:ext uri="{FF2B5EF4-FFF2-40B4-BE49-F238E27FC236}">
                <a16:creationId xmlns:a16="http://schemas.microsoft.com/office/drawing/2014/main" id="{7D7FCDCD-5E75-44F1-85C6-79A3A20DEF37}"/>
              </a:ext>
            </a:extLst>
          </p:cNvPr>
          <p:cNvSpPr txBox="1"/>
          <p:nvPr/>
        </p:nvSpPr>
        <p:spPr>
          <a:xfrm>
            <a:off x="666803" y="312509"/>
            <a:ext cx="1637969" cy="523220"/>
          </a:xfrm>
          <a:prstGeom prst="rect">
            <a:avLst/>
          </a:prstGeom>
          <a:noFill/>
        </p:spPr>
        <p:txBody>
          <a:bodyPr wrap="square" rtlCol="0">
            <a:spAutoFit/>
          </a:bodyPr>
          <a:lstStyle/>
          <a:p>
            <a:r>
              <a:rPr lang="en-US" sz="2800" dirty="0">
                <a:solidFill>
                  <a:srgbClr val="0C8066"/>
                </a:solidFill>
                <a:latin typeface="Arial" panose="020B0604020202020204" pitchFamily="34" charset="0"/>
                <a:cs typeface="Arial" panose="020B0604020202020204" pitchFamily="34" charset="0"/>
              </a:rPr>
              <a:t>Stelling</a:t>
            </a:r>
            <a:endParaRPr lang="nl-NL" dirty="0">
              <a:solidFill>
                <a:srgbClr val="0C8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000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789109-5D37-46F2-8AE1-6D44B3442964}"/>
              </a:ext>
            </a:extLst>
          </p:cNvPr>
          <p:cNvSpPr>
            <a:spLocks noGrp="1"/>
          </p:cNvSpPr>
          <p:nvPr>
            <p:ph type="ftr" sz="quarter" idx="11"/>
          </p:nvPr>
        </p:nvSpPr>
        <p:spPr/>
        <p:txBody>
          <a:bodyPr/>
          <a:lstStyle/>
          <a:p>
            <a:r>
              <a:rPr lang="nl-NL" dirty="0"/>
              <a:t>In groepjes</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DFB10DE4-3EE4-4194-A7FB-02636F8F2862}"/>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dirty="0">
                <a:solidFill>
                  <a:srgbClr val="0C8066"/>
                </a:solidFill>
                <a:latin typeface="Arial" panose="020B0604020202020204" pitchFamily="34" charset="0"/>
                <a:cs typeface="Arial" panose="020B0604020202020204" pitchFamily="34" charset="0"/>
              </a:rPr>
              <a:t>U</a:t>
            </a:r>
            <a:r>
              <a:rPr lang="nl-NL" sz="2400" dirty="0">
                <a:solidFill>
                  <a:srgbClr val="0C8066"/>
                </a:solidFill>
                <a:latin typeface="Arial" panose="020B0604020202020204" pitchFamily="34" charset="0"/>
                <a:cs typeface="Arial" panose="020B0604020202020204" pitchFamily="34" charset="0"/>
              </a:rPr>
              <a:t>itbeelden van moeilijke situaties</a:t>
            </a:r>
            <a:endParaRPr lang="nl-NL" sz="2400" b="0" dirty="0">
              <a:solidFill>
                <a:srgbClr val="0C806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FB7C183-2CA1-40A1-9548-D6E48C57D6B4}"/>
              </a:ext>
            </a:extLst>
          </p:cNvPr>
          <p:cNvSpPr/>
          <p:nvPr/>
        </p:nvSpPr>
        <p:spPr>
          <a:xfrm>
            <a:off x="511149" y="1143015"/>
            <a:ext cx="1807241" cy="1581522"/>
          </a:xfrm>
          <a:prstGeom prst="rect">
            <a:avLst/>
          </a:prstGeom>
          <a:solidFill>
            <a:srgbClr val="0C8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E61707BC-9381-4D54-A9A2-09842152D25E}"/>
              </a:ext>
            </a:extLst>
          </p:cNvPr>
          <p:cNvSpPr/>
          <p:nvPr/>
        </p:nvSpPr>
        <p:spPr>
          <a:xfrm>
            <a:off x="511149" y="2868024"/>
            <a:ext cx="1807241" cy="1581522"/>
          </a:xfrm>
          <a:prstGeom prst="rect">
            <a:avLst/>
          </a:prstGeom>
          <a:solidFill>
            <a:srgbClr val="0C8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xtBox 5">
            <a:extLst>
              <a:ext uri="{FF2B5EF4-FFF2-40B4-BE49-F238E27FC236}">
                <a16:creationId xmlns:a16="http://schemas.microsoft.com/office/drawing/2014/main" id="{0EAAF882-FFE8-4C00-BE52-3AAA8A48C037}"/>
              </a:ext>
            </a:extLst>
          </p:cNvPr>
          <p:cNvSpPr txBox="1"/>
          <p:nvPr/>
        </p:nvSpPr>
        <p:spPr>
          <a:xfrm>
            <a:off x="496949" y="1328456"/>
            <a:ext cx="1807241" cy="1277273"/>
          </a:xfrm>
          <a:prstGeom prst="rect">
            <a:avLst/>
          </a:prstGeom>
          <a:noFill/>
        </p:spPr>
        <p:txBody>
          <a:bodyPr wrap="square" rtlCol="0">
            <a:spAutoFit/>
          </a:bodyPr>
          <a:lstStyle/>
          <a:p>
            <a:pPr algn="ctr"/>
            <a:r>
              <a:rPr lang="nl-NL" sz="1400" dirty="0">
                <a:solidFill>
                  <a:schemeClr val="bg1"/>
                </a:solidFill>
                <a:latin typeface="Arial" panose="020B0604020202020204" pitchFamily="34" charset="0"/>
                <a:cs typeface="Arial" panose="020B0604020202020204" pitchFamily="34" charset="0"/>
              </a:rPr>
              <a:t>Zorg dat we kunnen </a:t>
            </a:r>
            <a:r>
              <a:rPr lang="nl-NL" sz="1400" b="1" u="sng" dirty="0">
                <a:solidFill>
                  <a:schemeClr val="bg1"/>
                </a:solidFill>
                <a:latin typeface="Arial" panose="020B0604020202020204" pitchFamily="34" charset="0"/>
                <a:cs typeface="Arial" panose="020B0604020202020204" pitchFamily="34" charset="0"/>
              </a:rPr>
              <a:t>zien</a:t>
            </a:r>
            <a:r>
              <a:rPr lang="nl-NL" sz="1400" dirty="0">
                <a:solidFill>
                  <a:schemeClr val="bg1"/>
                </a:solidFill>
                <a:latin typeface="Arial" panose="020B0604020202020204" pitchFamily="34" charset="0"/>
                <a:cs typeface="Arial" panose="020B0604020202020204" pitchFamily="34" charset="0"/>
              </a:rPr>
              <a:t> dat je in een moeilijke situatie zit </a:t>
            </a:r>
          </a:p>
          <a:p>
            <a:pPr algn="ctr"/>
            <a:endParaRPr lang="nl-NL" sz="1400" dirty="0">
              <a:solidFill>
                <a:schemeClr val="bg1"/>
              </a:solidFill>
              <a:latin typeface="Arial" panose="020B0604020202020204" pitchFamily="34" charset="0"/>
              <a:cs typeface="Arial" panose="020B0604020202020204" pitchFamily="34" charset="0"/>
            </a:endParaRPr>
          </a:p>
          <a:p>
            <a:pPr algn="ctr"/>
            <a:r>
              <a:rPr lang="nl-NL" sz="1000" dirty="0">
                <a:solidFill>
                  <a:schemeClr val="bg1"/>
                </a:solidFill>
                <a:latin typeface="Arial" panose="020B0604020202020204" pitchFamily="34" charset="0"/>
                <a:cs typeface="Arial" panose="020B0604020202020204" pitchFamily="34" charset="0"/>
              </a:rPr>
              <a:t>Lichaamshouding – gezichtsuitdrukking </a:t>
            </a:r>
          </a:p>
        </p:txBody>
      </p:sp>
      <p:sp>
        <p:nvSpPr>
          <p:cNvPr id="7" name="TextBox 6">
            <a:extLst>
              <a:ext uri="{FF2B5EF4-FFF2-40B4-BE49-F238E27FC236}">
                <a16:creationId xmlns:a16="http://schemas.microsoft.com/office/drawing/2014/main" id="{DCB5F74A-40EE-4365-933D-2C0A3976290B}"/>
              </a:ext>
            </a:extLst>
          </p:cNvPr>
          <p:cNvSpPr txBox="1"/>
          <p:nvPr/>
        </p:nvSpPr>
        <p:spPr>
          <a:xfrm>
            <a:off x="458941" y="3005536"/>
            <a:ext cx="1965803" cy="1261884"/>
          </a:xfrm>
          <a:prstGeom prst="rect">
            <a:avLst/>
          </a:prstGeom>
          <a:noFill/>
        </p:spPr>
        <p:txBody>
          <a:bodyPr wrap="square" rtlCol="0">
            <a:spAutoFit/>
          </a:bodyPr>
          <a:lstStyle/>
          <a:p>
            <a:pPr algn="ctr"/>
            <a:r>
              <a:rPr lang="nl-NL" sz="1400" dirty="0">
                <a:solidFill>
                  <a:schemeClr val="bg1"/>
                </a:solidFill>
                <a:latin typeface="Arial" panose="020B0604020202020204" pitchFamily="34" charset="0"/>
                <a:cs typeface="Arial" panose="020B0604020202020204" pitchFamily="34" charset="0"/>
              </a:rPr>
              <a:t>Zorg dat we te weten komen wat je </a:t>
            </a:r>
            <a:r>
              <a:rPr lang="nl-NL" sz="1400" b="1" u="sng" dirty="0">
                <a:solidFill>
                  <a:schemeClr val="bg1"/>
                </a:solidFill>
                <a:latin typeface="Arial" panose="020B0604020202020204" pitchFamily="34" charset="0"/>
                <a:cs typeface="Arial" panose="020B0604020202020204" pitchFamily="34" charset="0"/>
              </a:rPr>
              <a:t>denkt en voelt</a:t>
            </a:r>
          </a:p>
          <a:p>
            <a:pPr algn="ctr"/>
            <a:endParaRPr lang="nl-NL" sz="1400" b="1" dirty="0">
              <a:solidFill>
                <a:schemeClr val="bg1"/>
              </a:solidFill>
              <a:latin typeface="Arial" panose="020B0604020202020204" pitchFamily="34" charset="0"/>
              <a:cs typeface="Arial" panose="020B0604020202020204" pitchFamily="34" charset="0"/>
            </a:endParaRPr>
          </a:p>
          <a:p>
            <a:pPr algn="ctr"/>
            <a:r>
              <a:rPr lang="nl-NL" sz="1000" dirty="0">
                <a:solidFill>
                  <a:schemeClr val="bg1"/>
                </a:solidFill>
                <a:latin typeface="Arial" panose="020B0604020202020204" pitchFamily="34" charset="0"/>
                <a:cs typeface="Arial" panose="020B0604020202020204" pitchFamily="34" charset="0"/>
              </a:rPr>
              <a:t>Emoties – gevoelens - gedachten</a:t>
            </a:r>
            <a:endParaRPr lang="nl-NL" sz="1200" dirty="0">
              <a:solidFill>
                <a:schemeClr val="bg1"/>
              </a:solidFill>
              <a:latin typeface="Arial" panose="020B0604020202020204" pitchFamily="34" charset="0"/>
              <a:cs typeface="Arial" panose="020B0604020202020204" pitchFamily="34" charset="0"/>
            </a:endParaRPr>
          </a:p>
        </p:txBody>
      </p:sp>
      <p:pic>
        <p:nvPicPr>
          <p:cNvPr id="9" name="Afbeelding 7">
            <a:extLst>
              <a:ext uri="{FF2B5EF4-FFF2-40B4-BE49-F238E27FC236}">
                <a16:creationId xmlns:a16="http://schemas.microsoft.com/office/drawing/2014/main" id="{AE39B5DB-94CE-41DB-A796-9CBBCABB93AB}"/>
              </a:ext>
            </a:extLst>
          </p:cNvPr>
          <p:cNvPicPr>
            <a:picLocks noChangeAspect="1"/>
          </p:cNvPicPr>
          <p:nvPr/>
        </p:nvPicPr>
        <p:blipFill>
          <a:blip r:embed="rId3"/>
          <a:stretch>
            <a:fillRect/>
          </a:stretch>
        </p:blipFill>
        <p:spPr>
          <a:xfrm>
            <a:off x="3173886" y="1143015"/>
            <a:ext cx="1574287" cy="1580400"/>
          </a:xfrm>
          <a:prstGeom prst="rect">
            <a:avLst/>
          </a:prstGeom>
        </p:spPr>
      </p:pic>
      <p:sp>
        <p:nvSpPr>
          <p:cNvPr id="10" name="Titel 4">
            <a:extLst>
              <a:ext uri="{FF2B5EF4-FFF2-40B4-BE49-F238E27FC236}">
                <a16:creationId xmlns:a16="http://schemas.microsoft.com/office/drawing/2014/main" id="{BBCE5031-610A-4CA5-B0F8-CB40EC6A2742}"/>
              </a:ext>
            </a:extLst>
          </p:cNvPr>
          <p:cNvSpPr txBox="1">
            <a:spLocks/>
          </p:cNvSpPr>
          <p:nvPr/>
        </p:nvSpPr>
        <p:spPr>
          <a:xfrm>
            <a:off x="3406296" y="1730273"/>
            <a:ext cx="1109978" cy="279135"/>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2400" b="1" dirty="0">
                <a:solidFill>
                  <a:schemeClr val="bg1"/>
                </a:solidFill>
                <a:latin typeface="Arial" panose="020B0604020202020204" pitchFamily="34" charset="0"/>
                <a:cs typeface="Arial" panose="020B0604020202020204" pitchFamily="34" charset="0"/>
              </a:rPr>
              <a:t>Stop</a:t>
            </a:r>
          </a:p>
        </p:txBody>
      </p:sp>
      <p:pic>
        <p:nvPicPr>
          <p:cNvPr id="11" name="Afbeelding 16">
            <a:extLst>
              <a:ext uri="{FF2B5EF4-FFF2-40B4-BE49-F238E27FC236}">
                <a16:creationId xmlns:a16="http://schemas.microsoft.com/office/drawing/2014/main" id="{771A9ECD-EFEF-42C4-8003-C2CB0EE2F578}"/>
              </a:ext>
            </a:extLst>
          </p:cNvPr>
          <p:cNvPicPr>
            <a:picLocks noChangeAspect="1"/>
          </p:cNvPicPr>
          <p:nvPr/>
        </p:nvPicPr>
        <p:blipFill>
          <a:blip r:embed="rId4"/>
          <a:stretch>
            <a:fillRect/>
          </a:stretch>
        </p:blipFill>
        <p:spPr>
          <a:xfrm>
            <a:off x="5061798" y="1143015"/>
            <a:ext cx="1504366" cy="1580400"/>
          </a:xfrm>
          <a:prstGeom prst="rect">
            <a:avLst/>
          </a:prstGeom>
        </p:spPr>
      </p:pic>
      <p:pic>
        <p:nvPicPr>
          <p:cNvPr id="12" name="Afbeelding 9">
            <a:extLst>
              <a:ext uri="{FF2B5EF4-FFF2-40B4-BE49-F238E27FC236}">
                <a16:creationId xmlns:a16="http://schemas.microsoft.com/office/drawing/2014/main" id="{F959238D-7E7F-4169-AB88-3D38215AE776}"/>
              </a:ext>
            </a:extLst>
          </p:cNvPr>
          <p:cNvPicPr>
            <a:picLocks noChangeAspect="1"/>
          </p:cNvPicPr>
          <p:nvPr/>
        </p:nvPicPr>
        <p:blipFill>
          <a:blip r:embed="rId5"/>
          <a:stretch>
            <a:fillRect/>
          </a:stretch>
        </p:blipFill>
        <p:spPr>
          <a:xfrm>
            <a:off x="6879789" y="1143015"/>
            <a:ext cx="1601595" cy="1580400"/>
          </a:xfrm>
          <a:prstGeom prst="rect">
            <a:avLst/>
          </a:prstGeom>
        </p:spPr>
      </p:pic>
      <p:sp>
        <p:nvSpPr>
          <p:cNvPr id="13" name="TextBox 12">
            <a:extLst>
              <a:ext uri="{FF2B5EF4-FFF2-40B4-BE49-F238E27FC236}">
                <a16:creationId xmlns:a16="http://schemas.microsoft.com/office/drawing/2014/main" id="{C5BC7BBC-4CC7-4537-8827-F9443D11C67B}"/>
              </a:ext>
            </a:extLst>
          </p:cNvPr>
          <p:cNvSpPr txBox="1"/>
          <p:nvPr/>
        </p:nvSpPr>
        <p:spPr>
          <a:xfrm>
            <a:off x="3151852" y="2669850"/>
            <a:ext cx="1573200" cy="1569660"/>
          </a:xfrm>
          <a:custGeom>
            <a:avLst/>
            <a:gdLst>
              <a:gd name="connsiteX0" fmla="*/ 0 w 1573200"/>
              <a:gd name="connsiteY0" fmla="*/ 0 h 1569660"/>
              <a:gd name="connsiteX1" fmla="*/ 508668 w 1573200"/>
              <a:gd name="connsiteY1" fmla="*/ 0 h 1569660"/>
              <a:gd name="connsiteX2" fmla="*/ 1033068 w 1573200"/>
              <a:gd name="connsiteY2" fmla="*/ 0 h 1569660"/>
              <a:gd name="connsiteX3" fmla="*/ 1573200 w 1573200"/>
              <a:gd name="connsiteY3" fmla="*/ 0 h 1569660"/>
              <a:gd name="connsiteX4" fmla="*/ 1573200 w 1573200"/>
              <a:gd name="connsiteY4" fmla="*/ 476130 h 1569660"/>
              <a:gd name="connsiteX5" fmla="*/ 1573200 w 1573200"/>
              <a:gd name="connsiteY5" fmla="*/ 967957 h 1569660"/>
              <a:gd name="connsiteX6" fmla="*/ 1573200 w 1573200"/>
              <a:gd name="connsiteY6" fmla="*/ 1569660 h 1569660"/>
              <a:gd name="connsiteX7" fmla="*/ 1048800 w 1573200"/>
              <a:gd name="connsiteY7" fmla="*/ 1569660 h 1569660"/>
              <a:gd name="connsiteX8" fmla="*/ 555864 w 1573200"/>
              <a:gd name="connsiteY8" fmla="*/ 1569660 h 1569660"/>
              <a:gd name="connsiteX9" fmla="*/ 0 w 1573200"/>
              <a:gd name="connsiteY9" fmla="*/ 1569660 h 1569660"/>
              <a:gd name="connsiteX10" fmla="*/ 0 w 1573200"/>
              <a:gd name="connsiteY10" fmla="*/ 1077833 h 1569660"/>
              <a:gd name="connsiteX11" fmla="*/ 0 w 1573200"/>
              <a:gd name="connsiteY11" fmla="*/ 586006 h 1569660"/>
              <a:gd name="connsiteX12" fmla="*/ 0 w 1573200"/>
              <a:gd name="connsiteY1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3200" h="1569660" fill="none" extrusionOk="0">
                <a:moveTo>
                  <a:pt x="0" y="0"/>
                </a:moveTo>
                <a:cubicBezTo>
                  <a:pt x="144559" y="-20296"/>
                  <a:pt x="304866" y="24544"/>
                  <a:pt x="508668" y="0"/>
                </a:cubicBezTo>
                <a:cubicBezTo>
                  <a:pt x="712470" y="-24544"/>
                  <a:pt x="867204" y="-22827"/>
                  <a:pt x="1033068" y="0"/>
                </a:cubicBezTo>
                <a:cubicBezTo>
                  <a:pt x="1198932" y="22827"/>
                  <a:pt x="1321574" y="-6679"/>
                  <a:pt x="1573200" y="0"/>
                </a:cubicBezTo>
                <a:cubicBezTo>
                  <a:pt x="1552465" y="199808"/>
                  <a:pt x="1570441" y="259210"/>
                  <a:pt x="1573200" y="476130"/>
                </a:cubicBezTo>
                <a:cubicBezTo>
                  <a:pt x="1575960" y="693050"/>
                  <a:pt x="1572702" y="821982"/>
                  <a:pt x="1573200" y="967957"/>
                </a:cubicBezTo>
                <a:cubicBezTo>
                  <a:pt x="1573698" y="1113932"/>
                  <a:pt x="1583934" y="1328652"/>
                  <a:pt x="1573200" y="1569660"/>
                </a:cubicBezTo>
                <a:cubicBezTo>
                  <a:pt x="1343818" y="1567017"/>
                  <a:pt x="1168377" y="1564286"/>
                  <a:pt x="1048800" y="1569660"/>
                </a:cubicBezTo>
                <a:cubicBezTo>
                  <a:pt x="929223" y="1575034"/>
                  <a:pt x="681617" y="1564743"/>
                  <a:pt x="555864" y="1569660"/>
                </a:cubicBezTo>
                <a:cubicBezTo>
                  <a:pt x="430111" y="1574577"/>
                  <a:pt x="270655" y="1583861"/>
                  <a:pt x="0" y="1569660"/>
                </a:cubicBezTo>
                <a:cubicBezTo>
                  <a:pt x="-23184" y="1443042"/>
                  <a:pt x="5301" y="1233645"/>
                  <a:pt x="0" y="1077833"/>
                </a:cubicBezTo>
                <a:cubicBezTo>
                  <a:pt x="-5301" y="922021"/>
                  <a:pt x="3713" y="748480"/>
                  <a:pt x="0" y="586006"/>
                </a:cubicBezTo>
                <a:cubicBezTo>
                  <a:pt x="-3713" y="423532"/>
                  <a:pt x="9129" y="244383"/>
                  <a:pt x="0" y="0"/>
                </a:cubicBezTo>
                <a:close/>
              </a:path>
              <a:path w="1573200" h="1569660" stroke="0" extrusionOk="0">
                <a:moveTo>
                  <a:pt x="0" y="0"/>
                </a:moveTo>
                <a:cubicBezTo>
                  <a:pt x="170236" y="-12178"/>
                  <a:pt x="356618" y="7645"/>
                  <a:pt x="524400" y="0"/>
                </a:cubicBezTo>
                <a:cubicBezTo>
                  <a:pt x="692182" y="-7645"/>
                  <a:pt x="890609" y="-22071"/>
                  <a:pt x="1064532" y="0"/>
                </a:cubicBezTo>
                <a:cubicBezTo>
                  <a:pt x="1238455" y="22071"/>
                  <a:pt x="1427811" y="-1749"/>
                  <a:pt x="1573200" y="0"/>
                </a:cubicBezTo>
                <a:cubicBezTo>
                  <a:pt x="1585271" y="111564"/>
                  <a:pt x="1581902" y="314938"/>
                  <a:pt x="1573200" y="538917"/>
                </a:cubicBezTo>
                <a:cubicBezTo>
                  <a:pt x="1564498" y="762896"/>
                  <a:pt x="1551798" y="866794"/>
                  <a:pt x="1573200" y="1093530"/>
                </a:cubicBezTo>
                <a:cubicBezTo>
                  <a:pt x="1594602" y="1320266"/>
                  <a:pt x="1567950" y="1456336"/>
                  <a:pt x="1573200" y="1569660"/>
                </a:cubicBezTo>
                <a:cubicBezTo>
                  <a:pt x="1380406" y="1551676"/>
                  <a:pt x="1194953" y="1556486"/>
                  <a:pt x="1095996" y="1569660"/>
                </a:cubicBezTo>
                <a:cubicBezTo>
                  <a:pt x="997039" y="1582834"/>
                  <a:pt x="828943" y="1572356"/>
                  <a:pt x="571596" y="1569660"/>
                </a:cubicBezTo>
                <a:cubicBezTo>
                  <a:pt x="314249" y="1566964"/>
                  <a:pt x="233347" y="1567449"/>
                  <a:pt x="0" y="1569660"/>
                </a:cubicBezTo>
                <a:cubicBezTo>
                  <a:pt x="333" y="1337360"/>
                  <a:pt x="-3400" y="1315348"/>
                  <a:pt x="0" y="1062137"/>
                </a:cubicBezTo>
                <a:cubicBezTo>
                  <a:pt x="3400" y="808926"/>
                  <a:pt x="-18624" y="673308"/>
                  <a:pt x="0" y="538917"/>
                </a:cubicBezTo>
                <a:cubicBezTo>
                  <a:pt x="18624" y="404526"/>
                  <a:pt x="-15536" y="218257"/>
                  <a:pt x="0" y="0"/>
                </a:cubicBezTo>
                <a:close/>
              </a:path>
            </a:pathLst>
          </a:custGeom>
          <a:solidFill>
            <a:srgbClr val="002328"/>
          </a:solidFill>
          <a:ln>
            <a:solidFill>
              <a:srgbClr val="002328"/>
            </a:solidFill>
            <a:extLst>
              <a:ext uri="{C807C97D-BFC1-408E-A445-0C87EB9F89A2}">
                <ask:lineSketchStyleProps xmlns:ask="http://schemas.microsoft.com/office/drawing/2018/sketchyshapes" sd="1796175556">
                  <a:prstGeom prst="rect">
                    <a:avLst/>
                  </a:prstGeom>
                  <ask:type>
                    <ask:lineSketchFreehand/>
                  </ask:type>
                </ask:lineSketchStyleProps>
              </a:ext>
            </a:extLst>
          </a:ln>
          <a:effectLst/>
        </p:spPr>
        <p:txBody>
          <a:bodyPr wrap="square" rtlCol="0">
            <a:spAutoFit/>
          </a:bodyPr>
          <a:lstStyle/>
          <a:p>
            <a:pPr algn="ctr"/>
            <a:endParaRPr lang="nl-NL"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nl-NL"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Stop! Wat voor gevoelens en gedachten heb je?</a:t>
            </a:r>
          </a:p>
          <a:p>
            <a:pPr algn="ctr"/>
            <a:endParaRPr lang="nl-NL" sz="1600" dirty="0">
              <a:solidFill>
                <a:schemeClr val="bg1"/>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2D006569-BAD6-46F8-804F-AD1C55BD180A}"/>
              </a:ext>
            </a:extLst>
          </p:cNvPr>
          <p:cNvCxnSpPr/>
          <p:nvPr/>
        </p:nvCxnSpPr>
        <p:spPr>
          <a:xfrm>
            <a:off x="2396212" y="2809601"/>
            <a:ext cx="749142" cy="0"/>
          </a:xfrm>
          <a:prstGeom prst="straightConnector1">
            <a:avLst/>
          </a:prstGeom>
          <a:ln>
            <a:solidFill>
              <a:srgbClr val="E3DAD8"/>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491D687-06DD-43B7-AC1B-7BF04ECAFC57}"/>
              </a:ext>
            </a:extLst>
          </p:cNvPr>
          <p:cNvCxnSpPr>
            <a:cxnSpLocks/>
          </p:cNvCxnSpPr>
          <p:nvPr/>
        </p:nvCxnSpPr>
        <p:spPr>
          <a:xfrm>
            <a:off x="4759365" y="2809601"/>
            <a:ext cx="246210" cy="0"/>
          </a:xfrm>
          <a:prstGeom prst="straightConnector1">
            <a:avLst/>
          </a:prstGeom>
          <a:ln>
            <a:solidFill>
              <a:srgbClr val="E3DAD8"/>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E87DDB5-3D9D-428F-A0ED-B3CE6C6005E2}"/>
              </a:ext>
            </a:extLst>
          </p:cNvPr>
          <p:cNvCxnSpPr>
            <a:cxnSpLocks/>
          </p:cNvCxnSpPr>
          <p:nvPr/>
        </p:nvCxnSpPr>
        <p:spPr>
          <a:xfrm>
            <a:off x="6599538" y="2822304"/>
            <a:ext cx="246210" cy="0"/>
          </a:xfrm>
          <a:prstGeom prst="straightConnector1">
            <a:avLst/>
          </a:prstGeom>
          <a:ln>
            <a:solidFill>
              <a:srgbClr val="E3DAD8"/>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7395064-E5DF-4056-AAAF-51D7190A6B87}"/>
              </a:ext>
            </a:extLst>
          </p:cNvPr>
          <p:cNvSpPr txBox="1"/>
          <p:nvPr/>
        </p:nvSpPr>
        <p:spPr>
          <a:xfrm>
            <a:off x="5068056" y="2697760"/>
            <a:ext cx="1494691" cy="2554545"/>
          </a:xfrm>
          <a:custGeom>
            <a:avLst/>
            <a:gdLst>
              <a:gd name="connsiteX0" fmla="*/ 0 w 1494691"/>
              <a:gd name="connsiteY0" fmla="*/ 0 h 2554545"/>
              <a:gd name="connsiteX1" fmla="*/ 498230 w 1494691"/>
              <a:gd name="connsiteY1" fmla="*/ 0 h 2554545"/>
              <a:gd name="connsiteX2" fmla="*/ 951620 w 1494691"/>
              <a:gd name="connsiteY2" fmla="*/ 0 h 2554545"/>
              <a:gd name="connsiteX3" fmla="*/ 1494691 w 1494691"/>
              <a:gd name="connsiteY3" fmla="*/ 0 h 2554545"/>
              <a:gd name="connsiteX4" fmla="*/ 1494691 w 1494691"/>
              <a:gd name="connsiteY4" fmla="*/ 587545 h 2554545"/>
              <a:gd name="connsiteX5" fmla="*/ 1494691 w 1494691"/>
              <a:gd name="connsiteY5" fmla="*/ 1226182 h 2554545"/>
              <a:gd name="connsiteX6" fmla="*/ 1494691 w 1494691"/>
              <a:gd name="connsiteY6" fmla="*/ 1890363 h 2554545"/>
              <a:gd name="connsiteX7" fmla="*/ 1494691 w 1494691"/>
              <a:gd name="connsiteY7" fmla="*/ 2554545 h 2554545"/>
              <a:gd name="connsiteX8" fmla="*/ 966567 w 1494691"/>
              <a:gd name="connsiteY8" fmla="*/ 2554545 h 2554545"/>
              <a:gd name="connsiteX9" fmla="*/ 498230 w 1494691"/>
              <a:gd name="connsiteY9" fmla="*/ 2554545 h 2554545"/>
              <a:gd name="connsiteX10" fmla="*/ 0 w 1494691"/>
              <a:gd name="connsiteY10" fmla="*/ 2554545 h 2554545"/>
              <a:gd name="connsiteX11" fmla="*/ 0 w 1494691"/>
              <a:gd name="connsiteY11" fmla="*/ 1992545 h 2554545"/>
              <a:gd name="connsiteX12" fmla="*/ 0 w 1494691"/>
              <a:gd name="connsiteY12" fmla="*/ 1302818 h 2554545"/>
              <a:gd name="connsiteX13" fmla="*/ 0 w 1494691"/>
              <a:gd name="connsiteY13" fmla="*/ 664182 h 2554545"/>
              <a:gd name="connsiteX14" fmla="*/ 0 w 1494691"/>
              <a:gd name="connsiteY14"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4691" h="2554545" fill="none" extrusionOk="0">
                <a:moveTo>
                  <a:pt x="0" y="0"/>
                </a:moveTo>
                <a:cubicBezTo>
                  <a:pt x="248149" y="-8179"/>
                  <a:pt x="387723" y="-6457"/>
                  <a:pt x="498230" y="0"/>
                </a:cubicBezTo>
                <a:cubicBezTo>
                  <a:pt x="608737" y="6457"/>
                  <a:pt x="814331" y="-4066"/>
                  <a:pt x="951620" y="0"/>
                </a:cubicBezTo>
                <a:cubicBezTo>
                  <a:pt x="1088909" y="4066"/>
                  <a:pt x="1252416" y="-22516"/>
                  <a:pt x="1494691" y="0"/>
                </a:cubicBezTo>
                <a:cubicBezTo>
                  <a:pt x="1506224" y="276688"/>
                  <a:pt x="1506496" y="301733"/>
                  <a:pt x="1494691" y="587545"/>
                </a:cubicBezTo>
                <a:cubicBezTo>
                  <a:pt x="1482886" y="873358"/>
                  <a:pt x="1526376" y="1029544"/>
                  <a:pt x="1494691" y="1226182"/>
                </a:cubicBezTo>
                <a:cubicBezTo>
                  <a:pt x="1463006" y="1422820"/>
                  <a:pt x="1494325" y="1582484"/>
                  <a:pt x="1494691" y="1890363"/>
                </a:cubicBezTo>
                <a:cubicBezTo>
                  <a:pt x="1495057" y="2198242"/>
                  <a:pt x="1511754" y="2293256"/>
                  <a:pt x="1494691" y="2554545"/>
                </a:cubicBezTo>
                <a:cubicBezTo>
                  <a:pt x="1354560" y="2546707"/>
                  <a:pt x="1106365" y="2547610"/>
                  <a:pt x="966567" y="2554545"/>
                </a:cubicBezTo>
                <a:cubicBezTo>
                  <a:pt x="826769" y="2561480"/>
                  <a:pt x="620760" y="2572428"/>
                  <a:pt x="498230" y="2554545"/>
                </a:cubicBezTo>
                <a:cubicBezTo>
                  <a:pt x="375700" y="2536662"/>
                  <a:pt x="103497" y="2573500"/>
                  <a:pt x="0" y="2554545"/>
                </a:cubicBezTo>
                <a:cubicBezTo>
                  <a:pt x="12730" y="2325390"/>
                  <a:pt x="23313" y="2173393"/>
                  <a:pt x="0" y="1992545"/>
                </a:cubicBezTo>
                <a:cubicBezTo>
                  <a:pt x="-23313" y="1811697"/>
                  <a:pt x="21134" y="1491119"/>
                  <a:pt x="0" y="1302818"/>
                </a:cubicBezTo>
                <a:cubicBezTo>
                  <a:pt x="-21134" y="1114517"/>
                  <a:pt x="-2348" y="912829"/>
                  <a:pt x="0" y="664182"/>
                </a:cubicBezTo>
                <a:cubicBezTo>
                  <a:pt x="2348" y="415535"/>
                  <a:pt x="-4267" y="329042"/>
                  <a:pt x="0" y="0"/>
                </a:cubicBezTo>
                <a:close/>
              </a:path>
              <a:path w="1494691" h="2554545" stroke="0" extrusionOk="0">
                <a:moveTo>
                  <a:pt x="0" y="0"/>
                </a:moveTo>
                <a:cubicBezTo>
                  <a:pt x="227281" y="24512"/>
                  <a:pt x="376012" y="-8838"/>
                  <a:pt x="498230" y="0"/>
                </a:cubicBezTo>
                <a:cubicBezTo>
                  <a:pt x="620448" y="8838"/>
                  <a:pt x="791879" y="-6129"/>
                  <a:pt x="1011408" y="0"/>
                </a:cubicBezTo>
                <a:cubicBezTo>
                  <a:pt x="1230937" y="6129"/>
                  <a:pt x="1261288" y="16973"/>
                  <a:pt x="1494691" y="0"/>
                </a:cubicBezTo>
                <a:cubicBezTo>
                  <a:pt x="1478816" y="326783"/>
                  <a:pt x="1527410" y="528284"/>
                  <a:pt x="1494691" y="664182"/>
                </a:cubicBezTo>
                <a:cubicBezTo>
                  <a:pt x="1461972" y="800080"/>
                  <a:pt x="1475700" y="1081518"/>
                  <a:pt x="1494691" y="1353909"/>
                </a:cubicBezTo>
                <a:cubicBezTo>
                  <a:pt x="1513682" y="1626300"/>
                  <a:pt x="1477939" y="1669449"/>
                  <a:pt x="1494691" y="1941454"/>
                </a:cubicBezTo>
                <a:cubicBezTo>
                  <a:pt x="1511443" y="2213460"/>
                  <a:pt x="1516186" y="2341112"/>
                  <a:pt x="1494691" y="2554545"/>
                </a:cubicBezTo>
                <a:cubicBezTo>
                  <a:pt x="1328760" y="2570808"/>
                  <a:pt x="1119473" y="2536756"/>
                  <a:pt x="981514" y="2554545"/>
                </a:cubicBezTo>
                <a:cubicBezTo>
                  <a:pt x="843555" y="2572334"/>
                  <a:pt x="667715" y="2560398"/>
                  <a:pt x="453390" y="2554545"/>
                </a:cubicBezTo>
                <a:cubicBezTo>
                  <a:pt x="239065" y="2548692"/>
                  <a:pt x="214110" y="2542763"/>
                  <a:pt x="0" y="2554545"/>
                </a:cubicBezTo>
                <a:cubicBezTo>
                  <a:pt x="-27203" y="2352718"/>
                  <a:pt x="19278" y="2243240"/>
                  <a:pt x="0" y="1967000"/>
                </a:cubicBezTo>
                <a:cubicBezTo>
                  <a:pt x="-19278" y="1690761"/>
                  <a:pt x="15599" y="1434565"/>
                  <a:pt x="0" y="1277273"/>
                </a:cubicBezTo>
                <a:cubicBezTo>
                  <a:pt x="-15599" y="1119981"/>
                  <a:pt x="7122" y="897325"/>
                  <a:pt x="0" y="664182"/>
                </a:cubicBezTo>
                <a:cubicBezTo>
                  <a:pt x="-7122" y="431039"/>
                  <a:pt x="1650" y="328774"/>
                  <a:pt x="0" y="0"/>
                </a:cubicBezTo>
                <a:close/>
              </a:path>
            </a:pathLst>
          </a:custGeom>
          <a:solidFill>
            <a:srgbClr val="002328"/>
          </a:solidFill>
          <a:ln>
            <a:solidFill>
              <a:srgbClr val="002328"/>
            </a:solidFill>
            <a:extLst>
              <a:ext uri="{C807C97D-BFC1-408E-A445-0C87EB9F89A2}">
                <ask:lineSketchStyleProps xmlns:ask="http://schemas.microsoft.com/office/drawing/2018/sketchyshapes" sd="1796175556">
                  <a:prstGeom prst="rect">
                    <a:avLst/>
                  </a:prstGeom>
                  <ask:type>
                    <ask:lineSketchFreehand/>
                  </ask:type>
                </ask:lineSketchStyleProps>
              </a:ext>
            </a:extLst>
          </a:ln>
          <a:effectLst/>
        </p:spPr>
        <p:txBody>
          <a:bodyPr wrap="square" rtlCol="0">
            <a:spAutoFit/>
          </a:bodyPr>
          <a:lstStyle/>
          <a:p>
            <a:pPr algn="ctr"/>
            <a:endParaRPr lang="nl-NL" sz="1600" dirty="0">
              <a:solidFill>
                <a:schemeClr val="bg1"/>
              </a:solidFill>
            </a:endParaRPr>
          </a:p>
          <a:p>
            <a:pPr algn="ctr"/>
            <a:r>
              <a:rPr lang="nl-NL" sz="1600" dirty="0">
                <a:solidFill>
                  <a:schemeClr val="bg1"/>
                </a:solidFill>
              </a:rPr>
              <a:t>Welke strategieën zijn er allemaal hoe je met deze moeilijke situatie om kan gaan?</a:t>
            </a:r>
          </a:p>
          <a:p>
            <a:pPr algn="ctr"/>
            <a:endParaRPr lang="nl-NL" sz="1600"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A75F6E1-C116-4053-AF30-2B9F4ACA2C4E}"/>
              </a:ext>
            </a:extLst>
          </p:cNvPr>
          <p:cNvSpPr txBox="1"/>
          <p:nvPr/>
        </p:nvSpPr>
        <p:spPr>
          <a:xfrm>
            <a:off x="6883716" y="2679603"/>
            <a:ext cx="1573200" cy="1323439"/>
          </a:xfrm>
          <a:custGeom>
            <a:avLst/>
            <a:gdLst>
              <a:gd name="connsiteX0" fmla="*/ 0 w 1573200"/>
              <a:gd name="connsiteY0" fmla="*/ 0 h 1323439"/>
              <a:gd name="connsiteX1" fmla="*/ 524400 w 1573200"/>
              <a:gd name="connsiteY1" fmla="*/ 0 h 1323439"/>
              <a:gd name="connsiteX2" fmla="*/ 1064532 w 1573200"/>
              <a:gd name="connsiteY2" fmla="*/ 0 h 1323439"/>
              <a:gd name="connsiteX3" fmla="*/ 1573200 w 1573200"/>
              <a:gd name="connsiteY3" fmla="*/ 0 h 1323439"/>
              <a:gd name="connsiteX4" fmla="*/ 1573200 w 1573200"/>
              <a:gd name="connsiteY4" fmla="*/ 661720 h 1323439"/>
              <a:gd name="connsiteX5" fmla="*/ 1573200 w 1573200"/>
              <a:gd name="connsiteY5" fmla="*/ 1323439 h 1323439"/>
              <a:gd name="connsiteX6" fmla="*/ 1080264 w 1573200"/>
              <a:gd name="connsiteY6" fmla="*/ 1323439 h 1323439"/>
              <a:gd name="connsiteX7" fmla="*/ 603060 w 1573200"/>
              <a:gd name="connsiteY7" fmla="*/ 1323439 h 1323439"/>
              <a:gd name="connsiteX8" fmla="*/ 0 w 1573200"/>
              <a:gd name="connsiteY8" fmla="*/ 1323439 h 1323439"/>
              <a:gd name="connsiteX9" fmla="*/ 0 w 1573200"/>
              <a:gd name="connsiteY9" fmla="*/ 661720 h 1323439"/>
              <a:gd name="connsiteX10" fmla="*/ 0 w 1573200"/>
              <a:gd name="connsiteY1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200" h="1323439" fill="none" extrusionOk="0">
                <a:moveTo>
                  <a:pt x="0" y="0"/>
                </a:moveTo>
                <a:cubicBezTo>
                  <a:pt x="185085" y="-20769"/>
                  <a:pt x="292961" y="-23727"/>
                  <a:pt x="524400" y="0"/>
                </a:cubicBezTo>
                <a:cubicBezTo>
                  <a:pt x="755839" y="23727"/>
                  <a:pt x="908833" y="-9056"/>
                  <a:pt x="1064532" y="0"/>
                </a:cubicBezTo>
                <a:cubicBezTo>
                  <a:pt x="1220231" y="9056"/>
                  <a:pt x="1369398" y="24544"/>
                  <a:pt x="1573200" y="0"/>
                </a:cubicBezTo>
                <a:cubicBezTo>
                  <a:pt x="1568925" y="180697"/>
                  <a:pt x="1555652" y="506843"/>
                  <a:pt x="1573200" y="661720"/>
                </a:cubicBezTo>
                <a:cubicBezTo>
                  <a:pt x="1590748" y="816597"/>
                  <a:pt x="1570179" y="999010"/>
                  <a:pt x="1573200" y="1323439"/>
                </a:cubicBezTo>
                <a:cubicBezTo>
                  <a:pt x="1413240" y="1330145"/>
                  <a:pt x="1215403" y="1317840"/>
                  <a:pt x="1080264" y="1323439"/>
                </a:cubicBezTo>
                <a:cubicBezTo>
                  <a:pt x="945125" y="1329038"/>
                  <a:pt x="735074" y="1318644"/>
                  <a:pt x="603060" y="1323439"/>
                </a:cubicBezTo>
                <a:cubicBezTo>
                  <a:pt x="471046" y="1328234"/>
                  <a:pt x="131646" y="1315415"/>
                  <a:pt x="0" y="1323439"/>
                </a:cubicBezTo>
                <a:cubicBezTo>
                  <a:pt x="-1122" y="1107132"/>
                  <a:pt x="16681" y="838889"/>
                  <a:pt x="0" y="661720"/>
                </a:cubicBezTo>
                <a:cubicBezTo>
                  <a:pt x="-16681" y="484551"/>
                  <a:pt x="-26377" y="312038"/>
                  <a:pt x="0" y="0"/>
                </a:cubicBezTo>
                <a:close/>
              </a:path>
              <a:path w="1573200" h="1323439" stroke="0" extrusionOk="0">
                <a:moveTo>
                  <a:pt x="0" y="0"/>
                </a:moveTo>
                <a:cubicBezTo>
                  <a:pt x="170236" y="-12178"/>
                  <a:pt x="356618" y="7645"/>
                  <a:pt x="524400" y="0"/>
                </a:cubicBezTo>
                <a:cubicBezTo>
                  <a:pt x="692182" y="-7645"/>
                  <a:pt x="890609" y="-22071"/>
                  <a:pt x="1064532" y="0"/>
                </a:cubicBezTo>
                <a:cubicBezTo>
                  <a:pt x="1238455" y="22071"/>
                  <a:pt x="1427811" y="-1749"/>
                  <a:pt x="1573200" y="0"/>
                </a:cubicBezTo>
                <a:cubicBezTo>
                  <a:pt x="1554289" y="247730"/>
                  <a:pt x="1568943" y="404792"/>
                  <a:pt x="1573200" y="674954"/>
                </a:cubicBezTo>
                <a:cubicBezTo>
                  <a:pt x="1577457" y="945116"/>
                  <a:pt x="1555267" y="1188639"/>
                  <a:pt x="1573200" y="1323439"/>
                </a:cubicBezTo>
                <a:cubicBezTo>
                  <a:pt x="1445073" y="1300092"/>
                  <a:pt x="1267835" y="1305568"/>
                  <a:pt x="1080264" y="1323439"/>
                </a:cubicBezTo>
                <a:cubicBezTo>
                  <a:pt x="892693" y="1341310"/>
                  <a:pt x="769971" y="1302661"/>
                  <a:pt x="524400" y="1323439"/>
                </a:cubicBezTo>
                <a:cubicBezTo>
                  <a:pt x="278829" y="1344217"/>
                  <a:pt x="257347" y="1326135"/>
                  <a:pt x="0" y="1323439"/>
                </a:cubicBezTo>
                <a:cubicBezTo>
                  <a:pt x="-6865" y="1054116"/>
                  <a:pt x="28298" y="790770"/>
                  <a:pt x="0" y="635251"/>
                </a:cubicBezTo>
                <a:cubicBezTo>
                  <a:pt x="-28298" y="479732"/>
                  <a:pt x="-27140" y="256860"/>
                  <a:pt x="0" y="0"/>
                </a:cubicBezTo>
                <a:close/>
              </a:path>
            </a:pathLst>
          </a:custGeom>
          <a:solidFill>
            <a:srgbClr val="002328"/>
          </a:solidFill>
          <a:ln>
            <a:solidFill>
              <a:srgbClr val="002328"/>
            </a:solidFill>
            <a:extLst>
              <a:ext uri="{C807C97D-BFC1-408E-A445-0C87EB9F89A2}">
                <ask:lineSketchStyleProps xmlns:ask="http://schemas.microsoft.com/office/drawing/2018/sketchyshapes" sd="1796175556">
                  <a:prstGeom prst="rect">
                    <a:avLst/>
                  </a:prstGeom>
                  <ask:type>
                    <ask:lineSketchFreehand/>
                  </ask:type>
                </ask:lineSketchStyleProps>
              </a:ext>
            </a:extLst>
          </a:ln>
          <a:effectLst/>
        </p:spPr>
        <p:txBody>
          <a:bodyPr wrap="square" rtlCol="0">
            <a:spAutoFit/>
          </a:bodyPr>
          <a:lstStyle/>
          <a:p>
            <a:pPr algn="ctr"/>
            <a:endParaRPr lang="nl-NL"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nl-NL" sz="1600">
                <a:solidFill>
                  <a:schemeClr val="bg1"/>
                </a:solidFill>
              </a:rPr>
              <a:t>Welke </a:t>
            </a:r>
            <a:r>
              <a:rPr lang="nl-NL" sz="1600" dirty="0">
                <a:solidFill>
                  <a:schemeClr val="bg1"/>
                </a:solidFill>
              </a:rPr>
              <a:t>keuze maak je en waarom? </a:t>
            </a:r>
          </a:p>
          <a:p>
            <a:pPr algn="ctr"/>
            <a:endParaRPr lang="nl-NL"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8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F55D4C6-ABC3-554C-A8CB-DF37BAAFD4B4}"/>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dirty="0">
                <a:solidFill>
                  <a:srgbClr val="0C8066"/>
                </a:solidFill>
                <a:latin typeface="Arial" panose="020B0604020202020204" pitchFamily="34" charset="0"/>
                <a:cs typeface="Arial" panose="020B0604020202020204" pitchFamily="34" charset="0"/>
              </a:rPr>
              <a:t>R</a:t>
            </a:r>
            <a:r>
              <a:rPr lang="nl-NL" sz="2400" dirty="0" err="1">
                <a:solidFill>
                  <a:srgbClr val="0C8066"/>
                </a:solidFill>
                <a:latin typeface="Arial" panose="020B0604020202020204" pitchFamily="34" charset="0"/>
                <a:cs typeface="Arial" panose="020B0604020202020204" pitchFamily="34" charset="0"/>
              </a:rPr>
              <a:t>eflectie</a:t>
            </a:r>
            <a:endParaRPr lang="nl-NL" sz="2400" b="0" dirty="0">
              <a:solidFill>
                <a:srgbClr val="0C8066"/>
              </a:solidFill>
              <a:latin typeface="Arial" panose="020B0604020202020204" pitchFamily="34" charset="0"/>
              <a:cs typeface="Arial" panose="020B0604020202020204" pitchFamily="34" charset="0"/>
            </a:endParaRPr>
          </a:p>
        </p:txBody>
      </p:sp>
      <p:sp>
        <p:nvSpPr>
          <p:cNvPr id="7" name="Tijdelijke aanduiding voor voettekst 1">
            <a:extLst>
              <a:ext uri="{FF2B5EF4-FFF2-40B4-BE49-F238E27FC236}">
                <a16:creationId xmlns:a16="http://schemas.microsoft.com/office/drawing/2014/main" id="{6CC9875F-5695-B141-90FF-62CCC72475A1}"/>
              </a:ext>
            </a:extLst>
          </p:cNvPr>
          <p:cNvSpPr>
            <a:spLocks noGrp="1"/>
          </p:cNvSpPr>
          <p:nvPr>
            <p:ph type="ftr" sz="quarter" idx="11"/>
          </p:nvPr>
        </p:nvSpPr>
        <p:spPr>
          <a:xfrm>
            <a:off x="482617" y="4707296"/>
            <a:ext cx="3827190" cy="240380"/>
          </a:xfrm>
        </p:spPr>
        <p:txBody>
          <a:bodyPr/>
          <a:lstStyle/>
          <a:p>
            <a:r>
              <a:rPr lang="nl-NL" dirty="0"/>
              <a:t>Individueel</a:t>
            </a:r>
            <a:endParaRPr lang="nl-NL" dirty="0">
              <a:latin typeface="Arial" panose="020B0604020202020204" pitchFamily="34" charset="0"/>
              <a:cs typeface="Arial" panose="020B0604020202020204" pitchFamily="34" charset="0"/>
            </a:endParaRPr>
          </a:p>
        </p:txBody>
      </p:sp>
      <p:grpSp>
        <p:nvGrpSpPr>
          <p:cNvPr id="18" name="Groep 17">
            <a:extLst>
              <a:ext uri="{FF2B5EF4-FFF2-40B4-BE49-F238E27FC236}">
                <a16:creationId xmlns:a16="http://schemas.microsoft.com/office/drawing/2014/main" id="{ED3D1030-0DEE-844D-A278-1BADFBEA1FB7}"/>
              </a:ext>
            </a:extLst>
          </p:cNvPr>
          <p:cNvGrpSpPr/>
          <p:nvPr/>
        </p:nvGrpSpPr>
        <p:grpSpPr>
          <a:xfrm>
            <a:off x="4255337" y="831017"/>
            <a:ext cx="2995668" cy="2082096"/>
            <a:chOff x="4255337" y="831017"/>
            <a:chExt cx="2995668" cy="2082096"/>
          </a:xfrm>
        </p:grpSpPr>
        <p:sp>
          <p:nvSpPr>
            <p:cNvPr id="12" name="Toelichting met afgeronde rechthoek 11">
              <a:extLst>
                <a:ext uri="{FF2B5EF4-FFF2-40B4-BE49-F238E27FC236}">
                  <a16:creationId xmlns:a16="http://schemas.microsoft.com/office/drawing/2014/main" id="{29BECB32-4ABF-9D45-8A1E-0452C69F9A48}"/>
                </a:ext>
              </a:extLst>
            </p:cNvPr>
            <p:cNvSpPr/>
            <p:nvPr/>
          </p:nvSpPr>
          <p:spPr>
            <a:xfrm flipH="1">
              <a:off x="4255337" y="831017"/>
              <a:ext cx="2995668" cy="2082096"/>
            </a:xfrm>
            <a:custGeom>
              <a:avLst/>
              <a:gdLst>
                <a:gd name="connsiteX0" fmla="*/ 0 w 2995668"/>
                <a:gd name="connsiteY0" fmla="*/ 347023 h 2082096"/>
                <a:gd name="connsiteX1" fmla="*/ 347023 w 2995668"/>
                <a:gd name="connsiteY1" fmla="*/ 0 h 2082096"/>
                <a:gd name="connsiteX2" fmla="*/ 499278 w 2995668"/>
                <a:gd name="connsiteY2" fmla="*/ 0 h 2082096"/>
                <a:gd name="connsiteX3" fmla="*/ 499278 w 2995668"/>
                <a:gd name="connsiteY3" fmla="*/ 0 h 2082096"/>
                <a:gd name="connsiteX4" fmla="*/ 866247 w 2995668"/>
                <a:gd name="connsiteY4" fmla="*/ 0 h 2082096"/>
                <a:gd name="connsiteX5" fmla="*/ 1248195 w 2995668"/>
                <a:gd name="connsiteY5" fmla="*/ 0 h 2082096"/>
                <a:gd name="connsiteX6" fmla="*/ 1743021 w 2995668"/>
                <a:gd name="connsiteY6" fmla="*/ 0 h 2082096"/>
                <a:gd name="connsiteX7" fmla="*/ 2167824 w 2995668"/>
                <a:gd name="connsiteY7" fmla="*/ 0 h 2082096"/>
                <a:gd name="connsiteX8" fmla="*/ 2648645 w 2995668"/>
                <a:gd name="connsiteY8" fmla="*/ 0 h 2082096"/>
                <a:gd name="connsiteX9" fmla="*/ 2995668 w 2995668"/>
                <a:gd name="connsiteY9" fmla="*/ 347023 h 2082096"/>
                <a:gd name="connsiteX10" fmla="*/ 2995668 w 2995668"/>
                <a:gd name="connsiteY10" fmla="*/ 754764 h 2082096"/>
                <a:gd name="connsiteX11" fmla="*/ 2995668 w 2995668"/>
                <a:gd name="connsiteY11" fmla="*/ 1214556 h 2082096"/>
                <a:gd name="connsiteX12" fmla="*/ 2995668 w 2995668"/>
                <a:gd name="connsiteY12" fmla="*/ 1214556 h 2082096"/>
                <a:gd name="connsiteX13" fmla="*/ 2995668 w 2995668"/>
                <a:gd name="connsiteY13" fmla="*/ 1735080 h 2082096"/>
                <a:gd name="connsiteX14" fmla="*/ 2995668 w 2995668"/>
                <a:gd name="connsiteY14" fmla="*/ 1735073 h 2082096"/>
                <a:gd name="connsiteX15" fmla="*/ 2648645 w 2995668"/>
                <a:gd name="connsiteY15" fmla="*/ 2082096 h 2082096"/>
                <a:gd name="connsiteX16" fmla="*/ 2209837 w 2995668"/>
                <a:gd name="connsiteY16" fmla="*/ 2082096 h 2082096"/>
                <a:gd name="connsiteX17" fmla="*/ 1743021 w 2995668"/>
                <a:gd name="connsiteY17" fmla="*/ 2082096 h 2082096"/>
                <a:gd name="connsiteX18" fmla="*/ 1248195 w 2995668"/>
                <a:gd name="connsiteY18" fmla="*/ 2082096 h 2082096"/>
                <a:gd name="connsiteX19" fmla="*/ 891610 w 2995668"/>
                <a:gd name="connsiteY19" fmla="*/ 2329399 h 2082096"/>
                <a:gd name="connsiteX20" fmla="*/ 505309 w 2995668"/>
                <a:gd name="connsiteY20" fmla="*/ 2597311 h 2082096"/>
                <a:gd name="connsiteX21" fmla="*/ 499278 w 2995668"/>
                <a:gd name="connsiteY21" fmla="*/ 2082096 h 2082096"/>
                <a:gd name="connsiteX22" fmla="*/ 347023 w 2995668"/>
                <a:gd name="connsiteY22" fmla="*/ 2082096 h 2082096"/>
                <a:gd name="connsiteX23" fmla="*/ 0 w 2995668"/>
                <a:gd name="connsiteY23" fmla="*/ 1735073 h 2082096"/>
                <a:gd name="connsiteX24" fmla="*/ 0 w 2995668"/>
                <a:gd name="connsiteY24" fmla="*/ 1735080 h 2082096"/>
                <a:gd name="connsiteX25" fmla="*/ 0 w 2995668"/>
                <a:gd name="connsiteY25" fmla="*/ 1214556 h 2082096"/>
                <a:gd name="connsiteX26" fmla="*/ 0 w 2995668"/>
                <a:gd name="connsiteY26" fmla="*/ 1214556 h 2082096"/>
                <a:gd name="connsiteX27" fmla="*/ 0 w 2995668"/>
                <a:gd name="connsiteY27" fmla="*/ 798140 h 2082096"/>
                <a:gd name="connsiteX28" fmla="*/ 0 w 2995668"/>
                <a:gd name="connsiteY28" fmla="*/ 347023 h 20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668" h="2082096" fill="none" extrusionOk="0">
                  <a:moveTo>
                    <a:pt x="0" y="347023"/>
                  </a:moveTo>
                  <a:cubicBezTo>
                    <a:pt x="-3979" y="127000"/>
                    <a:pt x="152503" y="34333"/>
                    <a:pt x="347023" y="0"/>
                  </a:cubicBezTo>
                  <a:cubicBezTo>
                    <a:pt x="402861" y="-3002"/>
                    <a:pt x="456754" y="-6741"/>
                    <a:pt x="499278" y="0"/>
                  </a:cubicBezTo>
                  <a:lnTo>
                    <a:pt x="499278" y="0"/>
                  </a:lnTo>
                  <a:cubicBezTo>
                    <a:pt x="642074" y="5399"/>
                    <a:pt x="714390" y="-10677"/>
                    <a:pt x="866247" y="0"/>
                  </a:cubicBezTo>
                  <a:cubicBezTo>
                    <a:pt x="1018104" y="10677"/>
                    <a:pt x="1163694" y="15239"/>
                    <a:pt x="1248195" y="0"/>
                  </a:cubicBezTo>
                  <a:cubicBezTo>
                    <a:pt x="1432888" y="-1898"/>
                    <a:pt x="1641825" y="19621"/>
                    <a:pt x="1743021" y="0"/>
                  </a:cubicBezTo>
                  <a:cubicBezTo>
                    <a:pt x="1844217" y="-19621"/>
                    <a:pt x="1972269" y="-5132"/>
                    <a:pt x="2167824" y="0"/>
                  </a:cubicBezTo>
                  <a:cubicBezTo>
                    <a:pt x="2363379" y="5132"/>
                    <a:pt x="2541662" y="994"/>
                    <a:pt x="2648645" y="0"/>
                  </a:cubicBezTo>
                  <a:cubicBezTo>
                    <a:pt x="2840180" y="19041"/>
                    <a:pt x="3037383" y="170422"/>
                    <a:pt x="2995668" y="347023"/>
                  </a:cubicBezTo>
                  <a:cubicBezTo>
                    <a:pt x="2978824" y="514839"/>
                    <a:pt x="2977374" y="596339"/>
                    <a:pt x="2995668" y="754764"/>
                  </a:cubicBezTo>
                  <a:cubicBezTo>
                    <a:pt x="3013962" y="913189"/>
                    <a:pt x="3008290" y="1093440"/>
                    <a:pt x="2995668" y="1214556"/>
                  </a:cubicBezTo>
                  <a:lnTo>
                    <a:pt x="2995668" y="1214556"/>
                  </a:lnTo>
                  <a:cubicBezTo>
                    <a:pt x="2983977" y="1352989"/>
                    <a:pt x="2990734" y="1475238"/>
                    <a:pt x="2995668" y="1735080"/>
                  </a:cubicBezTo>
                  <a:lnTo>
                    <a:pt x="2995668" y="1735073"/>
                  </a:lnTo>
                  <a:cubicBezTo>
                    <a:pt x="3004381" y="1936462"/>
                    <a:pt x="2832893" y="2080989"/>
                    <a:pt x="2648645" y="2082096"/>
                  </a:cubicBezTo>
                  <a:cubicBezTo>
                    <a:pt x="2526516" y="2098386"/>
                    <a:pt x="2322473" y="2061262"/>
                    <a:pt x="2209837" y="2082096"/>
                  </a:cubicBezTo>
                  <a:cubicBezTo>
                    <a:pt x="2097201" y="2102930"/>
                    <a:pt x="1886020" y="2084273"/>
                    <a:pt x="1743021" y="2082096"/>
                  </a:cubicBezTo>
                  <a:cubicBezTo>
                    <a:pt x="1600022" y="2079919"/>
                    <a:pt x="1388720" y="2077630"/>
                    <a:pt x="1248195" y="2082096"/>
                  </a:cubicBezTo>
                  <a:cubicBezTo>
                    <a:pt x="1059459" y="2187780"/>
                    <a:pt x="964634" y="2261910"/>
                    <a:pt x="891610" y="2329399"/>
                  </a:cubicBezTo>
                  <a:cubicBezTo>
                    <a:pt x="818586" y="2396888"/>
                    <a:pt x="670484" y="2460571"/>
                    <a:pt x="505309" y="2597311"/>
                  </a:cubicBezTo>
                  <a:cubicBezTo>
                    <a:pt x="490261" y="2434921"/>
                    <a:pt x="478136" y="2281848"/>
                    <a:pt x="499278" y="2082096"/>
                  </a:cubicBezTo>
                  <a:cubicBezTo>
                    <a:pt x="430681" y="2085469"/>
                    <a:pt x="386801" y="2074776"/>
                    <a:pt x="347023" y="2082096"/>
                  </a:cubicBezTo>
                  <a:cubicBezTo>
                    <a:pt x="156356" y="2077355"/>
                    <a:pt x="20333" y="1944651"/>
                    <a:pt x="0" y="1735073"/>
                  </a:cubicBezTo>
                  <a:lnTo>
                    <a:pt x="0" y="1735080"/>
                  </a:lnTo>
                  <a:cubicBezTo>
                    <a:pt x="22102" y="1510113"/>
                    <a:pt x="-11341" y="1448194"/>
                    <a:pt x="0" y="1214556"/>
                  </a:cubicBezTo>
                  <a:lnTo>
                    <a:pt x="0" y="1214556"/>
                  </a:lnTo>
                  <a:cubicBezTo>
                    <a:pt x="6614" y="1019662"/>
                    <a:pt x="-14033" y="955525"/>
                    <a:pt x="0" y="798140"/>
                  </a:cubicBezTo>
                  <a:cubicBezTo>
                    <a:pt x="14033" y="640755"/>
                    <a:pt x="6296" y="558625"/>
                    <a:pt x="0" y="347023"/>
                  </a:cubicBezTo>
                  <a:close/>
                </a:path>
                <a:path w="2995668" h="2082096" stroke="0" extrusionOk="0">
                  <a:moveTo>
                    <a:pt x="0" y="347023"/>
                  </a:moveTo>
                  <a:cubicBezTo>
                    <a:pt x="-508" y="176141"/>
                    <a:pt x="155431" y="-30352"/>
                    <a:pt x="347023" y="0"/>
                  </a:cubicBezTo>
                  <a:cubicBezTo>
                    <a:pt x="384257" y="7604"/>
                    <a:pt x="443283" y="-5741"/>
                    <a:pt x="499278" y="0"/>
                  </a:cubicBezTo>
                  <a:lnTo>
                    <a:pt x="499278" y="0"/>
                  </a:lnTo>
                  <a:cubicBezTo>
                    <a:pt x="619171" y="-6686"/>
                    <a:pt x="733951" y="-4562"/>
                    <a:pt x="873737" y="0"/>
                  </a:cubicBezTo>
                  <a:cubicBezTo>
                    <a:pt x="1013523" y="4562"/>
                    <a:pt x="1072841" y="-2331"/>
                    <a:pt x="1248195" y="0"/>
                  </a:cubicBezTo>
                  <a:cubicBezTo>
                    <a:pt x="1421874" y="13671"/>
                    <a:pt x="1471429" y="3481"/>
                    <a:pt x="1687003" y="0"/>
                  </a:cubicBezTo>
                  <a:cubicBezTo>
                    <a:pt x="1902577" y="-3481"/>
                    <a:pt x="1950264" y="-15507"/>
                    <a:pt x="2125810" y="0"/>
                  </a:cubicBezTo>
                  <a:cubicBezTo>
                    <a:pt x="2301356" y="15507"/>
                    <a:pt x="2441628" y="-11535"/>
                    <a:pt x="2648645" y="0"/>
                  </a:cubicBezTo>
                  <a:cubicBezTo>
                    <a:pt x="2859092" y="14230"/>
                    <a:pt x="2979604" y="159523"/>
                    <a:pt x="2995668" y="347023"/>
                  </a:cubicBezTo>
                  <a:cubicBezTo>
                    <a:pt x="2983625" y="512901"/>
                    <a:pt x="3000033" y="671030"/>
                    <a:pt x="2995668" y="763439"/>
                  </a:cubicBezTo>
                  <a:cubicBezTo>
                    <a:pt x="2991303" y="855848"/>
                    <a:pt x="3008143" y="1012382"/>
                    <a:pt x="2995668" y="1214556"/>
                  </a:cubicBezTo>
                  <a:lnTo>
                    <a:pt x="2995668" y="1214556"/>
                  </a:lnTo>
                  <a:cubicBezTo>
                    <a:pt x="2972159" y="1330587"/>
                    <a:pt x="2986509" y="1588201"/>
                    <a:pt x="2995668" y="1735080"/>
                  </a:cubicBezTo>
                  <a:lnTo>
                    <a:pt x="2995668" y="1735073"/>
                  </a:lnTo>
                  <a:cubicBezTo>
                    <a:pt x="2991674" y="1936871"/>
                    <a:pt x="2850481" y="2098876"/>
                    <a:pt x="2648645" y="2082096"/>
                  </a:cubicBezTo>
                  <a:cubicBezTo>
                    <a:pt x="2513408" y="2089509"/>
                    <a:pt x="2396842" y="2104895"/>
                    <a:pt x="2167824" y="2082096"/>
                  </a:cubicBezTo>
                  <a:cubicBezTo>
                    <a:pt x="1938806" y="2059297"/>
                    <a:pt x="1940089" y="2082454"/>
                    <a:pt x="1729016" y="2082096"/>
                  </a:cubicBezTo>
                  <a:cubicBezTo>
                    <a:pt x="1517943" y="2081738"/>
                    <a:pt x="1354617" y="2069747"/>
                    <a:pt x="1248195" y="2082096"/>
                  </a:cubicBezTo>
                  <a:cubicBezTo>
                    <a:pt x="1097424" y="2179335"/>
                    <a:pt x="1055752" y="2189764"/>
                    <a:pt x="899039" y="2324247"/>
                  </a:cubicBezTo>
                  <a:cubicBezTo>
                    <a:pt x="742326" y="2458730"/>
                    <a:pt x="646323" y="2487110"/>
                    <a:pt x="505309" y="2597311"/>
                  </a:cubicBezTo>
                  <a:cubicBezTo>
                    <a:pt x="509967" y="2413132"/>
                    <a:pt x="521979" y="2226516"/>
                    <a:pt x="499278" y="2082096"/>
                  </a:cubicBezTo>
                  <a:cubicBezTo>
                    <a:pt x="445586" y="2089033"/>
                    <a:pt x="391985" y="2081966"/>
                    <a:pt x="347023" y="2082096"/>
                  </a:cubicBezTo>
                  <a:cubicBezTo>
                    <a:pt x="112623" y="2068285"/>
                    <a:pt x="7726" y="1933778"/>
                    <a:pt x="0" y="1735073"/>
                  </a:cubicBezTo>
                  <a:lnTo>
                    <a:pt x="0" y="1735080"/>
                  </a:lnTo>
                  <a:cubicBezTo>
                    <a:pt x="-11216" y="1583307"/>
                    <a:pt x="23079" y="1339460"/>
                    <a:pt x="0" y="1214556"/>
                  </a:cubicBezTo>
                  <a:lnTo>
                    <a:pt x="0" y="1214556"/>
                  </a:lnTo>
                  <a:cubicBezTo>
                    <a:pt x="-12863" y="1123264"/>
                    <a:pt x="-7116" y="874161"/>
                    <a:pt x="0" y="780790"/>
                  </a:cubicBezTo>
                  <a:cubicBezTo>
                    <a:pt x="7116" y="687419"/>
                    <a:pt x="14831" y="519088"/>
                    <a:pt x="0" y="347023"/>
                  </a:cubicBezTo>
                  <a:close/>
                </a:path>
              </a:pathLst>
            </a:custGeom>
            <a:solidFill>
              <a:schemeClr val="bg1"/>
            </a:solidFill>
            <a:ln w="25400">
              <a:solidFill>
                <a:srgbClr val="002328"/>
              </a:solidFill>
              <a:extLst>
                <a:ext uri="{C807C97D-BFC1-408E-A445-0C87EB9F89A2}">
                  <ask:lineSketchStyleProps xmlns:ask="http://schemas.microsoft.com/office/drawing/2018/sketchyshapes" sd="1007475747">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itel 4">
              <a:extLst>
                <a:ext uri="{FF2B5EF4-FFF2-40B4-BE49-F238E27FC236}">
                  <a16:creationId xmlns:a16="http://schemas.microsoft.com/office/drawing/2014/main" id="{73367B2F-0E9D-584E-8D8B-A8B51D30BF97}"/>
                </a:ext>
              </a:extLst>
            </p:cNvPr>
            <p:cNvSpPr txBox="1">
              <a:spLocks/>
            </p:cNvSpPr>
            <p:nvPr/>
          </p:nvSpPr>
          <p:spPr>
            <a:xfrm>
              <a:off x="4349586" y="1418275"/>
              <a:ext cx="2807169" cy="770962"/>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lvl="0" algn="ctr">
                <a:lnSpc>
                  <a:spcPct val="100000"/>
                </a:lnSpc>
              </a:pPr>
              <a:r>
                <a:rPr lang="nl-NL" sz="1600" dirty="0">
                  <a:effectLst/>
                  <a:latin typeface="Arial" panose="020B0604020202020204" pitchFamily="34" charset="0"/>
                  <a:ea typeface="Calibri" panose="020F0502020204030204" pitchFamily="34" charset="0"/>
                  <a:cs typeface="Arial" panose="020B0604020202020204" pitchFamily="34" charset="0"/>
                </a:rPr>
                <a:t>Welke strategie is het beste om te kiezen als je in een moeilijke situatie zit?</a:t>
              </a:r>
            </a:p>
          </p:txBody>
        </p:sp>
      </p:grpSp>
      <p:grpSp>
        <p:nvGrpSpPr>
          <p:cNvPr id="19" name="Groep 18">
            <a:extLst>
              <a:ext uri="{FF2B5EF4-FFF2-40B4-BE49-F238E27FC236}">
                <a16:creationId xmlns:a16="http://schemas.microsoft.com/office/drawing/2014/main" id="{4439B69B-5089-8945-BC78-4819A5BC3F79}"/>
              </a:ext>
            </a:extLst>
          </p:cNvPr>
          <p:cNvGrpSpPr/>
          <p:nvPr/>
        </p:nvGrpSpPr>
        <p:grpSpPr>
          <a:xfrm>
            <a:off x="1725463" y="1927917"/>
            <a:ext cx="2923945" cy="1926587"/>
            <a:chOff x="3256086" y="2856112"/>
            <a:chExt cx="2254552" cy="1651590"/>
          </a:xfrm>
        </p:grpSpPr>
        <p:sp>
          <p:nvSpPr>
            <p:cNvPr id="13" name="Toelichting met afgeronde rechthoek 12">
              <a:extLst>
                <a:ext uri="{FF2B5EF4-FFF2-40B4-BE49-F238E27FC236}">
                  <a16:creationId xmlns:a16="http://schemas.microsoft.com/office/drawing/2014/main" id="{8E770AE7-C7C6-7C45-962D-1EE48BC7E0D0}"/>
                </a:ext>
              </a:extLst>
            </p:cNvPr>
            <p:cNvSpPr/>
            <p:nvPr/>
          </p:nvSpPr>
          <p:spPr>
            <a:xfrm>
              <a:off x="3256086" y="2856112"/>
              <a:ext cx="2254552" cy="1566994"/>
            </a:xfrm>
            <a:custGeom>
              <a:avLst/>
              <a:gdLst>
                <a:gd name="connsiteX0" fmla="*/ 0 w 2254552"/>
                <a:gd name="connsiteY0" fmla="*/ 261171 h 1566994"/>
                <a:gd name="connsiteX1" fmla="*/ 261171 w 2254552"/>
                <a:gd name="connsiteY1" fmla="*/ 0 h 1566994"/>
                <a:gd name="connsiteX2" fmla="*/ 375759 w 2254552"/>
                <a:gd name="connsiteY2" fmla="*/ 0 h 1566994"/>
                <a:gd name="connsiteX3" fmla="*/ 375759 w 2254552"/>
                <a:gd name="connsiteY3" fmla="*/ 0 h 1566994"/>
                <a:gd name="connsiteX4" fmla="*/ 939397 w 2254552"/>
                <a:gd name="connsiteY4" fmla="*/ 0 h 1566994"/>
                <a:gd name="connsiteX5" fmla="*/ 1434769 w 2254552"/>
                <a:gd name="connsiteY5" fmla="*/ 0 h 1566994"/>
                <a:gd name="connsiteX6" fmla="*/ 1993381 w 2254552"/>
                <a:gd name="connsiteY6" fmla="*/ 0 h 1566994"/>
                <a:gd name="connsiteX7" fmla="*/ 2254552 w 2254552"/>
                <a:gd name="connsiteY7" fmla="*/ 261171 h 1566994"/>
                <a:gd name="connsiteX8" fmla="*/ 2254552 w 2254552"/>
                <a:gd name="connsiteY8" fmla="*/ 914080 h 1566994"/>
                <a:gd name="connsiteX9" fmla="*/ 2254552 w 2254552"/>
                <a:gd name="connsiteY9" fmla="*/ 914080 h 1566994"/>
                <a:gd name="connsiteX10" fmla="*/ 2254552 w 2254552"/>
                <a:gd name="connsiteY10" fmla="*/ 1305828 h 1566994"/>
                <a:gd name="connsiteX11" fmla="*/ 2254552 w 2254552"/>
                <a:gd name="connsiteY11" fmla="*/ 1305823 h 1566994"/>
                <a:gd name="connsiteX12" fmla="*/ 1993381 w 2254552"/>
                <a:gd name="connsiteY12" fmla="*/ 1566994 h 1566994"/>
                <a:gd name="connsiteX13" fmla="*/ 1487469 w 2254552"/>
                <a:gd name="connsiteY13" fmla="*/ 1566994 h 1566994"/>
                <a:gd name="connsiteX14" fmla="*/ 939397 w 2254552"/>
                <a:gd name="connsiteY14" fmla="*/ 1566994 h 1566994"/>
                <a:gd name="connsiteX15" fmla="*/ 380298 w 2254552"/>
                <a:gd name="connsiteY15" fmla="*/ 1954747 h 1566994"/>
                <a:gd name="connsiteX16" fmla="*/ 375759 w 2254552"/>
                <a:gd name="connsiteY16" fmla="*/ 1566994 h 1566994"/>
                <a:gd name="connsiteX17" fmla="*/ 261171 w 2254552"/>
                <a:gd name="connsiteY17" fmla="*/ 1566994 h 1566994"/>
                <a:gd name="connsiteX18" fmla="*/ 0 w 2254552"/>
                <a:gd name="connsiteY18" fmla="*/ 1305823 h 1566994"/>
                <a:gd name="connsiteX19" fmla="*/ 0 w 2254552"/>
                <a:gd name="connsiteY19" fmla="*/ 1305828 h 1566994"/>
                <a:gd name="connsiteX20" fmla="*/ 0 w 2254552"/>
                <a:gd name="connsiteY20" fmla="*/ 914080 h 1566994"/>
                <a:gd name="connsiteX21" fmla="*/ 0 w 2254552"/>
                <a:gd name="connsiteY21" fmla="*/ 914080 h 1566994"/>
                <a:gd name="connsiteX22" fmla="*/ 0 w 2254552"/>
                <a:gd name="connsiteY22" fmla="*/ 261171 h 156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552" h="1566994" fill="none" extrusionOk="0">
                  <a:moveTo>
                    <a:pt x="0" y="261171"/>
                  </a:moveTo>
                  <a:cubicBezTo>
                    <a:pt x="12006" y="119433"/>
                    <a:pt x="110436" y="8094"/>
                    <a:pt x="261171" y="0"/>
                  </a:cubicBezTo>
                  <a:cubicBezTo>
                    <a:pt x="290182" y="-4139"/>
                    <a:pt x="337831" y="298"/>
                    <a:pt x="375759" y="0"/>
                  </a:cubicBezTo>
                  <a:lnTo>
                    <a:pt x="375759" y="0"/>
                  </a:lnTo>
                  <a:cubicBezTo>
                    <a:pt x="511137" y="-8880"/>
                    <a:pt x="793455" y="22323"/>
                    <a:pt x="939397" y="0"/>
                  </a:cubicBezTo>
                  <a:cubicBezTo>
                    <a:pt x="1184272" y="-9570"/>
                    <a:pt x="1320490" y="9066"/>
                    <a:pt x="1434769" y="0"/>
                  </a:cubicBezTo>
                  <a:cubicBezTo>
                    <a:pt x="1549048" y="-9066"/>
                    <a:pt x="1756535" y="19107"/>
                    <a:pt x="1993381" y="0"/>
                  </a:cubicBezTo>
                  <a:cubicBezTo>
                    <a:pt x="2123339" y="14458"/>
                    <a:pt x="2247135" y="132803"/>
                    <a:pt x="2254552" y="261171"/>
                  </a:cubicBezTo>
                  <a:cubicBezTo>
                    <a:pt x="2262522" y="504499"/>
                    <a:pt x="2276139" y="726249"/>
                    <a:pt x="2254552" y="914080"/>
                  </a:cubicBezTo>
                  <a:lnTo>
                    <a:pt x="2254552" y="914080"/>
                  </a:lnTo>
                  <a:cubicBezTo>
                    <a:pt x="2266649" y="1022709"/>
                    <a:pt x="2260842" y="1187269"/>
                    <a:pt x="2254552" y="1305828"/>
                  </a:cubicBezTo>
                  <a:lnTo>
                    <a:pt x="2254552" y="1305823"/>
                  </a:lnTo>
                  <a:cubicBezTo>
                    <a:pt x="2232139" y="1449342"/>
                    <a:pt x="2165944" y="1575091"/>
                    <a:pt x="1993381" y="1566994"/>
                  </a:cubicBezTo>
                  <a:cubicBezTo>
                    <a:pt x="1771933" y="1586253"/>
                    <a:pt x="1605169" y="1560100"/>
                    <a:pt x="1487469" y="1566994"/>
                  </a:cubicBezTo>
                  <a:cubicBezTo>
                    <a:pt x="1369769" y="1573888"/>
                    <a:pt x="1166456" y="1568835"/>
                    <a:pt x="939397" y="1566994"/>
                  </a:cubicBezTo>
                  <a:cubicBezTo>
                    <a:pt x="743394" y="1714060"/>
                    <a:pt x="660237" y="1790918"/>
                    <a:pt x="380298" y="1954747"/>
                  </a:cubicBezTo>
                  <a:cubicBezTo>
                    <a:pt x="368488" y="1868984"/>
                    <a:pt x="365267" y="1730070"/>
                    <a:pt x="375759" y="1566994"/>
                  </a:cubicBezTo>
                  <a:cubicBezTo>
                    <a:pt x="330179" y="1569943"/>
                    <a:pt x="315653" y="1562004"/>
                    <a:pt x="261171" y="1566994"/>
                  </a:cubicBezTo>
                  <a:cubicBezTo>
                    <a:pt x="86666" y="1581059"/>
                    <a:pt x="853" y="1462858"/>
                    <a:pt x="0" y="1305823"/>
                  </a:cubicBezTo>
                  <a:lnTo>
                    <a:pt x="0" y="1305828"/>
                  </a:lnTo>
                  <a:cubicBezTo>
                    <a:pt x="10442" y="1197924"/>
                    <a:pt x="-8712" y="1021139"/>
                    <a:pt x="0" y="914080"/>
                  </a:cubicBezTo>
                  <a:lnTo>
                    <a:pt x="0" y="914080"/>
                  </a:lnTo>
                  <a:cubicBezTo>
                    <a:pt x="3421" y="683064"/>
                    <a:pt x="9104" y="484340"/>
                    <a:pt x="0" y="261171"/>
                  </a:cubicBezTo>
                  <a:close/>
                </a:path>
                <a:path w="2254552" h="1566994" stroke="0" extrusionOk="0">
                  <a:moveTo>
                    <a:pt x="0" y="261171"/>
                  </a:moveTo>
                  <a:cubicBezTo>
                    <a:pt x="-27276" y="100105"/>
                    <a:pt x="87699" y="10971"/>
                    <a:pt x="261171" y="0"/>
                  </a:cubicBezTo>
                  <a:cubicBezTo>
                    <a:pt x="288570" y="2457"/>
                    <a:pt x="324382" y="3319"/>
                    <a:pt x="375759" y="0"/>
                  </a:cubicBezTo>
                  <a:lnTo>
                    <a:pt x="375759" y="0"/>
                  </a:lnTo>
                  <a:cubicBezTo>
                    <a:pt x="580793" y="14319"/>
                    <a:pt x="746103" y="8873"/>
                    <a:pt x="939397" y="0"/>
                  </a:cubicBezTo>
                  <a:cubicBezTo>
                    <a:pt x="1078140" y="17732"/>
                    <a:pt x="1331772" y="-4571"/>
                    <a:pt x="1455849" y="0"/>
                  </a:cubicBezTo>
                  <a:cubicBezTo>
                    <a:pt x="1579926" y="4571"/>
                    <a:pt x="1844306" y="2126"/>
                    <a:pt x="1993381" y="0"/>
                  </a:cubicBezTo>
                  <a:cubicBezTo>
                    <a:pt x="2122172" y="14546"/>
                    <a:pt x="2252682" y="99093"/>
                    <a:pt x="2254552" y="261171"/>
                  </a:cubicBezTo>
                  <a:cubicBezTo>
                    <a:pt x="2221943" y="449529"/>
                    <a:pt x="2267130" y="632216"/>
                    <a:pt x="2254552" y="914080"/>
                  </a:cubicBezTo>
                  <a:lnTo>
                    <a:pt x="2254552" y="914080"/>
                  </a:lnTo>
                  <a:cubicBezTo>
                    <a:pt x="2245399" y="1068470"/>
                    <a:pt x="2263994" y="1193094"/>
                    <a:pt x="2254552" y="1305828"/>
                  </a:cubicBezTo>
                  <a:lnTo>
                    <a:pt x="2254552" y="1305823"/>
                  </a:lnTo>
                  <a:cubicBezTo>
                    <a:pt x="2263574" y="1463495"/>
                    <a:pt x="2139081" y="1582102"/>
                    <a:pt x="1993381" y="1566994"/>
                  </a:cubicBezTo>
                  <a:cubicBezTo>
                    <a:pt x="1855111" y="1581862"/>
                    <a:pt x="1613474" y="1560970"/>
                    <a:pt x="1498009" y="1566994"/>
                  </a:cubicBezTo>
                  <a:cubicBezTo>
                    <a:pt x="1382544" y="1573018"/>
                    <a:pt x="1217122" y="1594198"/>
                    <a:pt x="939397" y="1566994"/>
                  </a:cubicBezTo>
                  <a:cubicBezTo>
                    <a:pt x="776060" y="1696647"/>
                    <a:pt x="525566" y="1873060"/>
                    <a:pt x="380298" y="1954747"/>
                  </a:cubicBezTo>
                  <a:cubicBezTo>
                    <a:pt x="362718" y="1863074"/>
                    <a:pt x="395331" y="1666419"/>
                    <a:pt x="375759" y="1566994"/>
                  </a:cubicBezTo>
                  <a:cubicBezTo>
                    <a:pt x="325986" y="1571645"/>
                    <a:pt x="289227" y="1568957"/>
                    <a:pt x="261171" y="1566994"/>
                  </a:cubicBezTo>
                  <a:cubicBezTo>
                    <a:pt x="80920" y="1568477"/>
                    <a:pt x="7749" y="1436096"/>
                    <a:pt x="0" y="1305823"/>
                  </a:cubicBezTo>
                  <a:lnTo>
                    <a:pt x="0" y="1305828"/>
                  </a:lnTo>
                  <a:cubicBezTo>
                    <a:pt x="-15684" y="1179884"/>
                    <a:pt x="10946" y="1051984"/>
                    <a:pt x="0" y="914080"/>
                  </a:cubicBezTo>
                  <a:lnTo>
                    <a:pt x="0" y="914080"/>
                  </a:lnTo>
                  <a:cubicBezTo>
                    <a:pt x="8322" y="611015"/>
                    <a:pt x="11966" y="443616"/>
                    <a:pt x="0" y="261171"/>
                  </a:cubicBezTo>
                  <a:close/>
                </a:path>
              </a:pathLst>
            </a:custGeom>
            <a:solidFill>
              <a:schemeClr val="bg1"/>
            </a:solidFill>
            <a:ln w="25400">
              <a:solidFill>
                <a:srgbClr val="FF9E00"/>
              </a:solidFill>
              <a:extLst>
                <a:ext uri="{C807C97D-BFC1-408E-A445-0C87EB9F89A2}">
                  <ask:lineSketchStyleProps xmlns:ask="http://schemas.microsoft.com/office/drawing/2018/sketchyshapes" sd="1219033472">
                    <a:prstGeom prst="wedgeRoundRectCallout">
                      <a:avLst>
                        <a:gd name="adj1" fmla="val -33132"/>
                        <a:gd name="adj2" fmla="val 74745"/>
                        <a:gd name="adj3" fmla="val 16667"/>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itel 4">
              <a:extLst>
                <a:ext uri="{FF2B5EF4-FFF2-40B4-BE49-F238E27FC236}">
                  <a16:creationId xmlns:a16="http://schemas.microsoft.com/office/drawing/2014/main" id="{7181B619-5BA5-5A40-A988-1E7C15C8C495}"/>
                </a:ext>
              </a:extLst>
            </p:cNvPr>
            <p:cNvSpPr txBox="1">
              <a:spLocks/>
            </p:cNvSpPr>
            <p:nvPr/>
          </p:nvSpPr>
          <p:spPr>
            <a:xfrm>
              <a:off x="3266873" y="3423311"/>
              <a:ext cx="2164510" cy="1084391"/>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gn="ctr">
                <a:lnSpc>
                  <a:spcPct val="100000"/>
                </a:lnSpc>
              </a:pPr>
              <a:r>
                <a:rPr lang="nl-NL" sz="1600" dirty="0">
                  <a:latin typeface="Arial" panose="020B0604020202020204" pitchFamily="34" charset="0"/>
                  <a:cs typeface="Arial" panose="020B0604020202020204" pitchFamily="34" charset="0"/>
                </a:rPr>
                <a:t>…en waarom is deze strategie het beste? </a:t>
              </a:r>
            </a:p>
          </p:txBody>
        </p:sp>
      </p:grpSp>
      <p:pic>
        <p:nvPicPr>
          <p:cNvPr id="10" name="Picture 2" descr="Het schrijven van, een open boek Pictogram in Humanitarian Icons 2">
            <a:extLst>
              <a:ext uri="{FF2B5EF4-FFF2-40B4-BE49-F238E27FC236}">
                <a16:creationId xmlns:a16="http://schemas.microsoft.com/office/drawing/2014/main" id="{758E45D5-BD7D-405F-A0C3-54CC6720DA7A}"/>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C7DABCB-029F-4BD4-BB27-E7D0D4EF2030}"/>
              </a:ext>
            </a:extLst>
          </p:cNvPr>
          <p:cNvSpPr txBox="1"/>
          <p:nvPr/>
        </p:nvSpPr>
        <p:spPr>
          <a:xfrm>
            <a:off x="526697" y="4463523"/>
            <a:ext cx="139929" cy="261610"/>
          </a:xfrm>
          <a:prstGeom prst="rect">
            <a:avLst/>
          </a:prstGeom>
          <a:noFill/>
        </p:spPr>
        <p:txBody>
          <a:bodyPr wrap="square" rtlCol="0">
            <a:spAutoFit/>
          </a:bodyPr>
          <a:lstStyle/>
          <a:p>
            <a:r>
              <a:rPr lang="en-US" sz="1050" b="1" dirty="0">
                <a:solidFill>
                  <a:srgbClr val="D27400"/>
                </a:solidFill>
              </a:rPr>
              <a:t>6</a:t>
            </a:r>
            <a:endParaRPr lang="nl-NL" sz="1050" b="1" dirty="0">
              <a:solidFill>
                <a:srgbClr val="D27400"/>
              </a:solidFill>
            </a:endParaRPr>
          </a:p>
        </p:txBody>
      </p:sp>
    </p:spTree>
    <p:extLst>
      <p:ext uri="{BB962C8B-B14F-4D97-AF65-F5344CB8AC3E}">
        <p14:creationId xmlns:p14="http://schemas.microsoft.com/office/powerpoint/2010/main" val="23331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644DDBF-D9CA-794C-B380-B9B90AA610EC}"/>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67A76BE9-3E6B-C543-B7EE-BB5A7E5AB0FA}"/>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Oefenactiviteit</a:t>
            </a:r>
          </a:p>
        </p:txBody>
      </p:sp>
      <p:pic>
        <p:nvPicPr>
          <p:cNvPr id="4" name="Afbeelding 3">
            <a:extLst>
              <a:ext uri="{FF2B5EF4-FFF2-40B4-BE49-F238E27FC236}">
                <a16:creationId xmlns:a16="http://schemas.microsoft.com/office/drawing/2014/main" id="{C3F45377-D25E-914E-814B-40B21D0CB040}"/>
              </a:ext>
            </a:extLst>
          </p:cNvPr>
          <p:cNvPicPr>
            <a:picLocks noChangeAspect="1"/>
          </p:cNvPicPr>
          <p:nvPr/>
        </p:nvPicPr>
        <p:blipFill>
          <a:blip r:embed="rId3"/>
          <a:stretch>
            <a:fillRect/>
          </a:stretch>
        </p:blipFill>
        <p:spPr>
          <a:xfrm>
            <a:off x="5176554" y="-98242"/>
            <a:ext cx="1416592" cy="3904148"/>
          </a:xfrm>
          <a:prstGeom prst="rect">
            <a:avLst/>
          </a:prstGeom>
        </p:spPr>
      </p:pic>
      <p:pic>
        <p:nvPicPr>
          <p:cNvPr id="5" name="Afbeelding 4">
            <a:extLst>
              <a:ext uri="{FF2B5EF4-FFF2-40B4-BE49-F238E27FC236}">
                <a16:creationId xmlns:a16="http://schemas.microsoft.com/office/drawing/2014/main" id="{F07A69DB-3847-B74F-B151-FA068AC0F581}"/>
              </a:ext>
            </a:extLst>
          </p:cNvPr>
          <p:cNvPicPr>
            <a:picLocks noChangeAspect="1"/>
          </p:cNvPicPr>
          <p:nvPr/>
        </p:nvPicPr>
        <p:blipFill>
          <a:blip r:embed="rId4"/>
          <a:stretch>
            <a:fillRect/>
          </a:stretch>
        </p:blipFill>
        <p:spPr>
          <a:xfrm>
            <a:off x="3073188" y="1951218"/>
            <a:ext cx="1788517" cy="2571750"/>
          </a:xfrm>
          <a:prstGeom prst="rect">
            <a:avLst/>
          </a:prstGeom>
        </p:spPr>
      </p:pic>
      <p:sp>
        <p:nvSpPr>
          <p:cNvPr id="6" name="Titel 4">
            <a:extLst>
              <a:ext uri="{FF2B5EF4-FFF2-40B4-BE49-F238E27FC236}">
                <a16:creationId xmlns:a16="http://schemas.microsoft.com/office/drawing/2014/main" id="{29CAFA34-51CA-254F-AACC-0FDD6229E2FC}"/>
              </a:ext>
            </a:extLst>
          </p:cNvPr>
          <p:cNvSpPr txBox="1">
            <a:spLocks/>
          </p:cNvSpPr>
          <p:nvPr/>
        </p:nvSpPr>
        <p:spPr>
          <a:xfrm>
            <a:off x="482617" y="1375379"/>
            <a:ext cx="3962924" cy="3033506"/>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Gebruik de stoplicht-methode</a:t>
            </a:r>
          </a:p>
          <a:p>
            <a:pPr>
              <a:lnSpc>
                <a:spcPct val="100000"/>
              </a:lnSpc>
            </a:pPr>
            <a:r>
              <a:rPr lang="nl-NL" sz="1600" dirty="0">
                <a:latin typeface="Arial" panose="020B0604020202020204" pitchFamily="34" charset="0"/>
                <a:cs typeface="Arial" panose="020B0604020202020204" pitchFamily="34" charset="0"/>
              </a:rPr>
              <a:t>bij moeilijke situaties.</a:t>
            </a:r>
            <a:endParaRPr lang="nl-NL"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5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4255D1-E4F9-4055-9470-61DAA1A1189B}"/>
              </a:ext>
            </a:extLst>
          </p:cNvPr>
          <p:cNvSpPr/>
          <p:nvPr/>
        </p:nvSpPr>
        <p:spPr>
          <a:xfrm>
            <a:off x="0" y="589448"/>
            <a:ext cx="9144000" cy="4020337"/>
          </a:xfrm>
          <a:prstGeom prst="rect">
            <a:avLst/>
          </a:prstGeom>
          <a:solidFill>
            <a:srgbClr val="0C8066"/>
          </a:solidFill>
          <a:ln>
            <a:solidFill>
              <a:srgbClr val="0C8066"/>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1258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Veerkracht</a:t>
            </a:r>
            <a:endParaRPr lang="nl-NL" sz="4000" dirty="0"/>
          </a:p>
        </p:txBody>
      </p:sp>
      <p:sp>
        <p:nvSpPr>
          <p:cNvPr id="3" name="Subtitel 2"/>
          <p:cNvSpPr>
            <a:spLocks noGrp="1"/>
          </p:cNvSpPr>
          <p:nvPr>
            <p:ph type="subTitle" idx="1"/>
          </p:nvPr>
        </p:nvSpPr>
        <p:spPr>
          <a:xfrm>
            <a:off x="491526" y="1799304"/>
            <a:ext cx="2949943" cy="1000434"/>
          </a:xfrm>
        </p:spPr>
        <p:txBody>
          <a:bodyPr/>
          <a:lstStyle/>
          <a:p>
            <a:r>
              <a:rPr lang="nl-NL" dirty="0"/>
              <a:t>Lesprogramma</a:t>
            </a:r>
          </a:p>
        </p:txBody>
      </p:sp>
      <p:sp>
        <p:nvSpPr>
          <p:cNvPr id="4" name="Titel 1">
            <a:extLst>
              <a:ext uri="{FF2B5EF4-FFF2-40B4-BE49-F238E27FC236}">
                <a16:creationId xmlns:a16="http://schemas.microsoft.com/office/drawing/2014/main" id="{12C5D5E5-7DEB-4AE8-A21B-7DE50D59D406}"/>
              </a:ext>
            </a:extLst>
          </p:cNvPr>
          <p:cNvSpPr txBox="1">
            <a:spLocks/>
          </p:cNvSpPr>
          <p:nvPr/>
        </p:nvSpPr>
        <p:spPr>
          <a:xfrm>
            <a:off x="491526" y="2677368"/>
            <a:ext cx="5941025" cy="1134000"/>
          </a:xfrm>
          <a:prstGeom prst="rect">
            <a:avLst/>
          </a:prstGeom>
        </p:spPr>
        <p:txBody>
          <a:bodyPr vert="horz" lIns="0" tIns="0" rIns="0" bIns="0" rtlCol="0" anchor="t" anchorCtr="0">
            <a:noAutofit/>
          </a:bodyPr>
          <a:lstStyle>
            <a:lvl1pPr algn="l" defTabSz="457200" rtl="0" eaLnBrk="1" latinLnBrk="0" hangingPunct="1">
              <a:lnSpc>
                <a:spcPts val="6000"/>
              </a:lnSpc>
              <a:spcBef>
                <a:spcPct val="0"/>
              </a:spcBef>
              <a:buNone/>
              <a:defRPr sz="6000" b="1" i="0" kern="1200" baseline="0">
                <a:solidFill>
                  <a:srgbClr val="0C8066"/>
                </a:solidFill>
                <a:latin typeface="Arial" panose="020B0604020202020204" pitchFamily="34" charset="0"/>
                <a:ea typeface="+mj-ea"/>
                <a:cs typeface="Arial" panose="020B0604020202020204" pitchFamily="34" charset="0"/>
              </a:defRPr>
            </a:lvl1pPr>
          </a:lstStyle>
          <a:p>
            <a:r>
              <a:rPr lang="nl-NL" sz="2800" dirty="0">
                <a:solidFill>
                  <a:srgbClr val="00B969"/>
                </a:solidFill>
              </a:rPr>
              <a:t>LES 4</a:t>
            </a:r>
            <a:endParaRPr lang="nl-NL" sz="1600" dirty="0">
              <a:solidFill>
                <a:srgbClr val="00B969"/>
              </a:solidFill>
            </a:endParaRPr>
          </a:p>
        </p:txBody>
      </p:sp>
    </p:spTree>
    <p:extLst>
      <p:ext uri="{BB962C8B-B14F-4D97-AF65-F5344CB8AC3E}">
        <p14:creationId xmlns:p14="http://schemas.microsoft.com/office/powerpoint/2010/main" val="190572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D43DB6-CFB7-428E-8457-1C81CC5D9AB0}"/>
              </a:ext>
            </a:extLst>
          </p:cNvPr>
          <p:cNvSpPr>
            <a:spLocks noGrp="1"/>
          </p:cNvSpPr>
          <p:nvPr>
            <p:ph type="ftr" sz="quarter" idx="11"/>
          </p:nvPr>
        </p:nvSpPr>
        <p:spPr/>
        <p:txBody>
          <a:bodyPr/>
          <a:lstStyle/>
          <a:p>
            <a:r>
              <a:rPr lang="en-US" dirty="0" err="1">
                <a:latin typeface="Arial" panose="020B0604020202020204" pitchFamily="34" charset="0"/>
                <a:cs typeface="Arial" panose="020B0604020202020204" pitchFamily="34" charset="0"/>
              </a:rPr>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C2431896-98A5-4C06-AAB6-F02F946491A2}"/>
              </a:ext>
            </a:extLst>
          </p:cNvPr>
          <p:cNvSpPr txBox="1">
            <a:spLocks/>
          </p:cNvSpPr>
          <p:nvPr/>
        </p:nvSpPr>
        <p:spPr>
          <a:xfrm>
            <a:off x="602376" y="139141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b="0" dirty="0">
                <a:solidFill>
                  <a:srgbClr val="0C8066"/>
                </a:solidFill>
                <a:latin typeface="Arial" panose="020B0604020202020204" pitchFamily="34" charset="0"/>
                <a:cs typeface="Arial" panose="020B0604020202020204" pitchFamily="34" charset="0"/>
              </a:rPr>
              <a:t>Moeilijke situaties </a:t>
            </a:r>
          </a:p>
        </p:txBody>
      </p:sp>
      <p:pic>
        <p:nvPicPr>
          <p:cNvPr id="2050" name="Picture 2" descr="Tips - Opkijken.nl">
            <a:extLst>
              <a:ext uri="{FF2B5EF4-FFF2-40B4-BE49-F238E27FC236}">
                <a16:creationId xmlns:a16="http://schemas.microsoft.com/office/drawing/2014/main" id="{5B115414-6821-4301-B706-7F8D5E23C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125"/>
          <a:stretch/>
        </p:blipFill>
        <p:spPr bwMode="auto">
          <a:xfrm>
            <a:off x="4231933" y="2845332"/>
            <a:ext cx="3824225" cy="210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783888-47DB-4AAC-880E-2EED7479D5E7}"/>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73F340FD-9253-41EC-986B-6ACA1F3C3BD9}"/>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Doelen van de les</a:t>
            </a:r>
          </a:p>
        </p:txBody>
      </p:sp>
      <p:sp>
        <p:nvSpPr>
          <p:cNvPr id="4" name="TextBox 3">
            <a:extLst>
              <a:ext uri="{FF2B5EF4-FFF2-40B4-BE49-F238E27FC236}">
                <a16:creationId xmlns:a16="http://schemas.microsoft.com/office/drawing/2014/main" id="{6C331E11-728B-49D0-9DAF-F6CDD5A9D7B6}"/>
              </a:ext>
            </a:extLst>
          </p:cNvPr>
          <p:cNvSpPr txBox="1"/>
          <p:nvPr/>
        </p:nvSpPr>
        <p:spPr>
          <a:xfrm>
            <a:off x="4572000" y="1842081"/>
            <a:ext cx="2478024"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Wat is veerkracht? </a:t>
            </a:r>
            <a:endParaRPr lang="nl-NL"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07F895C-D755-4C5F-96A8-9D50C74E770F}"/>
              </a:ext>
            </a:extLst>
          </p:cNvPr>
          <p:cNvSpPr txBox="1"/>
          <p:nvPr/>
        </p:nvSpPr>
        <p:spPr>
          <a:xfrm>
            <a:off x="2017776" y="2596134"/>
            <a:ext cx="214884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Hoe veerkrachtig ben </a:t>
            </a:r>
            <a:r>
              <a:rPr lang="en-US" dirty="0" err="1">
                <a:latin typeface="Arial" panose="020B0604020202020204" pitchFamily="34" charset="0"/>
                <a:cs typeface="Arial" panose="020B0604020202020204" pitchFamily="34" charset="0"/>
              </a:rPr>
              <a:t>ik</a:t>
            </a:r>
            <a:r>
              <a:rPr lang="en-US" dirty="0">
                <a:latin typeface="Arial" panose="020B0604020202020204" pitchFamily="34" charset="0"/>
                <a:cs typeface="Arial" panose="020B0604020202020204" pitchFamily="34" charset="0"/>
              </a:rPr>
              <a:t>? </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147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65774B-68EB-4F13-AC77-16A2BA2A638E}"/>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pic>
        <p:nvPicPr>
          <p:cNvPr id="5" name="Online Media 4" title="Veerkracht afl  4">
            <a:hlinkClick r:id="" action="ppaction://media"/>
            <a:extLst>
              <a:ext uri="{FF2B5EF4-FFF2-40B4-BE49-F238E27FC236}">
                <a16:creationId xmlns:a16="http://schemas.microsoft.com/office/drawing/2014/main" id="{9099CC0D-A17B-1509-A869-C9596FD9E82B}"/>
              </a:ext>
            </a:extLst>
          </p:cNvPr>
          <p:cNvPicPr>
            <a:picLocks noRot="1" noChangeAspect="1"/>
          </p:cNvPicPr>
          <p:nvPr>
            <a:videoFile r:link="rId1"/>
          </p:nvPr>
        </p:nvPicPr>
        <p:blipFill>
          <a:blip r:embed="rId4"/>
          <a:stretch>
            <a:fillRect/>
          </a:stretch>
        </p:blipFill>
        <p:spPr>
          <a:xfrm>
            <a:off x="1124646" y="93133"/>
            <a:ext cx="7822708" cy="4419830"/>
          </a:xfrm>
          <a:prstGeom prst="rect">
            <a:avLst/>
          </a:prstGeom>
        </p:spPr>
      </p:pic>
      <p:sp>
        <p:nvSpPr>
          <p:cNvPr id="6" name="Titel 4">
            <a:extLst>
              <a:ext uri="{FF2B5EF4-FFF2-40B4-BE49-F238E27FC236}">
                <a16:creationId xmlns:a16="http://schemas.microsoft.com/office/drawing/2014/main" id="{00DE1897-1D48-896D-E247-DCCA121923EB}"/>
              </a:ext>
            </a:extLst>
          </p:cNvPr>
          <p:cNvSpPr txBox="1">
            <a:spLocks/>
          </p:cNvSpPr>
          <p:nvPr/>
        </p:nvSpPr>
        <p:spPr>
          <a:xfrm rot="16200000">
            <a:off x="-3508082" y="-618404"/>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b="0" dirty="0">
                <a:solidFill>
                  <a:schemeClr val="bg1"/>
                </a:solidFill>
                <a:latin typeface="Arial" panose="020B0604020202020204" pitchFamily="34" charset="0"/>
                <a:cs typeface="Arial" panose="020B0604020202020204" pitchFamily="34" charset="0"/>
              </a:rPr>
              <a:t>Filmpje</a:t>
            </a:r>
            <a:endParaRPr lang="nl-NL" sz="2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1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E4DF0135-8C72-4465-B26D-2C5C43A448EE}"/>
              </a:ext>
            </a:extLst>
          </p:cNvPr>
          <p:cNvPicPr/>
          <p:nvPr/>
        </p:nvPicPr>
        <p:blipFill rotWithShape="1">
          <a:blip r:embed="rId3" cstate="print">
            <a:extLst>
              <a:ext uri="{28A0092B-C50C-407E-A947-70E740481C1C}">
                <a14:useLocalDpi xmlns:a14="http://schemas.microsoft.com/office/drawing/2010/main" val="0"/>
              </a:ext>
            </a:extLst>
          </a:blip>
          <a:srcRect l="9988"/>
          <a:stretch/>
        </p:blipFill>
        <p:spPr bwMode="auto">
          <a:xfrm>
            <a:off x="4572000" y="0"/>
            <a:ext cx="4348065" cy="3506686"/>
          </a:xfrm>
          <a:prstGeom prst="rect">
            <a:avLst/>
          </a:prstGeom>
          <a:noFill/>
          <a:ln>
            <a:noFill/>
          </a:ln>
        </p:spPr>
      </p:pic>
      <p:sp>
        <p:nvSpPr>
          <p:cNvPr id="2" name="Footer Placeholder 1">
            <a:extLst>
              <a:ext uri="{FF2B5EF4-FFF2-40B4-BE49-F238E27FC236}">
                <a16:creationId xmlns:a16="http://schemas.microsoft.com/office/drawing/2014/main" id="{209B1BE1-FB12-40FA-8611-58899F693C1E}"/>
              </a:ext>
            </a:extLst>
          </p:cNvPr>
          <p:cNvSpPr>
            <a:spLocks noGrp="1"/>
          </p:cNvSpPr>
          <p:nvPr>
            <p:ph type="ftr" sz="quarter" idx="11"/>
          </p:nvPr>
        </p:nvSpPr>
        <p:spPr/>
        <p:txBody>
          <a:bodyPr/>
          <a:lstStyle/>
          <a:p>
            <a:r>
              <a:rPr lang="nl-NL" dirty="0"/>
              <a:t>Klassikaal </a:t>
            </a:r>
            <a:endParaRPr lang="nl-NL" dirty="0">
              <a:latin typeface="Arial" panose="020B0604020202020204" pitchFamily="34" charset="0"/>
              <a:cs typeface="Arial" panose="020B0604020202020204" pitchFamily="34" charset="0"/>
            </a:endParaRPr>
          </a:p>
        </p:txBody>
      </p:sp>
      <p:pic>
        <p:nvPicPr>
          <p:cNvPr id="3" name="Afbeelding 12">
            <a:extLst>
              <a:ext uri="{FF2B5EF4-FFF2-40B4-BE49-F238E27FC236}">
                <a16:creationId xmlns:a16="http://schemas.microsoft.com/office/drawing/2014/main" id="{CA3FF2A9-F9C7-4641-963F-31689AD7F3E1}"/>
              </a:ext>
            </a:extLst>
          </p:cNvPr>
          <p:cNvPicPr>
            <a:picLocks noChangeAspect="1"/>
          </p:cNvPicPr>
          <p:nvPr/>
        </p:nvPicPr>
        <p:blipFill>
          <a:blip r:embed="rId4"/>
          <a:stretch>
            <a:fillRect/>
          </a:stretch>
        </p:blipFill>
        <p:spPr>
          <a:xfrm>
            <a:off x="-38258" y="818124"/>
            <a:ext cx="4348065" cy="3077728"/>
          </a:xfrm>
          <a:prstGeom prst="rect">
            <a:avLst/>
          </a:prstGeom>
        </p:spPr>
      </p:pic>
      <p:sp>
        <p:nvSpPr>
          <p:cNvPr id="5" name="Titel 4">
            <a:extLst>
              <a:ext uri="{FF2B5EF4-FFF2-40B4-BE49-F238E27FC236}">
                <a16:creationId xmlns:a16="http://schemas.microsoft.com/office/drawing/2014/main" id="{35BE3DC9-7168-4724-834F-020BA9BBE876}"/>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Wat is veerkracht?</a:t>
            </a:r>
          </a:p>
        </p:txBody>
      </p:sp>
    </p:spTree>
    <p:extLst>
      <p:ext uri="{BB962C8B-B14F-4D97-AF65-F5344CB8AC3E}">
        <p14:creationId xmlns:p14="http://schemas.microsoft.com/office/powerpoint/2010/main" val="22149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D2E61B-7A3F-4438-A7A5-1CFDECA1CB0B}"/>
              </a:ext>
            </a:extLst>
          </p:cNvPr>
          <p:cNvSpPr>
            <a:spLocks noGrp="1"/>
          </p:cNvSpPr>
          <p:nvPr>
            <p:ph type="ftr" sz="quarter" idx="11"/>
          </p:nvPr>
        </p:nvSpPr>
        <p:spPr/>
        <p:txBody>
          <a:bodyPr/>
          <a:lstStyle/>
          <a:p>
            <a:r>
              <a:rPr lang="nl-NL" dirty="0"/>
              <a:t>Individueel </a:t>
            </a:r>
            <a:endParaRPr lang="nl-NL" dirty="0">
              <a:latin typeface="Arial" panose="020B0604020202020204" pitchFamily="34" charset="0"/>
              <a:cs typeface="Arial" panose="020B0604020202020204" pitchFamily="34" charset="0"/>
            </a:endParaRPr>
          </a:p>
        </p:txBody>
      </p:sp>
      <p:pic>
        <p:nvPicPr>
          <p:cNvPr id="4" name="Afbeelding 5" descr="Afbeelding met persoon, binnen, tafel, zitten&#10;&#10;Automatisch gegenereerde beschrijving">
            <a:extLst>
              <a:ext uri="{FF2B5EF4-FFF2-40B4-BE49-F238E27FC236}">
                <a16:creationId xmlns:a16="http://schemas.microsoft.com/office/drawing/2014/main" id="{65CCAD96-EC5C-4864-A638-8C295AA5D2E7}"/>
              </a:ext>
            </a:extLst>
          </p:cNvPr>
          <p:cNvPicPr>
            <a:picLocks noChangeAspect="1"/>
          </p:cNvPicPr>
          <p:nvPr/>
        </p:nvPicPr>
        <p:blipFill rotWithShape="1">
          <a:blip r:embed="rId3"/>
          <a:srcRect l="3614" t="-1" r="30752" b="-269"/>
          <a:stretch/>
        </p:blipFill>
        <p:spPr>
          <a:xfrm>
            <a:off x="4572000" y="0"/>
            <a:ext cx="4572000" cy="4608000"/>
          </a:xfrm>
          <a:prstGeom prst="rect">
            <a:avLst/>
          </a:prstGeom>
        </p:spPr>
      </p:pic>
      <p:sp>
        <p:nvSpPr>
          <p:cNvPr id="5" name="Titel 4">
            <a:extLst>
              <a:ext uri="{FF2B5EF4-FFF2-40B4-BE49-F238E27FC236}">
                <a16:creationId xmlns:a16="http://schemas.microsoft.com/office/drawing/2014/main" id="{17DC4F4C-B4AC-467A-98CC-CDC6FDAC94FD}"/>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Presentatie over jezelf</a:t>
            </a:r>
          </a:p>
        </p:txBody>
      </p:sp>
      <p:sp>
        <p:nvSpPr>
          <p:cNvPr id="6" name="TextBox 5">
            <a:extLst>
              <a:ext uri="{FF2B5EF4-FFF2-40B4-BE49-F238E27FC236}">
                <a16:creationId xmlns:a16="http://schemas.microsoft.com/office/drawing/2014/main" id="{04D901D2-0408-4E05-A9A7-4AAE032F10DD}"/>
              </a:ext>
            </a:extLst>
          </p:cNvPr>
          <p:cNvSpPr txBox="1"/>
          <p:nvPr/>
        </p:nvSpPr>
        <p:spPr>
          <a:xfrm>
            <a:off x="413697" y="1072636"/>
            <a:ext cx="3827190" cy="3108543"/>
          </a:xfrm>
          <a:prstGeom prst="rect">
            <a:avLst/>
          </a:prstGeom>
          <a:noFill/>
        </p:spPr>
        <p:txBody>
          <a:bodyPr wrap="square" rtlCol="0">
            <a:spAutoFit/>
          </a:bodyPr>
          <a:lstStyle/>
          <a:p>
            <a:r>
              <a:rPr lang="nl-NL" sz="1400" i="1" dirty="0">
                <a:effectLst/>
                <a:latin typeface="Calibri" panose="020F0502020204030204" pitchFamily="34" charset="0"/>
                <a:ea typeface="Calibri" panose="020F0502020204030204" pitchFamily="34" charset="0"/>
                <a:cs typeface="Times New Roman" panose="02020603050405020304" pitchFamily="18" charset="0"/>
              </a:rPr>
              <a:t>Stoplicht-methode stappen: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400" dirty="0">
                <a:effectLst/>
                <a:latin typeface="Calibri" panose="020F0502020204030204" pitchFamily="34" charset="0"/>
                <a:ea typeface="Calibri" panose="020F0502020204030204" pitchFamily="34" charset="0"/>
                <a:cs typeface="Times New Roman" panose="02020603050405020304" pitchFamily="18" charset="0"/>
              </a:rPr>
              <a:t>Wat is een moeilijke situatie voor jou?</a:t>
            </a:r>
          </a:p>
          <a:p>
            <a:pPr marL="342900" lvl="0" indent="-342900">
              <a:buFont typeface="+mj-lt"/>
              <a:buAutoNum type="arabicPeriod"/>
            </a:pPr>
            <a:r>
              <a:rPr lang="nl-NL" sz="1400" dirty="0">
                <a:effectLst/>
                <a:latin typeface="Calibri" panose="020F0502020204030204" pitchFamily="34" charset="0"/>
                <a:ea typeface="Calibri" panose="020F0502020204030204" pitchFamily="34" charset="0"/>
                <a:cs typeface="Times New Roman" panose="02020603050405020304" pitchFamily="18" charset="0"/>
              </a:rPr>
              <a:t>Hoe ga jij normaal gesproken om met deze moeilijke situatie?</a:t>
            </a:r>
          </a:p>
          <a:p>
            <a:pPr marL="342900" lvl="0" indent="-342900">
              <a:buFont typeface="+mj-lt"/>
              <a:buAutoNum type="arabicPeriod"/>
            </a:pPr>
            <a:r>
              <a:rPr lang="nl-NL" sz="1400" dirty="0">
                <a:effectLst/>
                <a:latin typeface="Calibri" panose="020F0502020204030204" pitchFamily="34" charset="0"/>
                <a:ea typeface="Calibri" panose="020F0502020204030204" pitchFamily="34" charset="0"/>
                <a:cs typeface="Times New Roman" panose="02020603050405020304" pitchFamily="18" charset="0"/>
              </a:rPr>
              <a:t>Wat voor gevoelens en gedachten heb je vaak bij deze moeilijke situatie? </a:t>
            </a:r>
          </a:p>
          <a:p>
            <a:pPr marL="342900" lvl="0" indent="-342900">
              <a:buFont typeface="+mj-lt"/>
              <a:buAutoNum type="arabicPeriod"/>
            </a:pPr>
            <a:r>
              <a:rPr lang="nl-NL" sz="1400" dirty="0">
                <a:effectLst/>
                <a:latin typeface="Calibri" panose="020F0502020204030204" pitchFamily="34" charset="0"/>
                <a:ea typeface="Calibri" panose="020F0502020204030204" pitchFamily="34" charset="0"/>
                <a:cs typeface="Times New Roman" panose="02020603050405020304" pitchFamily="18" charset="0"/>
              </a:rPr>
              <a:t>Welke nieuwe strategieën heb je ontdekt?</a:t>
            </a:r>
          </a:p>
          <a:p>
            <a:pPr marL="342900" lvl="0" indent="-342900">
              <a:buFont typeface="+mj-lt"/>
              <a:buAutoNum type="arabicPeriod"/>
            </a:pPr>
            <a:r>
              <a:rPr lang="nl-NL" sz="1400" dirty="0">
                <a:effectLst/>
                <a:latin typeface="Calibri" panose="020F0502020204030204" pitchFamily="34" charset="0"/>
                <a:ea typeface="Calibri" panose="020F0502020204030204" pitchFamily="34" charset="0"/>
                <a:cs typeface="Times New Roman" panose="02020603050405020304" pitchFamily="18" charset="0"/>
              </a:rPr>
              <a:t>Welke strategie is het beste voor deze moeilijke situatie en waarom? </a:t>
            </a:r>
          </a:p>
          <a:p>
            <a:pPr marL="342900" lvl="0" indent="-342900">
              <a:buFont typeface="+mj-lt"/>
              <a:buAutoNum type="arabicPeriod"/>
            </a:pPr>
            <a:endParaRPr lang="nl-NL" sz="1400" i="1" dirty="0">
              <a:latin typeface="Calibri" panose="020F0502020204030204" pitchFamily="34" charset="0"/>
              <a:ea typeface="Calibri" panose="020F0502020204030204" pitchFamily="34" charset="0"/>
              <a:cs typeface="Times New Roman" panose="02020603050405020304" pitchFamily="18" charset="0"/>
            </a:endParaRPr>
          </a:p>
          <a:p>
            <a:pPr lvl="0"/>
            <a:r>
              <a:rPr lang="nl-NL" sz="1400" i="1" dirty="0">
                <a:effectLst/>
                <a:latin typeface="Calibri" panose="020F0502020204030204" pitchFamily="34" charset="0"/>
                <a:ea typeface="Calibri" panose="020F0502020204030204" pitchFamily="34" charset="0"/>
                <a:cs typeface="Times New Roman" panose="02020603050405020304" pitchFamily="18" charset="0"/>
              </a:rPr>
              <a:t>Overig: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400" dirty="0">
                <a:effectLst/>
                <a:latin typeface="Calibri" panose="020F0502020204030204" pitchFamily="34" charset="0"/>
                <a:ea typeface="Calibri" panose="020F0502020204030204" pitchFamily="34" charset="0"/>
                <a:cs typeface="Times New Roman" panose="02020603050405020304" pitchFamily="18" charset="0"/>
              </a:rPr>
              <a:t>Wat voor tip wil je anderen meegeven over veerkracht?</a:t>
            </a:r>
          </a:p>
          <a:p>
            <a:pPr marL="342900" lvl="0" indent="-342900">
              <a:buFont typeface="Calibri" panose="020F0502020204030204" pitchFamily="34" charset="0"/>
              <a:buChar char="-"/>
            </a:pPr>
            <a:r>
              <a:rPr lang="nl-NL" sz="1400" dirty="0">
                <a:effectLst/>
                <a:latin typeface="Calibri" panose="020F0502020204030204" pitchFamily="34" charset="0"/>
                <a:ea typeface="Calibri" panose="020F0502020204030204" pitchFamily="34" charset="0"/>
                <a:cs typeface="Times New Roman" panose="02020603050405020304" pitchFamily="18" charset="0"/>
              </a:rPr>
              <a:t>Wat heb je geleerd over jezelf? </a:t>
            </a:r>
            <a:endParaRPr lang="nl-NL" sz="1400" dirty="0"/>
          </a:p>
        </p:txBody>
      </p:sp>
      <p:pic>
        <p:nvPicPr>
          <p:cNvPr id="9" name="Afbeelding 3">
            <a:extLst>
              <a:ext uri="{FF2B5EF4-FFF2-40B4-BE49-F238E27FC236}">
                <a16:creationId xmlns:a16="http://schemas.microsoft.com/office/drawing/2014/main" id="{3D3FEC60-A3F1-4C00-946E-25A83E68BF10}"/>
              </a:ext>
            </a:extLst>
          </p:cNvPr>
          <p:cNvPicPr>
            <a:picLocks noChangeAspect="1"/>
          </p:cNvPicPr>
          <p:nvPr/>
        </p:nvPicPr>
        <p:blipFill>
          <a:blip r:embed="rId4"/>
          <a:stretch>
            <a:fillRect/>
          </a:stretch>
        </p:blipFill>
        <p:spPr>
          <a:xfrm>
            <a:off x="3826521" y="267425"/>
            <a:ext cx="414366" cy="1141999"/>
          </a:xfrm>
          <a:prstGeom prst="rect">
            <a:avLst/>
          </a:prstGeom>
        </p:spPr>
      </p:pic>
      <p:sp>
        <p:nvSpPr>
          <p:cNvPr id="13" name="Arrow: Right 12">
            <a:extLst>
              <a:ext uri="{FF2B5EF4-FFF2-40B4-BE49-F238E27FC236}">
                <a16:creationId xmlns:a16="http://schemas.microsoft.com/office/drawing/2014/main" id="{80BEF94F-091A-4912-91DB-1257B0A1C769}"/>
              </a:ext>
            </a:extLst>
          </p:cNvPr>
          <p:cNvSpPr/>
          <p:nvPr/>
        </p:nvSpPr>
        <p:spPr>
          <a:xfrm>
            <a:off x="2648370" y="1169262"/>
            <a:ext cx="1070631" cy="117770"/>
          </a:xfrm>
          <a:custGeom>
            <a:avLst/>
            <a:gdLst>
              <a:gd name="connsiteX0" fmla="*/ 0 w 1070631"/>
              <a:gd name="connsiteY0" fmla="*/ 29443 h 117770"/>
              <a:gd name="connsiteX1" fmla="*/ 1011746 w 1070631"/>
              <a:gd name="connsiteY1" fmla="*/ 29443 h 117770"/>
              <a:gd name="connsiteX2" fmla="*/ 1011746 w 1070631"/>
              <a:gd name="connsiteY2" fmla="*/ 0 h 117770"/>
              <a:gd name="connsiteX3" fmla="*/ 1070631 w 1070631"/>
              <a:gd name="connsiteY3" fmla="*/ 58885 h 117770"/>
              <a:gd name="connsiteX4" fmla="*/ 1011746 w 1070631"/>
              <a:gd name="connsiteY4" fmla="*/ 117770 h 117770"/>
              <a:gd name="connsiteX5" fmla="*/ 1011746 w 1070631"/>
              <a:gd name="connsiteY5" fmla="*/ 88328 h 117770"/>
              <a:gd name="connsiteX6" fmla="*/ 0 w 1070631"/>
              <a:gd name="connsiteY6" fmla="*/ 88328 h 117770"/>
              <a:gd name="connsiteX7" fmla="*/ 0 w 1070631"/>
              <a:gd name="connsiteY7" fmla="*/ 29443 h 1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631" h="117770" fill="none" extrusionOk="0">
                <a:moveTo>
                  <a:pt x="0" y="29443"/>
                </a:moveTo>
                <a:cubicBezTo>
                  <a:pt x="199241" y="-20663"/>
                  <a:pt x="713357" y="36541"/>
                  <a:pt x="1011746" y="29443"/>
                </a:cubicBezTo>
                <a:cubicBezTo>
                  <a:pt x="1012279" y="18079"/>
                  <a:pt x="1014335" y="3113"/>
                  <a:pt x="1011746" y="0"/>
                </a:cubicBezTo>
                <a:cubicBezTo>
                  <a:pt x="1033167" y="31054"/>
                  <a:pt x="1046654" y="30774"/>
                  <a:pt x="1070631" y="58885"/>
                </a:cubicBezTo>
                <a:cubicBezTo>
                  <a:pt x="1053330" y="71686"/>
                  <a:pt x="1015878" y="103327"/>
                  <a:pt x="1011746" y="117770"/>
                </a:cubicBezTo>
                <a:cubicBezTo>
                  <a:pt x="1012909" y="103547"/>
                  <a:pt x="1012425" y="98621"/>
                  <a:pt x="1011746" y="88328"/>
                </a:cubicBezTo>
                <a:cubicBezTo>
                  <a:pt x="770524" y="88926"/>
                  <a:pt x="407474" y="29511"/>
                  <a:pt x="0" y="88328"/>
                </a:cubicBezTo>
                <a:cubicBezTo>
                  <a:pt x="-1667" y="67281"/>
                  <a:pt x="2226" y="46814"/>
                  <a:pt x="0" y="29443"/>
                </a:cubicBezTo>
                <a:close/>
              </a:path>
              <a:path w="1070631" h="117770" stroke="0" extrusionOk="0">
                <a:moveTo>
                  <a:pt x="0" y="29443"/>
                </a:moveTo>
                <a:cubicBezTo>
                  <a:pt x="330865" y="113952"/>
                  <a:pt x="811578" y="60225"/>
                  <a:pt x="1011746" y="29443"/>
                </a:cubicBezTo>
                <a:cubicBezTo>
                  <a:pt x="1010635" y="21547"/>
                  <a:pt x="1009264" y="12664"/>
                  <a:pt x="1011746" y="0"/>
                </a:cubicBezTo>
                <a:cubicBezTo>
                  <a:pt x="1015990" y="14583"/>
                  <a:pt x="1046350" y="37765"/>
                  <a:pt x="1070631" y="58885"/>
                </a:cubicBezTo>
                <a:cubicBezTo>
                  <a:pt x="1055540" y="69480"/>
                  <a:pt x="1041808" y="91707"/>
                  <a:pt x="1011746" y="117770"/>
                </a:cubicBezTo>
                <a:cubicBezTo>
                  <a:pt x="1010862" y="113710"/>
                  <a:pt x="1010346" y="91700"/>
                  <a:pt x="1011746" y="88328"/>
                </a:cubicBezTo>
                <a:cubicBezTo>
                  <a:pt x="686632" y="69292"/>
                  <a:pt x="161476" y="2798"/>
                  <a:pt x="0" y="88328"/>
                </a:cubicBezTo>
                <a:cubicBezTo>
                  <a:pt x="-2163" y="81616"/>
                  <a:pt x="1946" y="44947"/>
                  <a:pt x="0" y="29443"/>
                </a:cubicBezTo>
                <a:close/>
              </a:path>
            </a:pathLst>
          </a:custGeom>
          <a:solidFill>
            <a:schemeClr val="bg1">
              <a:lumMod val="85000"/>
            </a:schemeClr>
          </a:solidFill>
          <a:ln>
            <a:noFill/>
            <a:extLst>
              <a:ext uri="{C807C97D-BFC1-408E-A445-0C87EB9F89A2}">
                <ask:lineSketchStyleProps xmlns:ask="http://schemas.microsoft.com/office/drawing/2018/sketchyshapes" sd="3211671469">
                  <a:prstGeom prst="rightArrow">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4" name="Picture 2" descr="Het schrijven van, een open boek Pictogram in Humanitarian Icons 2">
            <a:extLst>
              <a:ext uri="{FF2B5EF4-FFF2-40B4-BE49-F238E27FC236}">
                <a16:creationId xmlns:a16="http://schemas.microsoft.com/office/drawing/2014/main" id="{C3B1190B-DA84-401F-BA88-FA236AD552CF}"/>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DBCEBB-3098-4B3C-A5C3-24871DC354AC}"/>
              </a:ext>
            </a:extLst>
          </p:cNvPr>
          <p:cNvSpPr txBox="1"/>
          <p:nvPr/>
        </p:nvSpPr>
        <p:spPr>
          <a:xfrm>
            <a:off x="526697" y="4463523"/>
            <a:ext cx="139929" cy="261610"/>
          </a:xfrm>
          <a:prstGeom prst="rect">
            <a:avLst/>
          </a:prstGeom>
          <a:noFill/>
        </p:spPr>
        <p:txBody>
          <a:bodyPr wrap="square" rtlCol="0">
            <a:spAutoFit/>
          </a:bodyPr>
          <a:lstStyle/>
          <a:p>
            <a:r>
              <a:rPr lang="en-US" sz="1050" b="1">
                <a:solidFill>
                  <a:srgbClr val="D27400"/>
                </a:solidFill>
              </a:rPr>
              <a:t>7</a:t>
            </a:r>
            <a:endParaRPr lang="nl-NL" sz="1050" b="1" dirty="0">
              <a:solidFill>
                <a:srgbClr val="D27400"/>
              </a:solidFill>
            </a:endParaRPr>
          </a:p>
        </p:txBody>
      </p:sp>
    </p:spTree>
    <p:extLst>
      <p:ext uri="{BB962C8B-B14F-4D97-AF65-F5344CB8AC3E}">
        <p14:creationId xmlns:p14="http://schemas.microsoft.com/office/powerpoint/2010/main" val="3884435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6A2CA9-3D5A-4FFD-9B6F-F4B4996AAD14}"/>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4" name="Titel 4">
            <a:extLst>
              <a:ext uri="{FF2B5EF4-FFF2-40B4-BE49-F238E27FC236}">
                <a16:creationId xmlns:a16="http://schemas.microsoft.com/office/drawing/2014/main" id="{4F2F83BC-2656-4898-8011-CDCE6EFDB86C}"/>
              </a:ext>
            </a:extLst>
          </p:cNvPr>
          <p:cNvSpPr txBox="1">
            <a:spLocks/>
          </p:cNvSpPr>
          <p:nvPr/>
        </p:nvSpPr>
        <p:spPr>
          <a:xfrm>
            <a:off x="482617" y="391348"/>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Presenteer!</a:t>
            </a:r>
          </a:p>
        </p:txBody>
      </p:sp>
      <p:pic>
        <p:nvPicPr>
          <p:cNvPr id="1026" name="Picture 2" descr="Workshop optimaliseren (Project)presentatie - Gebarenrijk">
            <a:extLst>
              <a:ext uri="{FF2B5EF4-FFF2-40B4-BE49-F238E27FC236}">
                <a16:creationId xmlns:a16="http://schemas.microsoft.com/office/drawing/2014/main" id="{8ABC6CEA-1353-426C-B604-885F255AA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2" b="33731"/>
          <a:stretch/>
        </p:blipFill>
        <p:spPr bwMode="auto">
          <a:xfrm>
            <a:off x="0" y="809896"/>
            <a:ext cx="9160786" cy="380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29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644DDBF-D9CA-794C-B380-B9B90AA610EC}"/>
              </a:ext>
            </a:extLst>
          </p:cNvPr>
          <p:cNvSpPr>
            <a:spLocks noGrp="1"/>
          </p:cNvSpPr>
          <p:nvPr>
            <p:ph type="ftr" sz="quarter" idx="11"/>
          </p:nvPr>
        </p:nvSpPr>
        <p:spPr/>
        <p:txBody>
          <a:bodyPr/>
          <a:lstStyle/>
          <a:p>
            <a:r>
              <a:rPr lang="nl-NL" dirty="0"/>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67A76BE9-3E6B-C543-B7EE-BB5A7E5AB0FA}"/>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Voor-altijd-activiteit</a:t>
            </a:r>
          </a:p>
        </p:txBody>
      </p:sp>
      <p:pic>
        <p:nvPicPr>
          <p:cNvPr id="4" name="Afbeelding 3">
            <a:extLst>
              <a:ext uri="{FF2B5EF4-FFF2-40B4-BE49-F238E27FC236}">
                <a16:creationId xmlns:a16="http://schemas.microsoft.com/office/drawing/2014/main" id="{C3F45377-D25E-914E-814B-40B21D0CB040}"/>
              </a:ext>
            </a:extLst>
          </p:cNvPr>
          <p:cNvPicPr>
            <a:picLocks noChangeAspect="1"/>
          </p:cNvPicPr>
          <p:nvPr/>
        </p:nvPicPr>
        <p:blipFill>
          <a:blip r:embed="rId3"/>
          <a:stretch>
            <a:fillRect/>
          </a:stretch>
        </p:blipFill>
        <p:spPr>
          <a:xfrm>
            <a:off x="5176554" y="-98242"/>
            <a:ext cx="1416592" cy="3904148"/>
          </a:xfrm>
          <a:prstGeom prst="rect">
            <a:avLst/>
          </a:prstGeom>
        </p:spPr>
      </p:pic>
      <p:pic>
        <p:nvPicPr>
          <p:cNvPr id="5" name="Afbeelding 4">
            <a:extLst>
              <a:ext uri="{FF2B5EF4-FFF2-40B4-BE49-F238E27FC236}">
                <a16:creationId xmlns:a16="http://schemas.microsoft.com/office/drawing/2014/main" id="{F07A69DB-3847-B74F-B151-FA068AC0F581}"/>
              </a:ext>
            </a:extLst>
          </p:cNvPr>
          <p:cNvPicPr>
            <a:picLocks noChangeAspect="1"/>
          </p:cNvPicPr>
          <p:nvPr/>
        </p:nvPicPr>
        <p:blipFill>
          <a:blip r:embed="rId4"/>
          <a:stretch>
            <a:fillRect/>
          </a:stretch>
        </p:blipFill>
        <p:spPr>
          <a:xfrm>
            <a:off x="3073188" y="1951218"/>
            <a:ext cx="1788517" cy="2571750"/>
          </a:xfrm>
          <a:prstGeom prst="rect">
            <a:avLst/>
          </a:prstGeom>
        </p:spPr>
      </p:pic>
      <p:sp>
        <p:nvSpPr>
          <p:cNvPr id="6" name="Titel 4">
            <a:extLst>
              <a:ext uri="{FF2B5EF4-FFF2-40B4-BE49-F238E27FC236}">
                <a16:creationId xmlns:a16="http://schemas.microsoft.com/office/drawing/2014/main" id="{29CAFA34-51CA-254F-AACC-0FDD6229E2FC}"/>
              </a:ext>
            </a:extLst>
          </p:cNvPr>
          <p:cNvSpPr txBox="1">
            <a:spLocks/>
          </p:cNvSpPr>
          <p:nvPr/>
        </p:nvSpPr>
        <p:spPr>
          <a:xfrm>
            <a:off x="482617" y="1375379"/>
            <a:ext cx="3962924" cy="3033506"/>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1600" b="0" dirty="0">
                <a:latin typeface="Arial" panose="020B0604020202020204" pitchFamily="34" charset="0"/>
                <a:cs typeface="Arial" panose="020B0604020202020204" pitchFamily="34" charset="0"/>
              </a:rPr>
              <a:t>Gebruik de stoplicht-methode</a:t>
            </a:r>
          </a:p>
          <a:p>
            <a:pPr>
              <a:lnSpc>
                <a:spcPct val="100000"/>
              </a:lnSpc>
            </a:pPr>
            <a:r>
              <a:rPr lang="nl-NL" sz="1600" dirty="0">
                <a:latin typeface="Arial" panose="020B0604020202020204" pitchFamily="34" charset="0"/>
                <a:cs typeface="Arial" panose="020B0604020202020204" pitchFamily="34" charset="0"/>
              </a:rPr>
              <a:t>bij moeilijke situaties.</a:t>
            </a:r>
            <a:endParaRPr lang="nl-NL"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725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EA7E55-40F9-468B-8F4E-DDD46C391B65}"/>
              </a:ext>
            </a:extLst>
          </p:cNvPr>
          <p:cNvSpPr>
            <a:spLocks noGrp="1"/>
          </p:cNvSpPr>
          <p:nvPr>
            <p:ph type="ftr" sz="quarter" idx="11"/>
          </p:nvPr>
        </p:nvSpPr>
        <p:spPr/>
        <p:txBody>
          <a:bodyPr/>
          <a:lstStyle/>
          <a:p>
            <a:r>
              <a:rPr lang="nl-NL"/>
              <a:t>Subtitel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4E4C68FD-57DD-4651-8928-B726FAE61A3B}"/>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Heb jij een vraag?</a:t>
            </a:r>
          </a:p>
        </p:txBody>
      </p:sp>
      <p:sp>
        <p:nvSpPr>
          <p:cNvPr id="4" name="Titel 4">
            <a:extLst>
              <a:ext uri="{FF2B5EF4-FFF2-40B4-BE49-F238E27FC236}">
                <a16:creationId xmlns:a16="http://schemas.microsoft.com/office/drawing/2014/main" id="{CB6A92BB-398E-419B-A5A2-EC901496F488}"/>
              </a:ext>
            </a:extLst>
          </p:cNvPr>
          <p:cNvSpPr txBox="1">
            <a:spLocks/>
          </p:cNvSpPr>
          <p:nvPr/>
        </p:nvSpPr>
        <p:spPr>
          <a:xfrm>
            <a:off x="496949" y="1432725"/>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000" dirty="0">
                <a:solidFill>
                  <a:schemeClr val="tx1"/>
                </a:solidFill>
                <a:latin typeface="Arial" panose="020B0604020202020204" pitchFamily="34" charset="0"/>
                <a:cs typeface="Arial" panose="020B0604020202020204" pitchFamily="34" charset="0"/>
              </a:rPr>
              <a:t>…o</a:t>
            </a:r>
            <a:r>
              <a:rPr lang="nl-NL" sz="2000" b="0" dirty="0">
                <a:solidFill>
                  <a:schemeClr val="tx1"/>
                </a:solidFill>
                <a:latin typeface="Arial" panose="020B0604020202020204" pitchFamily="34" charset="0"/>
                <a:cs typeface="Arial" panose="020B0604020202020204" pitchFamily="34" charset="0"/>
              </a:rPr>
              <a:t>ver </a:t>
            </a:r>
            <a:r>
              <a:rPr lang="nl-NL" sz="2000" b="1" dirty="0">
                <a:solidFill>
                  <a:schemeClr val="tx1"/>
                </a:solidFill>
                <a:latin typeface="Arial" panose="020B0604020202020204" pitchFamily="34" charset="0"/>
                <a:cs typeface="Arial" panose="020B0604020202020204" pitchFamily="34" charset="0"/>
              </a:rPr>
              <a:t>veerkracht</a:t>
            </a:r>
            <a:r>
              <a:rPr lang="nl-NL" sz="2000" b="0" dirty="0">
                <a:solidFill>
                  <a:schemeClr val="tx1"/>
                </a:solidFill>
                <a:latin typeface="Arial" panose="020B0604020202020204" pitchFamily="34" charset="0"/>
                <a:cs typeface="Arial" panose="020B0604020202020204" pitchFamily="34" charset="0"/>
              </a:rPr>
              <a:t> of over iets </a:t>
            </a:r>
            <a:r>
              <a:rPr lang="nl-NL" sz="2000" b="1" dirty="0">
                <a:solidFill>
                  <a:schemeClr val="tx1"/>
                </a:solidFill>
                <a:latin typeface="Arial" panose="020B0604020202020204" pitchFamily="34" charset="0"/>
                <a:cs typeface="Arial" panose="020B0604020202020204" pitchFamily="34" charset="0"/>
              </a:rPr>
              <a:t>wat je bent tegengekomen </a:t>
            </a:r>
            <a:r>
              <a:rPr lang="nl-NL" sz="2000" b="0" dirty="0">
                <a:solidFill>
                  <a:schemeClr val="tx1"/>
                </a:solidFill>
                <a:latin typeface="Arial" panose="020B0604020202020204" pitchFamily="34" charset="0"/>
                <a:cs typeface="Arial" panose="020B0604020202020204" pitchFamily="34" charset="0"/>
              </a:rPr>
              <a:t>in de lessen?</a:t>
            </a:r>
          </a:p>
          <a:p>
            <a:pPr>
              <a:lnSpc>
                <a:spcPct val="100000"/>
              </a:lnSpc>
            </a:pPr>
            <a:r>
              <a:rPr lang="nl-NL" sz="2000" dirty="0">
                <a:solidFill>
                  <a:schemeClr val="tx1"/>
                </a:solidFill>
                <a:latin typeface="Arial" panose="020B0604020202020204" pitchFamily="34" charset="0"/>
                <a:cs typeface="Arial" panose="020B0604020202020204" pitchFamily="34" charset="0"/>
              </a:rPr>
              <a:t>Of over iets </a:t>
            </a:r>
            <a:r>
              <a:rPr lang="nl-NL" sz="2000" b="1" dirty="0">
                <a:solidFill>
                  <a:schemeClr val="tx1"/>
                </a:solidFill>
                <a:latin typeface="Arial" panose="020B0604020202020204" pitchFamily="34" charset="0"/>
                <a:cs typeface="Arial" panose="020B0604020202020204" pitchFamily="34" charset="0"/>
              </a:rPr>
              <a:t>anders</a:t>
            </a:r>
            <a:r>
              <a:rPr lang="nl-NL" sz="2000" dirty="0">
                <a:solidFill>
                  <a:schemeClr val="tx1"/>
                </a:solidFill>
                <a:latin typeface="Arial" panose="020B0604020202020204" pitchFamily="34" charset="0"/>
                <a:cs typeface="Arial" panose="020B0604020202020204" pitchFamily="34" charset="0"/>
              </a:rPr>
              <a:t>?</a:t>
            </a:r>
            <a:endParaRPr lang="nl-NL" sz="2000" b="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6E6CC19-6A87-4705-8E55-B72D251DE01C}"/>
              </a:ext>
            </a:extLst>
          </p:cNvPr>
          <p:cNvSpPr txBox="1"/>
          <p:nvPr/>
        </p:nvSpPr>
        <p:spPr>
          <a:xfrm>
            <a:off x="2537154" y="3148586"/>
            <a:ext cx="5743073" cy="646331"/>
          </a:xfrm>
          <a:prstGeom prst="rect">
            <a:avLst/>
          </a:prstGeom>
          <a:noFill/>
        </p:spPr>
        <p:txBody>
          <a:bodyPr wrap="square" rtlCol="0">
            <a:spAutoFit/>
          </a:bodyPr>
          <a:lstStyle/>
          <a:p>
            <a:r>
              <a:rPr lang="nl-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wetenschapsknooppunt@eur.nl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pic>
        <p:nvPicPr>
          <p:cNvPr id="1028" name="Picture 4" descr="Envelop mail PNG-afbeelding | PNG Mart">
            <a:extLst>
              <a:ext uri="{FF2B5EF4-FFF2-40B4-BE49-F238E27FC236}">
                <a16:creationId xmlns:a16="http://schemas.microsoft.com/office/drawing/2014/main" id="{99DF2F96-7EE0-4C48-A920-45B7B47D9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156" y="2932362"/>
            <a:ext cx="839203" cy="83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82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4255D1-E4F9-4055-9470-61DAA1A1189B}"/>
              </a:ext>
            </a:extLst>
          </p:cNvPr>
          <p:cNvSpPr/>
          <p:nvPr/>
        </p:nvSpPr>
        <p:spPr>
          <a:xfrm>
            <a:off x="0" y="589448"/>
            <a:ext cx="9144000" cy="4020337"/>
          </a:xfrm>
          <a:prstGeom prst="rect">
            <a:avLst/>
          </a:prstGeom>
          <a:solidFill>
            <a:srgbClr val="0C8066"/>
          </a:solidFill>
          <a:ln>
            <a:solidFill>
              <a:srgbClr val="0C8066"/>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14482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6C1CA31B-AC9B-C448-A53D-A9EB6992C0F4}"/>
              </a:ext>
            </a:extLst>
          </p:cNvPr>
          <p:cNvSpPr>
            <a:spLocks noGrp="1"/>
          </p:cNvSpPr>
          <p:nvPr>
            <p:ph type="ftr" sz="quarter" idx="11"/>
          </p:nvPr>
        </p:nvSpPr>
        <p:spPr/>
        <p:txBody>
          <a:bodyPr/>
          <a:lstStyle/>
          <a:p>
            <a:r>
              <a:rPr lang="nl-NL" dirty="0"/>
              <a:t>Individueel</a:t>
            </a:r>
            <a:endParaRPr lang="nl-NL"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D5E8B1A0-5C1F-C342-9924-B327F42FC1DC}"/>
              </a:ext>
            </a:extLst>
          </p:cNvPr>
          <p:cNvPicPr>
            <a:picLocks noChangeAspect="1"/>
          </p:cNvPicPr>
          <p:nvPr/>
        </p:nvPicPr>
        <p:blipFill>
          <a:blip r:embed="rId3"/>
          <a:stretch>
            <a:fillRect/>
          </a:stretch>
        </p:blipFill>
        <p:spPr>
          <a:xfrm>
            <a:off x="4777350" y="367774"/>
            <a:ext cx="4158715" cy="4182893"/>
          </a:xfrm>
          <a:prstGeom prst="rect">
            <a:avLst/>
          </a:prstGeom>
        </p:spPr>
      </p:pic>
      <p:sp>
        <p:nvSpPr>
          <p:cNvPr id="7" name="Titel 4">
            <a:extLst>
              <a:ext uri="{FF2B5EF4-FFF2-40B4-BE49-F238E27FC236}">
                <a16:creationId xmlns:a16="http://schemas.microsoft.com/office/drawing/2014/main" id="{6CA10BC7-05C8-5442-A168-626FCC5EF659}"/>
              </a:ext>
            </a:extLst>
          </p:cNvPr>
          <p:cNvSpPr txBox="1">
            <a:spLocks/>
          </p:cNvSpPr>
          <p:nvPr/>
        </p:nvSpPr>
        <p:spPr>
          <a:xfrm>
            <a:off x="671209" y="454156"/>
            <a:ext cx="3774332" cy="3954729"/>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rgbClr val="0C8066"/>
                </a:solidFill>
                <a:latin typeface="Arial" panose="020B0604020202020204" pitchFamily="34" charset="0"/>
                <a:cs typeface="Arial" panose="020B0604020202020204" pitchFamily="34" charset="0"/>
              </a:rPr>
              <a:t>Schrijf twee moeilijke situaties op.</a:t>
            </a:r>
          </a:p>
          <a:p>
            <a:pPr>
              <a:lnSpc>
                <a:spcPct val="100000"/>
              </a:lnSpc>
            </a:pPr>
            <a:endParaRPr lang="nl-NL" sz="2400" dirty="0">
              <a:solidFill>
                <a:srgbClr val="0C8066"/>
              </a:solidFill>
              <a:latin typeface="Arial" panose="020B0604020202020204" pitchFamily="34" charset="0"/>
              <a:cs typeface="Arial" panose="020B0604020202020204" pitchFamily="34" charset="0"/>
            </a:endParaRPr>
          </a:p>
          <a:p>
            <a:pPr>
              <a:lnSpc>
                <a:spcPct val="100000"/>
              </a:lnSpc>
            </a:pPr>
            <a:r>
              <a:rPr lang="nl-NL" sz="1600" b="0" dirty="0">
                <a:latin typeface="Arial" panose="020B0604020202020204" pitchFamily="34" charset="0"/>
                <a:cs typeface="Arial" panose="020B0604020202020204" pitchFamily="34" charset="0"/>
              </a:rPr>
              <a:t>Op één memoblaadje schrijf je</a:t>
            </a:r>
          </a:p>
          <a:p>
            <a:pPr>
              <a:lnSpc>
                <a:spcPct val="100000"/>
              </a:lnSpc>
            </a:pPr>
            <a:r>
              <a:rPr lang="nl-NL" sz="1600" b="0" dirty="0">
                <a:latin typeface="Arial" panose="020B0604020202020204" pitchFamily="34" charset="0"/>
                <a:cs typeface="Arial" panose="020B0604020202020204" pitchFamily="34" charset="0"/>
              </a:rPr>
              <a:t>één situatie.</a:t>
            </a:r>
          </a:p>
        </p:txBody>
      </p:sp>
    </p:spTree>
    <p:extLst>
      <p:ext uri="{BB962C8B-B14F-4D97-AF65-F5344CB8AC3E}">
        <p14:creationId xmlns:p14="http://schemas.microsoft.com/office/powerpoint/2010/main" val="304226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22D11B-329B-48D7-BD93-2B365079C521}"/>
              </a:ext>
            </a:extLst>
          </p:cNvPr>
          <p:cNvSpPr>
            <a:spLocks noGrp="1"/>
          </p:cNvSpPr>
          <p:nvPr>
            <p:ph type="ftr" sz="quarter" idx="11"/>
          </p:nvPr>
        </p:nvSpPr>
        <p:spPr/>
        <p:txBody>
          <a:bodyPr/>
          <a:lstStyle/>
          <a:p>
            <a:r>
              <a:rPr lang="en-US" dirty="0" err="1">
                <a:latin typeface="Arial" panose="020B0604020202020204" pitchFamily="34" charset="0"/>
                <a:cs typeface="Arial" panose="020B0604020202020204" pitchFamily="34" charset="0"/>
              </a:rPr>
              <a:t>Klassikaal</a:t>
            </a:r>
            <a:endParaRPr lang="nl-NL" dirty="0">
              <a:latin typeface="Arial" panose="020B0604020202020204" pitchFamily="34" charset="0"/>
              <a:cs typeface="Arial" panose="020B0604020202020204" pitchFamily="34" charset="0"/>
            </a:endParaRPr>
          </a:p>
        </p:txBody>
      </p:sp>
      <p:sp>
        <p:nvSpPr>
          <p:cNvPr id="3" name="Titel 4">
            <a:extLst>
              <a:ext uri="{FF2B5EF4-FFF2-40B4-BE49-F238E27FC236}">
                <a16:creationId xmlns:a16="http://schemas.microsoft.com/office/drawing/2014/main" id="{BB283035-C5C8-4112-BDED-A6C4C6F28051}"/>
              </a:ext>
            </a:extLst>
          </p:cNvPr>
          <p:cNvSpPr txBox="1">
            <a:spLocks/>
          </p:cNvSpPr>
          <p:nvPr/>
        </p:nvSpPr>
        <p:spPr>
          <a:xfrm rot="16200000">
            <a:off x="-3508082" y="-618404"/>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b="0" dirty="0">
                <a:solidFill>
                  <a:schemeClr val="bg1"/>
                </a:solidFill>
                <a:latin typeface="Arial" panose="020B0604020202020204" pitchFamily="34" charset="0"/>
                <a:cs typeface="Arial" panose="020B0604020202020204" pitchFamily="34" charset="0"/>
              </a:rPr>
              <a:t>Filmpje</a:t>
            </a:r>
            <a:endParaRPr lang="nl-NL" sz="2400" b="0" dirty="0">
              <a:solidFill>
                <a:schemeClr val="bg1"/>
              </a:solidFill>
              <a:latin typeface="Arial" panose="020B0604020202020204" pitchFamily="34" charset="0"/>
              <a:cs typeface="Arial" panose="020B0604020202020204" pitchFamily="34" charset="0"/>
            </a:endParaRPr>
          </a:p>
        </p:txBody>
      </p:sp>
      <p:pic>
        <p:nvPicPr>
          <p:cNvPr id="3074" name="Picture 2" descr="Het schrijven van, een open boek Pictogram in Humanitarian Icons 2">
            <a:extLst>
              <a:ext uri="{FF2B5EF4-FFF2-40B4-BE49-F238E27FC236}">
                <a16:creationId xmlns:a16="http://schemas.microsoft.com/office/drawing/2014/main" id="{A76CFB15-ADED-4A41-9A17-D00123D0A900}"/>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646" y="4296240"/>
            <a:ext cx="433446" cy="433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C342D4-99EC-434A-B6B0-A556E8DAE663}"/>
              </a:ext>
            </a:extLst>
          </p:cNvPr>
          <p:cNvSpPr txBox="1"/>
          <p:nvPr/>
        </p:nvSpPr>
        <p:spPr>
          <a:xfrm>
            <a:off x="526697" y="4463523"/>
            <a:ext cx="139929" cy="261610"/>
          </a:xfrm>
          <a:prstGeom prst="rect">
            <a:avLst/>
          </a:prstGeom>
          <a:noFill/>
        </p:spPr>
        <p:txBody>
          <a:bodyPr wrap="square" rtlCol="0">
            <a:spAutoFit/>
          </a:bodyPr>
          <a:lstStyle/>
          <a:p>
            <a:r>
              <a:rPr lang="en-US" sz="1050" b="1" dirty="0">
                <a:solidFill>
                  <a:srgbClr val="D27400"/>
                </a:solidFill>
              </a:rPr>
              <a:t>1</a:t>
            </a:r>
            <a:endParaRPr lang="nl-NL" sz="1050" b="1" dirty="0">
              <a:solidFill>
                <a:srgbClr val="D27400"/>
              </a:solidFill>
            </a:endParaRPr>
          </a:p>
        </p:txBody>
      </p:sp>
      <p:pic>
        <p:nvPicPr>
          <p:cNvPr id="4" name="Online Media 3" title="Veerkracht afl 1">
            <a:hlinkClick r:id="" action="ppaction://media"/>
            <a:extLst>
              <a:ext uri="{FF2B5EF4-FFF2-40B4-BE49-F238E27FC236}">
                <a16:creationId xmlns:a16="http://schemas.microsoft.com/office/drawing/2014/main" id="{3B9C6ADB-EABA-62E5-91A6-26A1611168C5}"/>
              </a:ext>
            </a:extLst>
          </p:cNvPr>
          <p:cNvPicPr>
            <a:picLocks noRot="1" noChangeAspect="1"/>
          </p:cNvPicPr>
          <p:nvPr>
            <a:videoFile r:link="rId1"/>
          </p:nvPr>
        </p:nvPicPr>
        <p:blipFill>
          <a:blip r:embed="rId5"/>
          <a:stretch>
            <a:fillRect/>
          </a:stretch>
        </p:blipFill>
        <p:spPr>
          <a:xfrm>
            <a:off x="965199" y="112883"/>
            <a:ext cx="7982155" cy="4509917"/>
          </a:xfrm>
          <a:prstGeom prst="rect">
            <a:avLst/>
          </a:prstGeom>
        </p:spPr>
      </p:pic>
    </p:spTree>
    <p:extLst>
      <p:ext uri="{BB962C8B-B14F-4D97-AF65-F5344CB8AC3E}">
        <p14:creationId xmlns:p14="http://schemas.microsoft.com/office/powerpoint/2010/main" val="7996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EFDEDA-4245-4C48-8611-2F20FD47D095}"/>
              </a:ext>
            </a:extLst>
          </p:cNvPr>
          <p:cNvSpPr>
            <a:spLocks noGrp="1"/>
          </p:cNvSpPr>
          <p:nvPr>
            <p:ph type="ftr" sz="quarter" idx="11"/>
          </p:nvPr>
        </p:nvSpPr>
        <p:spPr/>
        <p:txBody>
          <a:bodyPr/>
          <a:lstStyle/>
          <a:p>
            <a:r>
              <a:rPr lang="en-US" dirty="0" err="1">
                <a:latin typeface="Arial" panose="020B0604020202020204" pitchFamily="34" charset="0"/>
                <a:cs typeface="Arial" panose="020B0604020202020204" pitchFamily="34" charset="0"/>
              </a:rPr>
              <a:t>Klassikaal</a:t>
            </a:r>
            <a:endParaRPr lang="nl-NL"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9A1B88-00A0-4309-B18B-55F975E3945B}"/>
              </a:ext>
            </a:extLst>
          </p:cNvPr>
          <p:cNvSpPr txBox="1"/>
          <p:nvPr/>
        </p:nvSpPr>
        <p:spPr>
          <a:xfrm>
            <a:off x="779079" y="1269469"/>
            <a:ext cx="7395410" cy="1692771"/>
          </a:xfrm>
          <a:prstGeom prst="rect">
            <a:avLst/>
          </a:prstGeom>
          <a:noFill/>
        </p:spPr>
        <p:txBody>
          <a:bodyPr wrap="square" rtlCol="0">
            <a:spAutoFit/>
          </a:bodyPr>
          <a:lstStyle/>
          <a:p>
            <a:r>
              <a:rPr lang="en-US" sz="2000" dirty="0"/>
              <a:t>Stelling: </a:t>
            </a:r>
          </a:p>
          <a:p>
            <a:r>
              <a:rPr lang="en-US" sz="4000" dirty="0">
                <a:solidFill>
                  <a:srgbClr val="0C8066"/>
                </a:solidFill>
              </a:rPr>
              <a:t>“</a:t>
            </a:r>
            <a:r>
              <a:rPr lang="en-US" sz="4000" dirty="0" err="1">
                <a:solidFill>
                  <a:srgbClr val="0C8066"/>
                </a:solidFill>
              </a:rPr>
              <a:t>Ik</a:t>
            </a:r>
            <a:r>
              <a:rPr lang="en-US" sz="4000" dirty="0">
                <a:solidFill>
                  <a:srgbClr val="0C8066"/>
                </a:solidFill>
              </a:rPr>
              <a:t> </a:t>
            </a:r>
            <a:r>
              <a:rPr lang="en-US" sz="4000" dirty="0" err="1">
                <a:solidFill>
                  <a:srgbClr val="0C8066"/>
                </a:solidFill>
              </a:rPr>
              <a:t>kan</a:t>
            </a:r>
            <a:r>
              <a:rPr lang="en-US" sz="4000" dirty="0">
                <a:solidFill>
                  <a:srgbClr val="0C8066"/>
                </a:solidFill>
              </a:rPr>
              <a:t> er </a:t>
            </a:r>
            <a:r>
              <a:rPr lang="en-US" sz="4000" dirty="0" err="1">
                <a:solidFill>
                  <a:srgbClr val="0C8066"/>
                </a:solidFill>
              </a:rPr>
              <a:t>niets</a:t>
            </a:r>
            <a:r>
              <a:rPr lang="en-US" sz="4000" dirty="0">
                <a:solidFill>
                  <a:srgbClr val="0C8066"/>
                </a:solidFill>
              </a:rPr>
              <a:t> </a:t>
            </a:r>
            <a:r>
              <a:rPr lang="en-US" sz="4000" dirty="0" err="1">
                <a:solidFill>
                  <a:srgbClr val="0C8066"/>
                </a:solidFill>
              </a:rPr>
              <a:t>aan</a:t>
            </a:r>
            <a:r>
              <a:rPr lang="en-US" sz="4000" dirty="0">
                <a:solidFill>
                  <a:srgbClr val="0C8066"/>
                </a:solidFill>
              </a:rPr>
              <a:t> </a:t>
            </a:r>
            <a:r>
              <a:rPr lang="en-US" sz="4000" dirty="0" err="1">
                <a:solidFill>
                  <a:srgbClr val="0C8066"/>
                </a:solidFill>
              </a:rPr>
              <a:t>doen</a:t>
            </a:r>
            <a:r>
              <a:rPr lang="en-US" sz="4000" dirty="0">
                <a:solidFill>
                  <a:srgbClr val="0C8066"/>
                </a:solidFill>
              </a:rPr>
              <a:t> </a:t>
            </a:r>
            <a:r>
              <a:rPr lang="en-US" sz="4000" dirty="0" err="1">
                <a:solidFill>
                  <a:srgbClr val="0C8066"/>
                </a:solidFill>
              </a:rPr>
              <a:t>dat</a:t>
            </a:r>
            <a:r>
              <a:rPr lang="en-US" sz="4000" dirty="0">
                <a:solidFill>
                  <a:srgbClr val="0C8066"/>
                </a:solidFill>
              </a:rPr>
              <a:t> </a:t>
            </a:r>
            <a:r>
              <a:rPr lang="en-US" sz="4000" dirty="0" err="1">
                <a:solidFill>
                  <a:srgbClr val="0C8066"/>
                </a:solidFill>
              </a:rPr>
              <a:t>ik</a:t>
            </a:r>
            <a:r>
              <a:rPr lang="en-US" sz="4000" dirty="0">
                <a:solidFill>
                  <a:srgbClr val="0C8066"/>
                </a:solidFill>
              </a:rPr>
              <a:t> </a:t>
            </a:r>
            <a:r>
              <a:rPr lang="en-US" sz="4000" dirty="0" err="1">
                <a:solidFill>
                  <a:srgbClr val="0C8066"/>
                </a:solidFill>
              </a:rPr>
              <a:t>moeilijke</a:t>
            </a:r>
            <a:r>
              <a:rPr lang="en-US" sz="4000" dirty="0">
                <a:solidFill>
                  <a:srgbClr val="0C8066"/>
                </a:solidFill>
              </a:rPr>
              <a:t> </a:t>
            </a:r>
            <a:r>
              <a:rPr lang="en-US" sz="4000" dirty="0" err="1">
                <a:solidFill>
                  <a:srgbClr val="0C8066"/>
                </a:solidFill>
              </a:rPr>
              <a:t>situaties</a:t>
            </a:r>
            <a:r>
              <a:rPr lang="en-US" sz="4000" dirty="0">
                <a:solidFill>
                  <a:srgbClr val="0C8066"/>
                </a:solidFill>
              </a:rPr>
              <a:t> </a:t>
            </a:r>
            <a:r>
              <a:rPr lang="en-US" sz="4000" dirty="0" err="1">
                <a:solidFill>
                  <a:srgbClr val="0C8066"/>
                </a:solidFill>
              </a:rPr>
              <a:t>meemaak</a:t>
            </a:r>
            <a:r>
              <a:rPr lang="en-US" sz="4000" dirty="0">
                <a:solidFill>
                  <a:srgbClr val="0C8066"/>
                </a:solidFill>
              </a:rPr>
              <a:t>” </a:t>
            </a:r>
            <a:endParaRPr lang="nl-NL" sz="4000" dirty="0">
              <a:solidFill>
                <a:srgbClr val="0C8066"/>
              </a:solidFill>
            </a:endParaRPr>
          </a:p>
        </p:txBody>
      </p:sp>
      <p:pic>
        <p:nvPicPr>
          <p:cNvPr id="4" name="Picture 4">
            <a:extLst>
              <a:ext uri="{FF2B5EF4-FFF2-40B4-BE49-F238E27FC236}">
                <a16:creationId xmlns:a16="http://schemas.microsoft.com/office/drawing/2014/main" id="{3ED4F485-6FCD-40CE-818F-F179C1C229F9}"/>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9516" y="3932350"/>
            <a:ext cx="388904" cy="652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figure of man for Sale OFF 79%">
            <a:extLst>
              <a:ext uri="{FF2B5EF4-FFF2-40B4-BE49-F238E27FC236}">
                <a16:creationId xmlns:a16="http://schemas.microsoft.com/office/drawing/2014/main" id="{1829D6FF-11AE-48A0-ACF0-15ABF6ADA76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592" y="3932350"/>
            <a:ext cx="666384" cy="666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40607A0-B5E6-4A66-A0E9-A3759C3356F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22628" y="3932350"/>
            <a:ext cx="388904" cy="65262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C42AD1F-ACD7-4442-AD52-52BC48B93589}"/>
              </a:ext>
            </a:extLst>
          </p:cNvPr>
          <p:cNvCxnSpPr/>
          <p:nvPr/>
        </p:nvCxnSpPr>
        <p:spPr>
          <a:xfrm flipH="1">
            <a:off x="942229" y="4280357"/>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8A36025-6A17-430F-AE12-CC052F2730AC}"/>
              </a:ext>
            </a:extLst>
          </p:cNvPr>
          <p:cNvCxnSpPr>
            <a:cxnSpLocks/>
          </p:cNvCxnSpPr>
          <p:nvPr/>
        </p:nvCxnSpPr>
        <p:spPr>
          <a:xfrm>
            <a:off x="7596595" y="4294112"/>
            <a:ext cx="644055" cy="0"/>
          </a:xfrm>
          <a:prstGeom prst="straightConnector1">
            <a:avLst/>
          </a:prstGeom>
          <a:ln>
            <a:solidFill>
              <a:srgbClr val="D274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72B2487-0A0A-4462-869F-48420BB9D6E8}"/>
              </a:ext>
            </a:extLst>
          </p:cNvPr>
          <p:cNvSpPr txBox="1"/>
          <p:nvPr/>
        </p:nvSpPr>
        <p:spPr>
          <a:xfrm>
            <a:off x="7487264" y="3853981"/>
            <a:ext cx="1060388"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Oneens</a:t>
            </a:r>
            <a:endParaRPr lang="nl-NL" b="1" dirty="0">
              <a:solidFill>
                <a:srgbClr val="D274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5EC307A-BB9D-41B7-8516-9532F84B6F72}"/>
              </a:ext>
            </a:extLst>
          </p:cNvPr>
          <p:cNvSpPr txBox="1"/>
          <p:nvPr/>
        </p:nvSpPr>
        <p:spPr>
          <a:xfrm>
            <a:off x="942229" y="3849867"/>
            <a:ext cx="862715" cy="369332"/>
          </a:xfrm>
          <a:prstGeom prst="rect">
            <a:avLst/>
          </a:prstGeom>
          <a:noFill/>
        </p:spPr>
        <p:txBody>
          <a:bodyPr wrap="square" rtlCol="0">
            <a:spAutoFit/>
          </a:bodyPr>
          <a:lstStyle/>
          <a:p>
            <a:r>
              <a:rPr lang="en-US" b="1" dirty="0">
                <a:solidFill>
                  <a:srgbClr val="D27400"/>
                </a:solidFill>
                <a:latin typeface="Arial" panose="020B0604020202020204" pitchFamily="34" charset="0"/>
                <a:cs typeface="Arial" panose="020B0604020202020204" pitchFamily="34" charset="0"/>
              </a:rPr>
              <a:t>Eens</a:t>
            </a:r>
            <a:endParaRPr lang="nl-NL" b="1" dirty="0">
              <a:solidFill>
                <a:srgbClr val="D274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910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6EF344-715B-4AF0-9F4D-D64E7DE76689}"/>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Twe</a:t>
            </a:r>
            <a:r>
              <a:rPr lang="en-US" dirty="0"/>
              <a:t>e- of </a:t>
            </a:r>
            <a:r>
              <a:rPr lang="en-US" dirty="0" err="1"/>
              <a:t>drietallen</a:t>
            </a:r>
            <a:r>
              <a:rPr lang="en-US" dirty="0"/>
              <a:t> </a:t>
            </a:r>
            <a:endParaRPr lang="nl-NL"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0E65E5A-3321-4E54-8553-1F47778A8788}"/>
              </a:ext>
            </a:extLst>
          </p:cNvPr>
          <p:cNvSpPr/>
          <p:nvPr/>
        </p:nvSpPr>
        <p:spPr>
          <a:xfrm>
            <a:off x="482617" y="1174607"/>
            <a:ext cx="3827190" cy="1899099"/>
          </a:xfrm>
          <a:prstGeom prst="rect">
            <a:avLst/>
          </a:prstGeom>
          <a:solidFill>
            <a:srgbClr val="0C8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tel 4">
            <a:extLst>
              <a:ext uri="{FF2B5EF4-FFF2-40B4-BE49-F238E27FC236}">
                <a16:creationId xmlns:a16="http://schemas.microsoft.com/office/drawing/2014/main" id="{6BCBF525-965D-4D7A-BFE0-1C5A5F554DA7}"/>
              </a:ext>
            </a:extLst>
          </p:cNvPr>
          <p:cNvSpPr txBox="1">
            <a:spLocks/>
          </p:cNvSpPr>
          <p:nvPr/>
        </p:nvSpPr>
        <p:spPr>
          <a:xfrm>
            <a:off x="496949" y="454157"/>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en-US" sz="2400" dirty="0">
                <a:solidFill>
                  <a:schemeClr val="tx1"/>
                </a:solidFill>
                <a:latin typeface="Arial" panose="020B0604020202020204" pitchFamily="34" charset="0"/>
                <a:cs typeface="Arial" panose="020B0604020202020204" pitchFamily="34" charset="0"/>
              </a:rPr>
              <a:t>U</a:t>
            </a:r>
            <a:r>
              <a:rPr lang="nl-NL" sz="2400" dirty="0">
                <a:solidFill>
                  <a:schemeClr val="tx1"/>
                </a:solidFill>
                <a:latin typeface="Arial" panose="020B0604020202020204" pitchFamily="34" charset="0"/>
                <a:cs typeface="Arial" panose="020B0604020202020204" pitchFamily="34" charset="0"/>
              </a:rPr>
              <a:t>itbeelden van moeilijke situaties</a:t>
            </a:r>
            <a:endParaRPr lang="nl-NL" sz="24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BB012D1-44B5-49D4-BC5A-D3E95E9D400F}"/>
              </a:ext>
            </a:extLst>
          </p:cNvPr>
          <p:cNvSpPr/>
          <p:nvPr/>
        </p:nvSpPr>
        <p:spPr>
          <a:xfrm>
            <a:off x="4601691" y="1174607"/>
            <a:ext cx="3827190" cy="1899099"/>
          </a:xfrm>
          <a:prstGeom prst="rect">
            <a:avLst/>
          </a:prstGeom>
          <a:solidFill>
            <a:srgbClr val="D27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64FAFC2F-3E94-41CF-93D3-005F1234CCCB}"/>
              </a:ext>
            </a:extLst>
          </p:cNvPr>
          <p:cNvSpPr txBox="1"/>
          <p:nvPr/>
        </p:nvSpPr>
        <p:spPr>
          <a:xfrm>
            <a:off x="639221" y="1496013"/>
            <a:ext cx="3513981" cy="1200329"/>
          </a:xfrm>
          <a:prstGeom prst="rect">
            <a:avLst/>
          </a:prstGeom>
          <a:noFill/>
        </p:spPr>
        <p:txBody>
          <a:bodyPr wrap="square" rtlCol="0">
            <a:spAutoFit/>
          </a:bodyPr>
          <a:lstStyle/>
          <a:p>
            <a:pPr algn="ctr"/>
            <a:r>
              <a:rPr lang="nl-NL" sz="2000" dirty="0">
                <a:solidFill>
                  <a:schemeClr val="bg1"/>
                </a:solidFill>
                <a:latin typeface="Arial" panose="020B0604020202020204" pitchFamily="34" charset="0"/>
                <a:cs typeface="Arial" panose="020B0604020202020204" pitchFamily="34" charset="0"/>
              </a:rPr>
              <a:t>Zorg dat we kunnen </a:t>
            </a:r>
            <a:r>
              <a:rPr lang="nl-NL" sz="2000" b="1" u="sng" dirty="0">
                <a:solidFill>
                  <a:schemeClr val="bg1"/>
                </a:solidFill>
                <a:latin typeface="Arial" panose="020B0604020202020204" pitchFamily="34" charset="0"/>
                <a:cs typeface="Arial" panose="020B0604020202020204" pitchFamily="34" charset="0"/>
              </a:rPr>
              <a:t>zien</a:t>
            </a:r>
            <a:r>
              <a:rPr lang="nl-NL" sz="2000" dirty="0">
                <a:solidFill>
                  <a:schemeClr val="bg1"/>
                </a:solidFill>
                <a:latin typeface="Arial" panose="020B0604020202020204" pitchFamily="34" charset="0"/>
                <a:cs typeface="Arial" panose="020B0604020202020204" pitchFamily="34" charset="0"/>
              </a:rPr>
              <a:t> dat je in een moeilijke situatie zit </a:t>
            </a:r>
          </a:p>
          <a:p>
            <a:pPr algn="ctr"/>
            <a:endParaRPr lang="nl-NL" sz="2000" dirty="0">
              <a:solidFill>
                <a:schemeClr val="bg1"/>
              </a:solidFill>
              <a:latin typeface="Arial" panose="020B0604020202020204" pitchFamily="34" charset="0"/>
              <a:cs typeface="Arial" panose="020B0604020202020204" pitchFamily="34" charset="0"/>
            </a:endParaRPr>
          </a:p>
          <a:p>
            <a:pPr algn="ctr"/>
            <a:r>
              <a:rPr lang="nl-NL" sz="1200" dirty="0">
                <a:solidFill>
                  <a:schemeClr val="bg1"/>
                </a:solidFill>
                <a:latin typeface="Arial" panose="020B0604020202020204" pitchFamily="34" charset="0"/>
                <a:cs typeface="Arial" panose="020B0604020202020204" pitchFamily="34" charset="0"/>
              </a:rPr>
              <a:t>Lichaamshouding – gezichtsuitdrukking - gedrag </a:t>
            </a:r>
          </a:p>
        </p:txBody>
      </p:sp>
      <p:sp>
        <p:nvSpPr>
          <p:cNvPr id="5" name="TextBox 4">
            <a:extLst>
              <a:ext uri="{FF2B5EF4-FFF2-40B4-BE49-F238E27FC236}">
                <a16:creationId xmlns:a16="http://schemas.microsoft.com/office/drawing/2014/main" id="{6EF1B96E-25E8-4F7D-AD4C-70AFA3261F53}"/>
              </a:ext>
            </a:extLst>
          </p:cNvPr>
          <p:cNvSpPr txBox="1"/>
          <p:nvPr/>
        </p:nvSpPr>
        <p:spPr>
          <a:xfrm>
            <a:off x="4765809" y="1465740"/>
            <a:ext cx="3498953" cy="1200329"/>
          </a:xfrm>
          <a:prstGeom prst="rect">
            <a:avLst/>
          </a:prstGeom>
          <a:noFill/>
        </p:spPr>
        <p:txBody>
          <a:bodyPr wrap="square" rtlCol="0">
            <a:spAutoFit/>
          </a:bodyPr>
          <a:lstStyle/>
          <a:p>
            <a:pPr algn="ctr"/>
            <a:r>
              <a:rPr lang="nl-NL" sz="2000" dirty="0">
                <a:solidFill>
                  <a:schemeClr val="bg1"/>
                </a:solidFill>
                <a:latin typeface="Arial" panose="020B0604020202020204" pitchFamily="34" charset="0"/>
                <a:cs typeface="Arial" panose="020B0604020202020204" pitchFamily="34" charset="0"/>
              </a:rPr>
              <a:t>Zorg dat we te weten komen wat je </a:t>
            </a:r>
            <a:r>
              <a:rPr lang="nl-NL" sz="2000" b="1" u="sng" dirty="0">
                <a:solidFill>
                  <a:schemeClr val="bg1"/>
                </a:solidFill>
                <a:latin typeface="Arial" panose="020B0604020202020204" pitchFamily="34" charset="0"/>
                <a:cs typeface="Arial" panose="020B0604020202020204" pitchFamily="34" charset="0"/>
              </a:rPr>
              <a:t>denkt en voelt</a:t>
            </a:r>
          </a:p>
          <a:p>
            <a:pPr algn="ctr"/>
            <a:endParaRPr lang="nl-NL" sz="2000" b="1" dirty="0">
              <a:solidFill>
                <a:schemeClr val="bg1"/>
              </a:solidFill>
              <a:latin typeface="Arial" panose="020B0604020202020204" pitchFamily="34" charset="0"/>
              <a:cs typeface="Arial" panose="020B0604020202020204" pitchFamily="34" charset="0"/>
            </a:endParaRPr>
          </a:p>
          <a:p>
            <a:pPr algn="ctr"/>
            <a:r>
              <a:rPr lang="nl-NL" sz="1200" dirty="0">
                <a:solidFill>
                  <a:schemeClr val="bg1"/>
                </a:solidFill>
                <a:latin typeface="Arial" panose="020B0604020202020204" pitchFamily="34" charset="0"/>
                <a:cs typeface="Arial" panose="020B0604020202020204" pitchFamily="34" charset="0"/>
              </a:rPr>
              <a:t>Emoties – gevoelens - gedachten</a:t>
            </a:r>
            <a:endParaRPr lang="nl-NL"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B7FDCAC-498A-440E-CD2D-FD38D7890DD1}"/>
              </a:ext>
            </a:extLst>
          </p:cNvPr>
          <p:cNvSpPr/>
          <p:nvPr/>
        </p:nvSpPr>
        <p:spPr>
          <a:xfrm>
            <a:off x="482617" y="3208921"/>
            <a:ext cx="7946264" cy="120701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eriod"/>
            </a:pPr>
            <a:r>
              <a:rPr lang="nl-NL" sz="1600" dirty="0">
                <a:solidFill>
                  <a:schemeClr val="tx1"/>
                </a:solidFill>
                <a:latin typeface="Arial" panose="020B0604020202020204" pitchFamily="34" charset="0"/>
                <a:cs typeface="Arial" panose="020B0604020202020204" pitchFamily="34" charset="0"/>
              </a:rPr>
              <a:t>Raad wat de moeilijke situatie is.</a:t>
            </a:r>
          </a:p>
          <a:p>
            <a:pPr marL="342900" indent="-342900">
              <a:buAutoNum type="arabicPeriod"/>
            </a:pPr>
            <a:r>
              <a:rPr lang="nl-NL" sz="1600" dirty="0">
                <a:solidFill>
                  <a:schemeClr val="tx1"/>
                </a:solidFill>
                <a:latin typeface="Arial" panose="020B0604020202020204" pitchFamily="34" charset="0"/>
                <a:cs typeface="Arial" panose="020B0604020202020204" pitchFamily="34" charset="0"/>
              </a:rPr>
              <a:t>Hoe kun je zien dat de persoon in een moeilijke situatie zit?</a:t>
            </a:r>
          </a:p>
          <a:p>
            <a:pPr marL="342900" indent="-342900">
              <a:buAutoNum type="arabicPeriod"/>
            </a:pPr>
            <a:r>
              <a:rPr lang="nl-NL" sz="1600" dirty="0">
                <a:solidFill>
                  <a:schemeClr val="tx1"/>
                </a:solidFill>
                <a:latin typeface="Arial" panose="020B0604020202020204" pitchFamily="34" charset="0"/>
                <a:cs typeface="Arial" panose="020B0604020202020204" pitchFamily="34" charset="0"/>
              </a:rPr>
              <a:t>Wat voor gedachten en gevoelens heeft de persoon die de moeilijke situatie meemaakt?</a:t>
            </a:r>
          </a:p>
        </p:txBody>
      </p:sp>
    </p:spTree>
    <p:extLst>
      <p:ext uri="{BB962C8B-B14F-4D97-AF65-F5344CB8AC3E}">
        <p14:creationId xmlns:p14="http://schemas.microsoft.com/office/powerpoint/2010/main" val="286928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E39DA43-7549-554D-9D47-F135FC9F11FB}"/>
              </a:ext>
            </a:extLst>
          </p:cNvPr>
          <p:cNvSpPr>
            <a:spLocks noGrp="1"/>
          </p:cNvSpPr>
          <p:nvPr>
            <p:ph type="ftr" sz="quarter" idx="11"/>
          </p:nvPr>
        </p:nvSpPr>
        <p:spPr/>
        <p:txBody>
          <a:bodyPr/>
          <a:lstStyle/>
          <a:p>
            <a:r>
              <a:rPr lang="nl-NL" dirty="0"/>
              <a:t>Klassikaal</a:t>
            </a:r>
          </a:p>
        </p:txBody>
      </p:sp>
      <p:sp>
        <p:nvSpPr>
          <p:cNvPr id="3" name="Titel 4">
            <a:extLst>
              <a:ext uri="{FF2B5EF4-FFF2-40B4-BE49-F238E27FC236}">
                <a16:creationId xmlns:a16="http://schemas.microsoft.com/office/drawing/2014/main" id="{191A2A7E-0B86-3B4E-9385-DA565D78D101}"/>
              </a:ext>
            </a:extLst>
          </p:cNvPr>
          <p:cNvSpPr txBox="1">
            <a:spLocks/>
          </p:cNvSpPr>
          <p:nvPr/>
        </p:nvSpPr>
        <p:spPr>
          <a:xfrm>
            <a:off x="331849" y="205481"/>
            <a:ext cx="8209485" cy="587258"/>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4400" b="0" i="0" kern="1200">
                <a:solidFill>
                  <a:srgbClr val="002328"/>
                </a:solidFill>
                <a:latin typeface="+mj-lt"/>
                <a:ea typeface="+mj-ea"/>
                <a:cs typeface="Museo Sans 700"/>
              </a:defRPr>
            </a:lvl1pPr>
          </a:lstStyle>
          <a:p>
            <a:pPr>
              <a:lnSpc>
                <a:spcPct val="100000"/>
              </a:lnSpc>
            </a:pPr>
            <a:r>
              <a:rPr lang="nl-NL" sz="2400" b="0" dirty="0">
                <a:solidFill>
                  <a:schemeClr val="bg1"/>
                </a:solidFill>
                <a:latin typeface="Arial" panose="020B0604020202020204" pitchFamily="34" charset="0"/>
                <a:cs typeface="Arial" panose="020B0604020202020204" pitchFamily="34" charset="0"/>
              </a:rPr>
              <a:t>Filmpje over veerkracht</a:t>
            </a:r>
          </a:p>
        </p:txBody>
      </p:sp>
      <p:pic>
        <p:nvPicPr>
          <p:cNvPr id="4" name="Online Media 3" title="200245   Wetenschapsknooppunt veerkracht def HD">
            <a:hlinkClick r:id="" action="ppaction://media"/>
            <a:extLst>
              <a:ext uri="{FF2B5EF4-FFF2-40B4-BE49-F238E27FC236}">
                <a16:creationId xmlns:a16="http://schemas.microsoft.com/office/drawing/2014/main" id="{6D293224-2637-4FE3-8FF2-A7C0C5F62381}"/>
              </a:ext>
            </a:extLst>
          </p:cNvPr>
          <p:cNvPicPr>
            <a:picLocks noRot="1" noChangeAspect="1"/>
          </p:cNvPicPr>
          <p:nvPr>
            <a:videoFile r:link="rId1"/>
          </p:nvPr>
        </p:nvPicPr>
        <p:blipFill>
          <a:blip r:embed="rId4"/>
          <a:stretch>
            <a:fillRect/>
          </a:stretch>
        </p:blipFill>
        <p:spPr>
          <a:xfrm>
            <a:off x="331849" y="679450"/>
            <a:ext cx="6897511" cy="3879850"/>
          </a:xfrm>
          <a:prstGeom prst="rect">
            <a:avLst/>
          </a:prstGeom>
        </p:spPr>
      </p:pic>
    </p:spTree>
    <p:extLst>
      <p:ext uri="{BB962C8B-B14F-4D97-AF65-F5344CB8AC3E}">
        <p14:creationId xmlns:p14="http://schemas.microsoft.com/office/powerpoint/2010/main" val="35612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80239-01 ESE PPT_16-9">
  <a:themeElements>
    <a:clrScheme name="EUR_ESE_PP2">
      <a:dk1>
        <a:srgbClr val="000000"/>
      </a:dk1>
      <a:lt1>
        <a:sysClr val="window" lastClr="FFFFFF"/>
      </a:lt1>
      <a:dk2>
        <a:srgbClr val="002328"/>
      </a:dk2>
      <a:lt2>
        <a:srgbClr val="9C9C9C"/>
      </a:lt2>
      <a:accent1>
        <a:srgbClr val="FFD700"/>
      </a:accent1>
      <a:accent2>
        <a:srgbClr val="00A22E"/>
      </a:accent2>
      <a:accent3>
        <a:srgbClr val="00B4D2"/>
      </a:accent3>
      <a:accent4>
        <a:srgbClr val="801A99"/>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_ESE_NL_def.pptx" id="{96FF4436-256A-4CEF-ACE8-237E9AEFA4EC}" vid="{4A09F970-7A91-4FA3-9013-03F2B02FB3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8E15848D825499A3977681F7CABBD" ma:contentTypeVersion="4" ma:contentTypeDescription="Een nieuw document maken." ma:contentTypeScope="" ma:versionID="c31f976af49b7155c180af8e65f5fed7">
  <xsd:schema xmlns:xsd="http://www.w3.org/2001/XMLSchema" xmlns:xs="http://www.w3.org/2001/XMLSchema" xmlns:p="http://schemas.microsoft.com/office/2006/metadata/properties" xmlns:ns2="9680b840-6751-478e-a4c8-15bb08f3398f" targetNamespace="http://schemas.microsoft.com/office/2006/metadata/properties" ma:root="true" ma:fieldsID="3137fe6010de319e8d1a9117da3f7c7e" ns2:_="">
    <xsd:import namespace="9680b840-6751-478e-a4c8-15bb08f339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0b840-6751-478e-a4c8-15bb08f339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8EE7B7-1636-400A-9772-1D012F34C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80b840-6751-478e-a4c8-15bb08f33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2DAB8F-7965-45FA-9D47-AF224BFA7531}">
  <ds:schemaRefs>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9680b840-6751-478e-a4c8-15bb08f3398f"/>
    <ds:schemaRef ds:uri="http://schemas.microsoft.com/office/2006/metadata/properties"/>
  </ds:schemaRefs>
</ds:datastoreItem>
</file>

<file path=customXml/itemProps3.xml><?xml version="1.0" encoding="utf-8"?>
<ds:datastoreItem xmlns:ds="http://schemas.openxmlformats.org/officeDocument/2006/customXml" ds:itemID="{00FF8EDF-18FE-4284-985B-434AF50CC9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TM03457485[[fn=Mesh]]</Template>
  <TotalTime>3049</TotalTime>
  <Words>7449</Words>
  <Application>Microsoft Office PowerPoint</Application>
  <PresentationFormat>On-screen Show (16:9)</PresentationFormat>
  <Paragraphs>579</Paragraphs>
  <Slides>47</Slides>
  <Notes>47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Museo Sans 300</vt:lpstr>
      <vt:lpstr>Museo Sans 500</vt:lpstr>
      <vt:lpstr>Museo Sans 700</vt:lpstr>
      <vt:lpstr>180239-01 ESE PPT_16-9</vt:lpstr>
      <vt:lpstr>Veerkracht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Veerkracht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Veerkracht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Veerkracht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Machteld Goedhart</dc:creator>
  <cp:keywords/>
  <dc:description>EUR ESE presentatie _x000d_versie 2.0 - mei 2015_x000d_Ontwerp: Fabrique_x000d_Sjabloon: Ton Persoon</dc:description>
  <cp:lastModifiedBy>Marianne den Hertog</cp:lastModifiedBy>
  <cp:revision>96</cp:revision>
  <dcterms:created xsi:type="dcterms:W3CDTF">2020-09-25T08:47:18Z</dcterms:created>
  <dcterms:modified xsi:type="dcterms:W3CDTF">2023-03-03T14:56:27Z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0x0101008F88E15848D825499A3977681F7CABBD</vt:lpwstr>
  </property>
</Properties>
</file>