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modernComment_11F_45A6F40E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sldIdLst>
    <p:sldId id="284" r:id="rId5"/>
    <p:sldId id="288" r:id="rId6"/>
    <p:sldId id="256" r:id="rId7"/>
    <p:sldId id="268" r:id="rId8"/>
    <p:sldId id="269" r:id="rId9"/>
    <p:sldId id="270" r:id="rId10"/>
    <p:sldId id="271" r:id="rId11"/>
    <p:sldId id="272" r:id="rId12"/>
    <p:sldId id="281" r:id="rId13"/>
    <p:sldId id="285" r:id="rId14"/>
    <p:sldId id="282" r:id="rId15"/>
    <p:sldId id="286" r:id="rId16"/>
    <p:sldId id="283" r:id="rId17"/>
    <p:sldId id="287" r:id="rId18"/>
  </p:sldIdLst>
  <p:sldSz cx="9144000" cy="5143500" type="screen16x9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68E0AE1-B330-99D8-4B06-0447E0BB70AB}" name="Rachel Williams" initials="RW" userId="S::85921rwi@eur.nl::59f8e678-11d0-4b62-8e7b-56a7506ddd3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CCF26D-8F43-B444-0CAD-C3DBED4D9A91}" v="25" dt="2024-06-21T13:12:57.6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01" autoAdjust="0"/>
  </p:normalViewPr>
  <p:slideViewPr>
    <p:cSldViewPr snapToGrid="0" snapToObjects="1">
      <p:cViewPr>
        <p:scale>
          <a:sx n="160" d="100"/>
          <a:sy n="160" d="100"/>
        </p:scale>
        <p:origin x="186" y="-174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Williams" userId="S::85921rwi@eur.nl::59f8e678-11d0-4b62-8e7b-56a7506ddd38" providerId="AD" clId="Web-{DBCCF26D-8F43-B444-0CAD-C3DBED4D9A91}"/>
    <pc:docChg chg="modSld">
      <pc:chgData name="Rachel Williams" userId="S::85921rwi@eur.nl::59f8e678-11d0-4b62-8e7b-56a7506ddd38" providerId="AD" clId="Web-{DBCCF26D-8F43-B444-0CAD-C3DBED4D9A91}" dt="2024-06-21T13:12:57.629" v="21" actId="20577"/>
      <pc:docMkLst>
        <pc:docMk/>
      </pc:docMkLst>
      <pc:sldChg chg="modSp">
        <pc:chgData name="Rachel Williams" userId="S::85921rwi@eur.nl::59f8e678-11d0-4b62-8e7b-56a7506ddd38" providerId="AD" clId="Web-{DBCCF26D-8F43-B444-0CAD-C3DBED4D9A91}" dt="2024-06-21T13:12:57.629" v="21" actId="20577"/>
        <pc:sldMkLst>
          <pc:docMk/>
          <pc:sldMk cId="3488492903" sldId="269"/>
        </pc:sldMkLst>
        <pc:spChg chg="mod">
          <ac:chgData name="Rachel Williams" userId="S::85921rwi@eur.nl::59f8e678-11d0-4b62-8e7b-56a7506ddd38" providerId="AD" clId="Web-{DBCCF26D-8F43-B444-0CAD-C3DBED4D9A91}" dt="2024-06-21T13:12:57.629" v="21" actId="20577"/>
          <ac:spMkLst>
            <pc:docMk/>
            <pc:sldMk cId="3488492903" sldId="269"/>
            <ac:spMk id="4" creationId="{F4DC7E98-806F-0348-D3A7-48CEE44BDF0D}"/>
          </ac:spMkLst>
        </pc:spChg>
      </pc:sldChg>
      <pc:sldChg chg="modSp">
        <pc:chgData name="Rachel Williams" userId="S::85921rwi@eur.nl::59f8e678-11d0-4b62-8e7b-56a7506ddd38" providerId="AD" clId="Web-{DBCCF26D-8F43-B444-0CAD-C3DBED4D9A91}" dt="2024-06-21T13:12:30.410" v="10" actId="20577"/>
        <pc:sldMkLst>
          <pc:docMk/>
          <pc:sldMk cId="4193646179" sldId="270"/>
        </pc:sldMkLst>
        <pc:spChg chg="mod">
          <ac:chgData name="Rachel Williams" userId="S::85921rwi@eur.nl::59f8e678-11d0-4b62-8e7b-56a7506ddd38" providerId="AD" clId="Web-{DBCCF26D-8F43-B444-0CAD-C3DBED4D9A91}" dt="2024-06-21T13:12:30.410" v="10" actId="20577"/>
          <ac:spMkLst>
            <pc:docMk/>
            <pc:sldMk cId="4193646179" sldId="270"/>
            <ac:spMk id="6" creationId="{A70B53EC-995F-1580-9ABF-FCE95DAD0FBE}"/>
          </ac:spMkLst>
        </pc:spChg>
      </pc:sldChg>
    </pc:docChg>
  </pc:docChgLst>
</pc:chgInfo>
</file>

<file path=ppt/comments/modernComment_11F_45A6F40E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40DEB8F-EF17-4BC5-80E4-25FB468D2FA0}" authorId="{968E0AE1-B330-99D8-4B06-0447E0BB70AB}" status="resolved" created="2024-03-22T13:04:07.141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168569358" sldId="287"/>
      <ac:spMk id="6" creationId="{B49A2703-9856-BE0F-A627-371E4C6243C7}"/>
      <ac:txMk cp="19">
        <ac:context len="20" hash="1412009636"/>
      </ac:txMk>
    </ac:txMkLst>
    <p188:pos x="3795622" y="1143000"/>
    <p188:replyLst>
      <p188:reply id="{9536752B-2682-4C33-8846-A77F69CFE552}" authorId="{968E0AE1-B330-99D8-4B06-0447E0BB70AB}" created="2024-03-22T13:04:25.641">
        <p188:txBody>
          <a:bodyPr/>
          <a:lstStyle/>
          <a:p>
            <a:r>
              <a:rPr lang="en-US"/>
              <a:t>more space for questions - larger</a:t>
            </a:r>
          </a:p>
        </p188:txBody>
      </p188:reply>
    </p188:replyLst>
    <p188:txBody>
      <a:bodyPr/>
      <a:lstStyle/>
      <a:p>
        <a:r>
          <a:rPr lang="en-US"/>
          <a:t>remove theorists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21/06/2024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E39FF0-17B3-9CE2-8423-65D7CDE5EA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C948CCA-8806-15D0-6B57-2B200D085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4D95AA3-4E51-8FDD-8A94-AD17C232AD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8C2641-41EA-5168-CAE0-56E3D8834C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064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95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0A70E4-A9D8-B6E7-9F8D-E1A1EC96E3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7D928AB-FCA0-229C-2EE1-964D9CB7F7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11BFF5B-42ED-4955-9725-C98B9546FB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74B914-3B7D-0263-4F0D-41D26DA6C8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726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129B31-0EAA-D7D8-C0F5-03D5CE7627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229A06B-EC6D-4726-2F25-2324AACAFE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3E466E9-A84F-00D8-C4E6-3541B93699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68529-B8F1-AA60-D94A-AD832EA615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95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AF41C5-A3F3-E27E-B713-8AE7F2C292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CE1D64-8F9B-E265-EAD3-DCC45B77CE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9C5FD43-14A6-7558-556F-5147DA4FE8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1AD2F0-BA4C-2F9E-5A62-ECB865434F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208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D5EC46-0FC9-AB68-8BD8-B0DDAE720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607B7AD-A5E1-CF69-06D4-6668BD8FD2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F8DBA04-72B4-C079-62EC-B6E9721EB5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28B61A-0D7A-2209-34E6-B395AC169E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794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2DC1E1-3384-CA34-1824-E6597FD8E2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D82F64D-BA74-56A6-A114-17797D6BD0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F4BCE0D-2454-B7FC-00DA-F7DB182FF9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048B22-9227-8C0E-9C58-1150EE7494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894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396000"/>
            <a:ext cx="5941025" cy="1476000"/>
          </a:xfrm>
        </p:spPr>
        <p:txBody>
          <a:bodyPr/>
          <a:lstStyle>
            <a:lvl1pPr>
              <a:lnSpc>
                <a:spcPts val="5600"/>
              </a:lnSpc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 </a:t>
            </a:r>
            <a:br>
              <a:rPr lang="nl-NL" dirty="0"/>
            </a:br>
            <a:r>
              <a:rPr lang="nl-NL" dirty="0"/>
              <a:t>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1872000"/>
            <a:ext cx="5941025" cy="81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Subtitel bewerken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21-6-2024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792000"/>
            <a:ext cx="8172000" cy="3418613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96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21-6-2024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C9FC708F-D49C-484C-B7DE-166D5B6CC9E0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0" y="0"/>
            <a:ext cx="8640000" cy="4932000"/>
          </a:xfrm>
          <a:blipFill>
            <a:blip r:embed="rId2"/>
            <a:stretch>
              <a:fillRect/>
            </a:stretch>
          </a:blipFill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 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396000"/>
            <a:ext cx="4874225" cy="1476000"/>
          </a:xfrm>
        </p:spPr>
        <p:txBody>
          <a:bodyPr/>
          <a:lstStyle>
            <a:lvl1pPr>
              <a:lnSpc>
                <a:spcPts val="5600"/>
              </a:lnSpc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 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1872000"/>
            <a:ext cx="48742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Plaats een foto en zet die op de achtergrond met rechtermuisknop</a:t>
            </a:r>
            <a:br>
              <a:rPr lang="nl-NL" dirty="0"/>
            </a:br>
            <a:r>
              <a:rPr lang="nl-NL" dirty="0"/>
              <a:t> &gt; </a:t>
            </a:r>
            <a:r>
              <a:rPr lang="nl-NL" dirty="0" err="1"/>
              <a:t>send</a:t>
            </a:r>
            <a:r>
              <a:rPr lang="nl-NL" dirty="0"/>
              <a:t> to back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576000"/>
          </a:xfrm>
        </p:spPr>
        <p:txBody>
          <a:bodyPr/>
          <a:lstStyle/>
          <a:p>
            <a:r>
              <a:rPr lang="nl-NL" dirty="0"/>
              <a:t>Titel bewerken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21-6-2024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21-6-2024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972000"/>
            <a:ext cx="4014000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1" y="971999"/>
            <a:ext cx="4015325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21-6-2024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972000"/>
            <a:ext cx="40140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296000"/>
            <a:ext cx="40140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21-6-2024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21-6-2024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381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2 afbeelding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1524" y="972000"/>
            <a:ext cx="39996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21-6-2024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  <a:p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237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21-6-2024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EU_Logo_Groen_300.png"/>
          <p:cNvPicPr>
            <a:picLocks noChangeAspect="1"/>
          </p:cNvPicPr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308000" y="4298400"/>
            <a:ext cx="1432608" cy="576091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971551"/>
            <a:ext cx="8172000" cy="334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4663178"/>
            <a:ext cx="756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nl-NL" smtClean="0"/>
              <a:pPr/>
              <a:t>21-6-2024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4663178"/>
            <a:ext cx="510292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4663178"/>
            <a:ext cx="324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16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1pPr>
      <a:lvl2pPr marL="432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648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3pPr>
      <a:lvl4pPr marL="864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080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F_45A6F40E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9A0204-6F1D-2254-0C56-DED77F1AAD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DCC71CE-6D01-7C51-6CB7-61B5742AF5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350" y="464910"/>
            <a:ext cx="8591550" cy="147063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3600" b="0" i="0" u="none" strike="noStrike" dirty="0">
                <a:effectLst/>
              </a:rPr>
              <a:t>How can you address ethical dilemmas in transformative research?</a:t>
            </a:r>
            <a:r>
              <a:rPr lang="en-US" sz="3600" b="0" i="0" dirty="0">
                <a:effectLst/>
              </a:rPr>
              <a:t> </a:t>
            </a:r>
            <a:endParaRPr lang="nl-NL" sz="13800" dirty="0"/>
          </a:p>
        </p:txBody>
      </p:sp>
      <p:sp>
        <p:nvSpPr>
          <p:cNvPr id="2" name="Tijdelijke aanduiding voor inhoud 5">
            <a:extLst>
              <a:ext uri="{FF2B5EF4-FFF2-40B4-BE49-F238E27FC236}">
                <a16:creationId xmlns:a16="http://schemas.microsoft.com/office/drawing/2014/main" id="{2CB46867-6217-F9E9-D271-2734F16C64CC}"/>
              </a:ext>
            </a:extLst>
          </p:cNvPr>
          <p:cNvSpPr txBox="1">
            <a:spLocks/>
          </p:cNvSpPr>
          <p:nvPr/>
        </p:nvSpPr>
        <p:spPr>
          <a:xfrm>
            <a:off x="343125" y="1736940"/>
            <a:ext cx="8172000" cy="4861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rgbClr val="FFFFFF"/>
                </a:solidFill>
                <a:latin typeface="Museo Sans 100"/>
                <a:ea typeface="+mn-ea"/>
                <a:cs typeface="Museo Sans 100"/>
              </a:defRPr>
            </a:lvl1pPr>
            <a:lvl2pPr marL="4572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2pPr>
            <a:lvl3pPr marL="9144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3pPr>
            <a:lvl4pPr marL="13716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4pPr>
            <a:lvl5pPr marL="18288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/>
            <a:r>
              <a:rPr lang="en-US" sz="1800" b="0" i="1" u="none" strike="noStrike" dirty="0">
                <a:effectLst/>
                <a:latin typeface="Calibri" panose="020F0502020204030204" pitchFamily="34" charset="0"/>
              </a:rPr>
              <a:t>Made for: Ethics in Transformative Research for Societal Impact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 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6" name="Picture 15" descr="A cartoon of a person with arrows pointing to her sides&#10;&#10;Description automatically generated">
            <a:extLst>
              <a:ext uri="{FF2B5EF4-FFF2-40B4-BE49-F238E27FC236}">
                <a16:creationId xmlns:a16="http://schemas.microsoft.com/office/drawing/2014/main" id="{150840A9-C5E0-902F-CF83-DD209F0F47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822" y="2025019"/>
            <a:ext cx="7022606" cy="395021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E6A81DD-AD57-8607-1A06-DB3B0176B4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8452" y="4370889"/>
            <a:ext cx="988883" cy="684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049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F5549C-204B-B823-D98D-B08C91FBF7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FA1029-412A-0146-A34D-B30A4A0D5FC2}"/>
              </a:ext>
            </a:extLst>
          </p:cNvPr>
          <p:cNvSpPr/>
          <p:nvPr/>
        </p:nvSpPr>
        <p:spPr>
          <a:xfrm>
            <a:off x="0" y="0"/>
            <a:ext cx="9144000" cy="119660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812E0780-7689-F139-6AAD-7AB07AA474DB}"/>
              </a:ext>
            </a:extLst>
          </p:cNvPr>
          <p:cNvSpPr txBox="1">
            <a:spLocks/>
          </p:cNvSpPr>
          <p:nvPr/>
        </p:nvSpPr>
        <p:spPr>
          <a:xfrm>
            <a:off x="326425" y="211500"/>
            <a:ext cx="8172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lnSpc>
                <a:spcPts val="5600"/>
              </a:lnSpc>
              <a:spcBef>
                <a:spcPct val="0"/>
              </a:spcBef>
              <a:buNone/>
              <a:defRPr sz="6400" b="0" i="0" kern="1200" baseline="0">
                <a:solidFill>
                  <a:schemeClr val="bg1"/>
                </a:solidFill>
                <a:latin typeface="+mj-lt"/>
                <a:ea typeface="+mj-ea"/>
                <a:cs typeface="Museo Sans 700"/>
              </a:defRPr>
            </a:lvl1pPr>
          </a:lstStyle>
          <a:p>
            <a:r>
              <a:rPr lang="en-US" sz="3600" dirty="0"/>
              <a:t>Theory: Care ethics</a:t>
            </a:r>
          </a:p>
        </p:txBody>
      </p:sp>
      <p:sp>
        <p:nvSpPr>
          <p:cNvPr id="2" name="Tijdelijke aanduiding voor inhoud 5">
            <a:extLst>
              <a:ext uri="{FF2B5EF4-FFF2-40B4-BE49-F238E27FC236}">
                <a16:creationId xmlns:a16="http://schemas.microsoft.com/office/drawing/2014/main" id="{7B81C77A-F4DA-3775-89DB-D7280D1CED21}"/>
              </a:ext>
            </a:extLst>
          </p:cNvPr>
          <p:cNvSpPr txBox="1">
            <a:spLocks/>
          </p:cNvSpPr>
          <p:nvPr/>
        </p:nvSpPr>
        <p:spPr>
          <a:xfrm>
            <a:off x="326425" y="1609239"/>
            <a:ext cx="8172000" cy="18478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rgbClr val="FFFFFF"/>
                </a:solidFill>
                <a:latin typeface="Museo Sans 100"/>
                <a:ea typeface="+mn-ea"/>
                <a:cs typeface="Museo Sans 100"/>
              </a:defRPr>
            </a:lvl1pPr>
            <a:lvl2pPr marL="4572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2pPr>
            <a:lvl3pPr marL="9144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3pPr>
            <a:lvl4pPr marL="13716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4pPr>
            <a:lvl5pPr marL="18288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US" sz="2400" i="1" dirty="0">
                <a:solidFill>
                  <a:schemeClr val="tx2"/>
                </a:solidFill>
                <a:latin typeface="+mj-lt"/>
              </a:rPr>
              <a:t>Questions to consider: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 </a:t>
            </a:r>
          </a:p>
          <a:p>
            <a:endParaRPr lang="en-US" sz="2400" dirty="0">
              <a:solidFill>
                <a:schemeClr val="tx2"/>
              </a:solidFill>
              <a:latin typeface="Museo Sans 70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+mn-lt"/>
              </a:rPr>
              <a:t>How can I value the relationships that I have built – and the emotions related to that?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+mn-lt"/>
              </a:rPr>
              <a:t> </a:t>
            </a:r>
          </a:p>
          <a:p>
            <a:pPr algn="l" rtl="0" fontAlgn="base"/>
            <a:endParaRPr lang="en-US" b="0" i="0" dirty="0">
              <a:solidFill>
                <a:srgbClr val="000000"/>
              </a:solidFill>
              <a:effectLst/>
              <a:latin typeface="+mn-lt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+mn-lt"/>
              </a:rPr>
              <a:t>Which obligations arise from these relationships?</a:t>
            </a:r>
          </a:p>
          <a:p>
            <a:pPr algn="l" rtl="0" fontAlgn="base"/>
            <a:endParaRPr lang="en-US" b="0" i="0" dirty="0">
              <a:solidFill>
                <a:srgbClr val="000000"/>
              </a:solidFill>
              <a:effectLst/>
              <a:latin typeface="+mn-lt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+mn-lt"/>
              </a:rPr>
              <a:t>What is the best way to care for the interests of all?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+mn-lt"/>
              </a:rPr>
              <a:t> </a:t>
            </a:r>
            <a:endParaRPr lang="en-US" b="0" i="0" dirty="0">
              <a:solidFill>
                <a:srgbClr val="000000"/>
              </a:solidFill>
              <a:effectLst/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9822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FEC94A-A88F-F19B-D9D9-359798C181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F1BEC03-1BEA-7734-9E62-B8F35A700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238" y="1304320"/>
            <a:ext cx="7756187" cy="147063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a-DK" sz="7200" dirty="0">
                <a:latin typeface="Museo Sans 900" panose="02000000000000000000" pitchFamily="50" charset="0"/>
              </a:rPr>
              <a:t>UBUNTU</a:t>
            </a:r>
            <a:br>
              <a:rPr lang="da-DK" sz="7200" dirty="0">
                <a:latin typeface="Museo Sans 900" panose="02000000000000000000" pitchFamily="50" charset="0"/>
              </a:rPr>
            </a:br>
            <a:r>
              <a:rPr lang="da-DK" sz="7200" dirty="0">
                <a:latin typeface="Museo Sans 900" panose="02000000000000000000" pitchFamily="50" charset="0"/>
              </a:rPr>
              <a:t>ETHICS</a:t>
            </a:r>
            <a:endParaRPr lang="nl-NL" sz="7200" dirty="0">
              <a:latin typeface="Museo Sans 900" panose="02000000000000000000" pitchFamily="50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5B58A7-BBFD-8547-0C86-BDACBECC91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8452" y="4370889"/>
            <a:ext cx="988883" cy="684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816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5019D8-B9A8-1A04-C23A-7A6FB00D25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2E1E032-C196-98FE-B52E-662CD872EE02}"/>
              </a:ext>
            </a:extLst>
          </p:cNvPr>
          <p:cNvSpPr/>
          <p:nvPr/>
        </p:nvSpPr>
        <p:spPr>
          <a:xfrm>
            <a:off x="0" y="0"/>
            <a:ext cx="9144000" cy="119660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3D981CA3-FA6F-1070-29CC-5652D67EE81F}"/>
              </a:ext>
            </a:extLst>
          </p:cNvPr>
          <p:cNvSpPr txBox="1">
            <a:spLocks/>
          </p:cNvSpPr>
          <p:nvPr/>
        </p:nvSpPr>
        <p:spPr>
          <a:xfrm>
            <a:off x="326425" y="211500"/>
            <a:ext cx="8172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lnSpc>
                <a:spcPts val="5600"/>
              </a:lnSpc>
              <a:spcBef>
                <a:spcPct val="0"/>
              </a:spcBef>
              <a:buNone/>
              <a:defRPr sz="6400" b="0" i="0" kern="1200" baseline="0">
                <a:solidFill>
                  <a:schemeClr val="bg1"/>
                </a:solidFill>
                <a:latin typeface="+mj-lt"/>
                <a:ea typeface="+mj-ea"/>
                <a:cs typeface="Museo Sans 700"/>
              </a:defRPr>
            </a:lvl1pPr>
          </a:lstStyle>
          <a:p>
            <a:r>
              <a:rPr lang="en-US" sz="3600" dirty="0"/>
              <a:t>Theory: Ubuntu ethics</a:t>
            </a:r>
          </a:p>
        </p:txBody>
      </p:sp>
      <p:sp>
        <p:nvSpPr>
          <p:cNvPr id="2" name="Tijdelijke aanduiding voor inhoud 5">
            <a:extLst>
              <a:ext uri="{FF2B5EF4-FFF2-40B4-BE49-F238E27FC236}">
                <a16:creationId xmlns:a16="http://schemas.microsoft.com/office/drawing/2014/main" id="{4BC8C211-CF6F-27AF-F242-507C33E61A57}"/>
              </a:ext>
            </a:extLst>
          </p:cNvPr>
          <p:cNvSpPr txBox="1">
            <a:spLocks/>
          </p:cNvSpPr>
          <p:nvPr/>
        </p:nvSpPr>
        <p:spPr>
          <a:xfrm>
            <a:off x="326425" y="1600492"/>
            <a:ext cx="8172000" cy="256554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rgbClr val="FFFFFF"/>
                </a:solidFill>
                <a:latin typeface="Museo Sans 100"/>
                <a:ea typeface="+mn-ea"/>
                <a:cs typeface="Museo Sans 100"/>
              </a:defRPr>
            </a:lvl1pPr>
            <a:lvl2pPr marL="4572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2pPr>
            <a:lvl3pPr marL="9144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3pPr>
            <a:lvl4pPr marL="13716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4pPr>
            <a:lvl5pPr marL="18288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US" sz="2400" i="1" dirty="0">
                <a:solidFill>
                  <a:schemeClr val="tx2"/>
                </a:solidFill>
                <a:latin typeface="+mj-lt"/>
              </a:rPr>
              <a:t>Questions to consider:</a:t>
            </a:r>
            <a:r>
              <a:rPr lang="en-US" dirty="0">
                <a:solidFill>
                  <a:schemeClr val="tx2"/>
                </a:solidFill>
                <a:latin typeface="+mj-lt"/>
              </a:rPr>
              <a:t> </a:t>
            </a:r>
          </a:p>
          <a:p>
            <a:endParaRPr lang="en-US" dirty="0">
              <a:solidFill>
                <a:schemeClr val="tx2"/>
              </a:solidFill>
              <a:latin typeface="Museo Sans 70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+mn-lt"/>
              </a:rPr>
              <a:t>Which role does solidarity and community play in this case?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+mn-lt"/>
              </a:rPr>
              <a:t> </a:t>
            </a:r>
          </a:p>
          <a:p>
            <a:pPr algn="l" rtl="0" fontAlgn="base"/>
            <a:endParaRPr lang="en-US" b="0" i="0" dirty="0">
              <a:solidFill>
                <a:srgbClr val="000000"/>
              </a:solidFill>
              <a:effectLst/>
              <a:latin typeface="+mn-lt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+mn-lt"/>
              </a:rPr>
              <a:t>To which group do I belong, and which duties does that bring?</a:t>
            </a:r>
          </a:p>
          <a:p>
            <a:pPr algn="l" rtl="0" fontAlgn="base"/>
            <a:endParaRPr lang="en-US" b="0" i="0" dirty="0">
              <a:solidFill>
                <a:srgbClr val="000000"/>
              </a:solidFill>
              <a:effectLst/>
              <a:latin typeface="+mn-lt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+mn-lt"/>
              </a:rPr>
              <a:t>How can we treat this case as a collective affair?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+mn-lt"/>
              </a:rPr>
              <a:t> </a:t>
            </a:r>
            <a:endParaRPr lang="en-US" b="0" i="0" dirty="0">
              <a:solidFill>
                <a:srgbClr val="000000"/>
              </a:solidFill>
              <a:effectLst/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8994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36D67B-099F-95EC-B531-615CD5691A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6F82A9-2581-F65F-6D86-9429210F4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06" y="1723420"/>
            <a:ext cx="7756187" cy="147063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a-DK" sz="7200" dirty="0">
                <a:latin typeface="Museo Sans 900" panose="02000000000000000000" pitchFamily="50" charset="0"/>
              </a:rPr>
              <a:t>PRAGMATISM</a:t>
            </a:r>
            <a:endParaRPr lang="nl-NL" sz="7200" dirty="0">
              <a:latin typeface="Museo Sans 9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584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651E2B-0C98-74C7-5DF6-4AF6D4D773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08CEB10-D984-CA90-8217-14642FD03DE7}"/>
              </a:ext>
            </a:extLst>
          </p:cNvPr>
          <p:cNvSpPr/>
          <p:nvPr/>
        </p:nvSpPr>
        <p:spPr>
          <a:xfrm>
            <a:off x="0" y="0"/>
            <a:ext cx="9144000" cy="128207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B49A2703-9856-BE0F-A627-371E4C6243C7}"/>
              </a:ext>
            </a:extLst>
          </p:cNvPr>
          <p:cNvSpPr txBox="1">
            <a:spLocks/>
          </p:cNvSpPr>
          <p:nvPr/>
        </p:nvSpPr>
        <p:spPr>
          <a:xfrm>
            <a:off x="326425" y="211500"/>
            <a:ext cx="8172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lnSpc>
                <a:spcPts val="5600"/>
              </a:lnSpc>
              <a:spcBef>
                <a:spcPct val="0"/>
              </a:spcBef>
              <a:buNone/>
              <a:defRPr sz="6400" b="0" i="0" kern="1200" baseline="0">
                <a:solidFill>
                  <a:schemeClr val="bg1"/>
                </a:solidFill>
                <a:latin typeface="+mj-lt"/>
                <a:ea typeface="+mj-ea"/>
                <a:cs typeface="Museo Sans 700"/>
              </a:defRPr>
            </a:lvl1pPr>
          </a:lstStyle>
          <a:p>
            <a:r>
              <a:rPr lang="en-US" sz="3600" dirty="0"/>
              <a:t>Theory: Pragmatism</a:t>
            </a:r>
          </a:p>
        </p:txBody>
      </p:sp>
      <p:sp>
        <p:nvSpPr>
          <p:cNvPr id="2" name="Tijdelijke aanduiding voor inhoud 5">
            <a:extLst>
              <a:ext uri="{FF2B5EF4-FFF2-40B4-BE49-F238E27FC236}">
                <a16:creationId xmlns:a16="http://schemas.microsoft.com/office/drawing/2014/main" id="{FDAE4EC6-40D6-92C5-4FC7-6A6F5D563766}"/>
              </a:ext>
            </a:extLst>
          </p:cNvPr>
          <p:cNvSpPr txBox="1">
            <a:spLocks/>
          </p:cNvSpPr>
          <p:nvPr/>
        </p:nvSpPr>
        <p:spPr>
          <a:xfrm>
            <a:off x="326425" y="1606302"/>
            <a:ext cx="8172000" cy="241505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rgbClr val="FFFFFF"/>
                </a:solidFill>
                <a:latin typeface="Museo Sans 100"/>
                <a:ea typeface="+mn-ea"/>
                <a:cs typeface="Museo Sans 100"/>
              </a:defRPr>
            </a:lvl1pPr>
            <a:lvl2pPr marL="4572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2pPr>
            <a:lvl3pPr marL="9144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3pPr>
            <a:lvl4pPr marL="13716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4pPr>
            <a:lvl5pPr marL="18288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US" sz="2400" i="1" dirty="0">
                <a:solidFill>
                  <a:schemeClr val="tx2"/>
                </a:solidFill>
                <a:latin typeface="+mj-lt"/>
              </a:rPr>
              <a:t>Questions to consider: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 </a:t>
            </a:r>
          </a:p>
          <a:p>
            <a:endParaRPr lang="en-US" sz="2400" dirty="0">
              <a:solidFill>
                <a:schemeClr val="tx2"/>
              </a:solidFill>
              <a:latin typeface="Museo Sans 70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+mn-lt"/>
              </a:rPr>
              <a:t>What are the specific demands of this complex situation?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+mn-lt"/>
              </a:rPr>
              <a:t> </a:t>
            </a:r>
          </a:p>
          <a:p>
            <a:pPr algn="l" rtl="0" fontAlgn="base"/>
            <a:endParaRPr lang="en-US" b="0" i="0" dirty="0">
              <a:solidFill>
                <a:srgbClr val="000000"/>
              </a:solidFill>
              <a:effectLst/>
              <a:latin typeface="+mn-lt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+mn-lt"/>
              </a:rPr>
              <a:t>How can we figure out a ‘pragmatic’ solution?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+mn-lt"/>
              </a:rPr>
              <a:t> </a:t>
            </a:r>
          </a:p>
          <a:p>
            <a:pPr algn="l" rtl="0" fontAlgn="base"/>
            <a:endParaRPr lang="en-US" b="0" i="0" dirty="0">
              <a:solidFill>
                <a:srgbClr val="000000"/>
              </a:solidFill>
              <a:effectLst/>
              <a:latin typeface="+mn-lt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+mn-lt"/>
              </a:rPr>
              <a:t>What can we learn, and which (new) habits could help to address similar issues in the future?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+mn-lt"/>
              </a:rPr>
              <a:t> </a:t>
            </a:r>
            <a:endParaRPr lang="en-US" b="0" i="0" dirty="0">
              <a:solidFill>
                <a:srgbClr val="000000"/>
              </a:solidFill>
              <a:effectLst/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856935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96E4F8-8A19-E927-0C0C-8B71D2D762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944453D-FBA0-244D-C361-FF35995572B4}"/>
              </a:ext>
            </a:extLst>
          </p:cNvPr>
          <p:cNvSpPr/>
          <p:nvPr/>
        </p:nvSpPr>
        <p:spPr>
          <a:xfrm>
            <a:off x="0" y="0"/>
            <a:ext cx="9144000" cy="18478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9DE641FA-4BA6-349B-20A4-E9472FCD8485}"/>
              </a:ext>
            </a:extLst>
          </p:cNvPr>
          <p:cNvSpPr txBox="1">
            <a:spLocks/>
          </p:cNvSpPr>
          <p:nvPr/>
        </p:nvSpPr>
        <p:spPr>
          <a:xfrm>
            <a:off x="326425" y="211500"/>
            <a:ext cx="8172000" cy="142992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lnSpc>
                <a:spcPts val="5600"/>
              </a:lnSpc>
              <a:spcBef>
                <a:spcPct val="0"/>
              </a:spcBef>
              <a:buNone/>
              <a:defRPr sz="6400" b="0" i="0" kern="1200" baseline="0">
                <a:solidFill>
                  <a:schemeClr val="bg1"/>
                </a:solidFill>
                <a:latin typeface="+mj-lt"/>
                <a:ea typeface="+mj-ea"/>
                <a:cs typeface="Museo Sans 700"/>
              </a:defRPr>
            </a:lvl1pPr>
          </a:lstStyle>
          <a:p>
            <a:r>
              <a:rPr lang="en-US" sz="3600" dirty="0"/>
              <a:t>Ethical Dilemmas in </a:t>
            </a:r>
          </a:p>
          <a:p>
            <a:r>
              <a:rPr lang="en-US" sz="3600" dirty="0"/>
              <a:t>Transformative Research</a:t>
            </a:r>
          </a:p>
        </p:txBody>
      </p:sp>
      <p:sp>
        <p:nvSpPr>
          <p:cNvPr id="2" name="Tijdelijke aanduiding voor inhoud 5">
            <a:extLst>
              <a:ext uri="{FF2B5EF4-FFF2-40B4-BE49-F238E27FC236}">
                <a16:creationId xmlns:a16="http://schemas.microsoft.com/office/drawing/2014/main" id="{10C85DE4-BCED-C503-62F8-1C3A0E27D81C}"/>
              </a:ext>
            </a:extLst>
          </p:cNvPr>
          <p:cNvSpPr txBox="1">
            <a:spLocks/>
          </p:cNvSpPr>
          <p:nvPr/>
        </p:nvSpPr>
        <p:spPr>
          <a:xfrm>
            <a:off x="1418271" y="2817394"/>
            <a:ext cx="6307458" cy="18478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rgbClr val="FFFFFF"/>
                </a:solidFill>
                <a:latin typeface="Museo Sans 100"/>
                <a:ea typeface="+mn-ea"/>
                <a:cs typeface="Museo Sans 100"/>
              </a:defRPr>
            </a:lvl1pPr>
            <a:lvl2pPr marL="4572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2pPr>
            <a:lvl3pPr marL="9144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3pPr>
            <a:lvl4pPr marL="13716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4pPr>
            <a:lvl5pPr marL="18288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 fontAlgn="base"/>
            <a:r>
              <a:rPr lang="en-US" b="0" i="0" u="none" strike="noStrike" dirty="0">
                <a:solidFill>
                  <a:schemeClr val="tx1"/>
                </a:solidFill>
                <a:effectLst/>
                <a:latin typeface="+mn-lt"/>
              </a:rPr>
              <a:t>Use these cards to help you address ethical dilemmas in your research from a variety of theoretical perspectives.</a:t>
            </a:r>
            <a:r>
              <a:rPr lang="en-US" b="0" i="0" dirty="0">
                <a:solidFill>
                  <a:schemeClr val="tx1"/>
                </a:solidFill>
                <a:effectLst/>
                <a:latin typeface="+mn-lt"/>
              </a:rPr>
              <a:t> 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3" descr="A cartoon of a person with arrows pointing to her sides&#10;&#10;Description automatically generated">
            <a:extLst>
              <a:ext uri="{FF2B5EF4-FFF2-40B4-BE49-F238E27FC236}">
                <a16:creationId xmlns:a16="http://schemas.microsoft.com/office/drawing/2014/main" id="{52D58E5A-2B49-C611-5ED8-F2B648989F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5148" y="3218658"/>
            <a:ext cx="4284470" cy="2409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585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350C933-05E0-2A44-846D-86C0B48007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4911" y="1208802"/>
            <a:ext cx="4454178" cy="265200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a-DK" sz="7200" dirty="0">
                <a:latin typeface="Museo Sans 900" panose="02000000000000000000" pitchFamily="50" charset="0"/>
              </a:rPr>
              <a:t>VIRTUE </a:t>
            </a:r>
            <a:br>
              <a:rPr lang="da-DK" sz="7200" dirty="0">
                <a:latin typeface="Museo Sans 900" panose="02000000000000000000" pitchFamily="50" charset="0"/>
              </a:rPr>
            </a:br>
            <a:r>
              <a:rPr lang="da-DK" sz="7200" dirty="0">
                <a:latin typeface="Museo Sans 900" panose="02000000000000000000" pitchFamily="50" charset="0"/>
              </a:rPr>
              <a:t>ETHICS</a:t>
            </a:r>
            <a:endParaRPr lang="nl-NL" sz="7200" dirty="0">
              <a:latin typeface="Museo Sans 900" panose="02000000000000000000" pitchFamily="50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4AAF60-F917-4020-CB69-AF810A81FB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8452" y="4370889"/>
            <a:ext cx="988883" cy="68435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59881F9-7A5B-DC68-732E-2A2A39F04E5C}"/>
              </a:ext>
            </a:extLst>
          </p:cNvPr>
          <p:cNvSpPr/>
          <p:nvPr/>
        </p:nvSpPr>
        <p:spPr>
          <a:xfrm>
            <a:off x="0" y="0"/>
            <a:ext cx="9144000" cy="119660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9260E08E-18C5-FE7C-1008-CF7225C3FA4F}"/>
              </a:ext>
            </a:extLst>
          </p:cNvPr>
          <p:cNvSpPr txBox="1">
            <a:spLocks/>
          </p:cNvSpPr>
          <p:nvPr/>
        </p:nvSpPr>
        <p:spPr>
          <a:xfrm>
            <a:off x="326425" y="211500"/>
            <a:ext cx="8172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lnSpc>
                <a:spcPts val="5600"/>
              </a:lnSpc>
              <a:spcBef>
                <a:spcPct val="0"/>
              </a:spcBef>
              <a:buNone/>
              <a:defRPr sz="6400" b="0" i="0" kern="1200" baseline="0">
                <a:solidFill>
                  <a:schemeClr val="bg1"/>
                </a:solidFill>
                <a:latin typeface="+mj-lt"/>
                <a:ea typeface="+mj-ea"/>
                <a:cs typeface="Museo Sans 700"/>
              </a:defRPr>
            </a:lvl1pPr>
          </a:lstStyle>
          <a:p>
            <a:r>
              <a:rPr lang="en-US" sz="3600" dirty="0"/>
              <a:t>Theory: Virtue ethics</a:t>
            </a:r>
          </a:p>
        </p:txBody>
      </p:sp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06EE052F-570F-C7D6-23D2-6E47E6776877}"/>
              </a:ext>
            </a:extLst>
          </p:cNvPr>
          <p:cNvSpPr txBox="1">
            <a:spLocks/>
          </p:cNvSpPr>
          <p:nvPr/>
        </p:nvSpPr>
        <p:spPr>
          <a:xfrm>
            <a:off x="326425" y="1576601"/>
            <a:ext cx="8172000" cy="245922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rgbClr val="FFFFFF"/>
                </a:solidFill>
                <a:latin typeface="Museo Sans 100"/>
                <a:ea typeface="+mn-ea"/>
                <a:cs typeface="Museo Sans 100"/>
              </a:defRPr>
            </a:lvl1pPr>
            <a:lvl2pPr marL="4572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2pPr>
            <a:lvl3pPr marL="9144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3pPr>
            <a:lvl4pPr marL="13716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4pPr>
            <a:lvl5pPr marL="18288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US" sz="2400" i="1" dirty="0">
                <a:solidFill>
                  <a:schemeClr val="tx2"/>
                </a:solidFill>
                <a:latin typeface="+mj-lt"/>
              </a:rPr>
              <a:t>Questions to consider: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 </a:t>
            </a:r>
          </a:p>
          <a:p>
            <a:endParaRPr lang="en-US" sz="2400" dirty="0">
              <a:solidFill>
                <a:schemeClr val="tx2"/>
              </a:solidFill>
              <a:latin typeface="Museo Sans 70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+mn-lt"/>
              </a:rPr>
              <a:t>Which virtues could help me in this case?</a:t>
            </a:r>
          </a:p>
          <a:p>
            <a:pPr fontAlgn="base"/>
            <a:r>
              <a:rPr lang="en-US" dirty="0">
                <a:solidFill>
                  <a:srgbClr val="000000"/>
                </a:solidFill>
                <a:latin typeface="+mn-lt"/>
              </a:rPr>
              <a:t> </a:t>
            </a:r>
          </a:p>
          <a:p>
            <a:pPr fontAlgn="base"/>
            <a:endParaRPr lang="en-US" dirty="0">
              <a:solidFill>
                <a:srgbClr val="000000"/>
              </a:solidFill>
            </a:endParaRPr>
          </a:p>
          <a:p>
            <a:pPr fontAlgn="base"/>
            <a:endParaRPr lang="en-US" dirty="0">
              <a:solidFill>
                <a:srgbClr val="000000"/>
              </a:solidFill>
            </a:endParaRPr>
          </a:p>
          <a:p>
            <a:pPr fontAlgn="base"/>
            <a:endParaRPr lang="en-US" dirty="0">
              <a:solidFill>
                <a:srgbClr val="000000"/>
              </a:solidFill>
            </a:endParaRPr>
          </a:p>
          <a:p>
            <a:pPr fontAlgn="base"/>
            <a:endParaRPr lang="en-US" dirty="0">
              <a:solidFill>
                <a:srgbClr val="000000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+mn-lt"/>
              </a:rPr>
              <a:t>What is the ‘golden mean’ between different reactions to the dilemma? 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995EFAB-D6AD-20F2-18D8-54D2B039A1BB}"/>
              </a:ext>
            </a:extLst>
          </p:cNvPr>
          <p:cNvSpPr txBox="1"/>
          <p:nvPr/>
        </p:nvSpPr>
        <p:spPr>
          <a:xfrm>
            <a:off x="953464" y="2544582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fontAlgn="base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</a:rPr>
              <a:t>Courage?</a:t>
            </a:r>
          </a:p>
          <a:p>
            <a:pPr marL="285750" indent="-285750" fontAlgn="base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</a:rPr>
              <a:t>Patience? </a:t>
            </a:r>
          </a:p>
          <a:p>
            <a:pPr marL="285750" indent="-285750" fontAlgn="base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</a:rPr>
              <a:t>Prudence? </a:t>
            </a: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CC55F0-844E-50FB-38E4-07BCBCB428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F4DC7E98-806F-0348-D3A7-48CEE44BDF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5481" y="1548052"/>
            <a:ext cx="5831326" cy="2050596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a-DK" sz="7200" dirty="0">
                <a:ea typeface="+mj-lt"/>
                <a:cs typeface="+mj-lt"/>
              </a:rPr>
              <a:t>DUTY-BASED</a:t>
            </a:r>
            <a:br>
              <a:rPr lang="da-DK" sz="7200" dirty="0">
                <a:ea typeface="+mj-lt"/>
                <a:cs typeface="+mj-lt"/>
              </a:rPr>
            </a:br>
            <a:r>
              <a:rPr lang="da-DK" sz="7200" dirty="0"/>
              <a:t>ETHICS</a:t>
            </a:r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FAED7D-A04B-2934-76B1-1385E4D9AE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8452" y="4370889"/>
            <a:ext cx="988883" cy="684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492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35C351-8942-35BA-36C2-C2A636998F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ACEBDEB-5435-FB05-AD5B-446BCDD68ED6}"/>
              </a:ext>
            </a:extLst>
          </p:cNvPr>
          <p:cNvSpPr/>
          <p:nvPr/>
        </p:nvSpPr>
        <p:spPr>
          <a:xfrm>
            <a:off x="0" y="0"/>
            <a:ext cx="9144000" cy="119660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A70B53EC-995F-1580-9ABF-FCE95DAD0FBE}"/>
              </a:ext>
            </a:extLst>
          </p:cNvPr>
          <p:cNvSpPr txBox="1">
            <a:spLocks/>
          </p:cNvSpPr>
          <p:nvPr/>
        </p:nvSpPr>
        <p:spPr>
          <a:xfrm>
            <a:off x="326425" y="211500"/>
            <a:ext cx="8172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lnSpc>
                <a:spcPts val="5600"/>
              </a:lnSpc>
              <a:spcBef>
                <a:spcPct val="0"/>
              </a:spcBef>
              <a:buNone/>
              <a:defRPr sz="6400" b="0" i="0" kern="1200" baseline="0">
                <a:solidFill>
                  <a:schemeClr val="bg1"/>
                </a:solidFill>
                <a:latin typeface="+mj-lt"/>
                <a:ea typeface="+mj-ea"/>
                <a:cs typeface="Museo Sans 700"/>
              </a:defRPr>
            </a:lvl1pPr>
          </a:lstStyle>
          <a:p>
            <a:r>
              <a:rPr lang="en-US" sz="3600" dirty="0"/>
              <a:t>Theory: </a:t>
            </a:r>
            <a:r>
              <a:rPr lang="en-US" sz="3600" dirty="0">
                <a:ea typeface="+mj-lt"/>
                <a:cs typeface="+mj-lt"/>
              </a:rPr>
              <a:t>Duty-based Ethics</a:t>
            </a:r>
            <a:endParaRPr lang="en-US" dirty="0"/>
          </a:p>
        </p:txBody>
      </p:sp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56CFCA93-AFEF-7CB6-3A07-440D9D705D0A}"/>
              </a:ext>
            </a:extLst>
          </p:cNvPr>
          <p:cNvSpPr txBox="1">
            <a:spLocks/>
          </p:cNvSpPr>
          <p:nvPr/>
        </p:nvSpPr>
        <p:spPr>
          <a:xfrm>
            <a:off x="326425" y="1609660"/>
            <a:ext cx="8172000" cy="250573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rgbClr val="FFFFFF"/>
                </a:solidFill>
                <a:latin typeface="Museo Sans 100"/>
                <a:ea typeface="+mn-ea"/>
                <a:cs typeface="Museo Sans 100"/>
              </a:defRPr>
            </a:lvl1pPr>
            <a:lvl2pPr marL="4572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2pPr>
            <a:lvl3pPr marL="9144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3pPr>
            <a:lvl4pPr marL="13716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4pPr>
            <a:lvl5pPr marL="18288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US" sz="2400" i="1" dirty="0">
                <a:solidFill>
                  <a:schemeClr val="tx2"/>
                </a:solidFill>
                <a:latin typeface="+mj-lt"/>
              </a:rPr>
              <a:t>Questions to consider: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 </a:t>
            </a:r>
          </a:p>
          <a:p>
            <a:endParaRPr lang="en-US" sz="2400" dirty="0">
              <a:solidFill>
                <a:schemeClr val="tx2"/>
              </a:solidFill>
              <a:latin typeface="Museo Sans 70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+mn-lt"/>
              </a:rPr>
              <a:t>Which obligations do I have to the different parties?</a:t>
            </a:r>
          </a:p>
          <a:p>
            <a:pPr algn="l" rtl="0" fontAlgn="base"/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+mn-lt"/>
              </a:rPr>
              <a:t> </a:t>
            </a:r>
            <a:endParaRPr lang="en-US" b="0" i="0" dirty="0">
              <a:solidFill>
                <a:srgbClr val="000000"/>
              </a:solidFill>
              <a:effectLst/>
              <a:latin typeface="+mn-lt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+mn-lt"/>
              </a:rPr>
              <a:t>May I break my promise? 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+mn-lt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+mn-lt"/>
              </a:rPr>
              <a:t>Do I use my research partners merely as a means or do I really respect their interests?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+mn-lt"/>
              </a:rPr>
              <a:t> </a:t>
            </a:r>
            <a:endParaRPr lang="en-US" b="0" i="0" dirty="0">
              <a:solidFill>
                <a:srgbClr val="000000"/>
              </a:solidFill>
              <a:effectLst/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3646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87C66C-A5A9-DD1B-4CDD-FFCFE393F3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734231B0-72B5-8279-E142-718411AA6A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1438" y="1723420"/>
            <a:ext cx="7756187" cy="147063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a-DK" sz="7200" dirty="0">
                <a:latin typeface="Museo Sans 900" panose="02000000000000000000" pitchFamily="50" charset="0"/>
              </a:rPr>
              <a:t>UTILITARIANISM</a:t>
            </a:r>
            <a:endParaRPr lang="nl-NL" sz="7200" dirty="0">
              <a:latin typeface="Museo Sans 900" panose="02000000000000000000" pitchFamily="50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E658B1-D225-78F3-EDF7-6E0CE35B4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8452" y="4370889"/>
            <a:ext cx="988883" cy="684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691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DFBA46-19F6-6979-F29F-9C7D699FAE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7BFF7E1-4E28-E0F1-09C3-0707233DFC98}"/>
              </a:ext>
            </a:extLst>
          </p:cNvPr>
          <p:cNvSpPr/>
          <p:nvPr/>
        </p:nvSpPr>
        <p:spPr>
          <a:xfrm>
            <a:off x="0" y="0"/>
            <a:ext cx="9144000" cy="119660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AA83EE73-8453-FE7A-88A4-16CDC4949BC6}"/>
              </a:ext>
            </a:extLst>
          </p:cNvPr>
          <p:cNvSpPr txBox="1">
            <a:spLocks/>
          </p:cNvSpPr>
          <p:nvPr/>
        </p:nvSpPr>
        <p:spPr>
          <a:xfrm>
            <a:off x="326425" y="211500"/>
            <a:ext cx="8172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lnSpc>
                <a:spcPts val="5600"/>
              </a:lnSpc>
              <a:spcBef>
                <a:spcPct val="0"/>
              </a:spcBef>
              <a:buNone/>
              <a:defRPr sz="6400" b="0" i="0" kern="1200" baseline="0">
                <a:solidFill>
                  <a:schemeClr val="bg1"/>
                </a:solidFill>
                <a:latin typeface="+mj-lt"/>
                <a:ea typeface="+mj-ea"/>
                <a:cs typeface="Museo Sans 700"/>
              </a:defRPr>
            </a:lvl1pPr>
          </a:lstStyle>
          <a:p>
            <a:r>
              <a:rPr lang="en-US" sz="3600" dirty="0"/>
              <a:t>Theory: Utilitarianism</a:t>
            </a:r>
            <a:endParaRPr lang="en-US" dirty="0"/>
          </a:p>
        </p:txBody>
      </p:sp>
      <p:sp>
        <p:nvSpPr>
          <p:cNvPr id="2" name="Tijdelijke aanduiding voor inhoud 5">
            <a:extLst>
              <a:ext uri="{FF2B5EF4-FFF2-40B4-BE49-F238E27FC236}">
                <a16:creationId xmlns:a16="http://schemas.microsoft.com/office/drawing/2014/main" id="{D80850C7-5502-4CDF-5B47-BB5889A94CA4}"/>
              </a:ext>
            </a:extLst>
          </p:cNvPr>
          <p:cNvSpPr txBox="1">
            <a:spLocks/>
          </p:cNvSpPr>
          <p:nvPr/>
        </p:nvSpPr>
        <p:spPr>
          <a:xfrm>
            <a:off x="326425" y="1621731"/>
            <a:ext cx="8172000" cy="232631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rgbClr val="FFFFFF"/>
                </a:solidFill>
                <a:latin typeface="Museo Sans 100"/>
                <a:ea typeface="+mn-ea"/>
                <a:cs typeface="Museo Sans 100"/>
              </a:defRPr>
            </a:lvl1pPr>
            <a:lvl2pPr marL="4572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2pPr>
            <a:lvl3pPr marL="9144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3pPr>
            <a:lvl4pPr marL="13716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4pPr>
            <a:lvl5pPr marL="18288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US" sz="2400" i="1" dirty="0">
                <a:solidFill>
                  <a:schemeClr val="tx2"/>
                </a:solidFill>
                <a:latin typeface="+mj-lt"/>
              </a:rPr>
              <a:t>Questions to consider:</a:t>
            </a:r>
            <a:r>
              <a:rPr lang="en-US" sz="2400" dirty="0">
                <a:solidFill>
                  <a:schemeClr val="tx2"/>
                </a:solidFill>
                <a:latin typeface="+mj-lt"/>
              </a:rPr>
              <a:t> </a:t>
            </a:r>
          </a:p>
          <a:p>
            <a:endParaRPr lang="en-US" sz="2400" dirty="0">
              <a:solidFill>
                <a:schemeClr val="tx2"/>
              </a:solidFill>
              <a:latin typeface="Museo Sans 70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+mn-lt"/>
              </a:rPr>
              <a:t>What would be the consequences?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+mn-lt"/>
              </a:rPr>
              <a:t> </a:t>
            </a:r>
          </a:p>
          <a:p>
            <a:pPr algn="l" rtl="0" fontAlgn="base"/>
            <a:endParaRPr lang="en-US" b="0" i="0" dirty="0">
              <a:solidFill>
                <a:srgbClr val="000000"/>
              </a:solidFill>
              <a:effectLst/>
              <a:latin typeface="+mn-lt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+mn-lt"/>
              </a:rPr>
              <a:t>Which decision will maximize utility / the well-being of the greatest number of people? 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5868DF-94F9-10D6-794E-AD37A6F40CD1}"/>
              </a:ext>
            </a:extLst>
          </p:cNvPr>
          <p:cNvSpPr txBox="1"/>
          <p:nvPr/>
        </p:nvSpPr>
        <p:spPr>
          <a:xfrm>
            <a:off x="738610" y="345316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 rtl="0" fontAlgn="base">
              <a:buFont typeface="Courier New" panose="02070309020205020404" pitchFamily="49" charset="0"/>
              <a:buChar char="o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+mn-lt"/>
              </a:rPr>
              <a:t>How can I calculate this?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+mn-lt"/>
              </a:rPr>
              <a:t> </a:t>
            </a:r>
            <a:endParaRPr lang="en-US" b="0" i="0" dirty="0">
              <a:solidFill>
                <a:srgbClr val="00000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5172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E286CE-5630-1AC2-B15D-0E3D12BF60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1951CFB-4698-1BBF-5FC3-1A10BEB65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06" y="1285270"/>
            <a:ext cx="7756187" cy="147063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a-DK" sz="7200" dirty="0">
                <a:latin typeface="Museo Sans 900" panose="02000000000000000000" pitchFamily="50" charset="0"/>
              </a:rPr>
              <a:t>CARE</a:t>
            </a:r>
            <a:br>
              <a:rPr lang="da-DK" sz="7200" dirty="0">
                <a:latin typeface="Museo Sans 900" panose="02000000000000000000" pitchFamily="50" charset="0"/>
              </a:rPr>
            </a:br>
            <a:r>
              <a:rPr lang="da-DK" sz="7200" dirty="0">
                <a:latin typeface="Museo Sans 900" panose="02000000000000000000" pitchFamily="50" charset="0"/>
              </a:rPr>
              <a:t>ETHICS</a:t>
            </a:r>
            <a:endParaRPr lang="nl-NL" sz="7200" dirty="0">
              <a:latin typeface="Museo Sans 900" panose="02000000000000000000" pitchFamily="50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F39F5F-3DA0-A13E-376B-A0694A9F55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8452" y="4370889"/>
            <a:ext cx="988883" cy="684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09849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2 kopie">
  <a:themeElements>
    <a:clrScheme name="Erasmus Corporate 2020">
      <a:dk1>
        <a:srgbClr val="002328"/>
      </a:dk1>
      <a:lt1>
        <a:sysClr val="window" lastClr="FFFFFF"/>
      </a:lt1>
      <a:dk2>
        <a:srgbClr val="0C8066"/>
      </a:dk2>
      <a:lt2>
        <a:srgbClr val="9C9C9C"/>
      </a:lt2>
      <a:accent1>
        <a:srgbClr val="E3DAD8"/>
      </a:accent1>
      <a:accent2>
        <a:srgbClr val="00B4D2"/>
      </a:accent2>
      <a:accent3>
        <a:srgbClr val="00A22E"/>
      </a:accent3>
      <a:accent4>
        <a:srgbClr val="FFD700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rasmus-corporate-nl-eng.1_0.pptx" id="{81FB2FF7-7A36-4370-92B3-73C2FB808BB7}" vid="{7EC3989A-2E2D-47E0-9E03-54ECA23CFB7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B7EB90B2989441A40EBDDB1B28625A" ma:contentTypeVersion="6" ma:contentTypeDescription="Create a new document." ma:contentTypeScope="" ma:versionID="f6ca9365d10829a6d175b3f7cf7513cc">
  <xsd:schema xmlns:xsd="http://www.w3.org/2001/XMLSchema" xmlns:xs="http://www.w3.org/2001/XMLSchema" xmlns:p="http://schemas.microsoft.com/office/2006/metadata/properties" xmlns:ns2="e8b047fb-1533-44ce-8ddb-c2e517b73b1d" xmlns:ns3="c0070412-fe25-4d72-9d4e-950ca437ca31" targetNamespace="http://schemas.microsoft.com/office/2006/metadata/properties" ma:root="true" ma:fieldsID="6e813193bbff8e0a3a29897cb109def1" ns2:_="" ns3:_="">
    <xsd:import namespace="e8b047fb-1533-44ce-8ddb-c2e517b73b1d"/>
    <xsd:import namespace="c0070412-fe25-4d72-9d4e-950ca437ca3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b047fb-1533-44ce-8ddb-c2e517b73b1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070412-fe25-4d72-9d4e-950ca437ca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FACC2E-9451-4B48-83FC-6CE9BEB55F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40C0E3-E6CA-4DE8-95F1-ACC27C04A4A2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79D074A-02C9-4846-90ED-BB5921FD5E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b047fb-1533-44ce-8ddb-c2e517b73b1d"/>
    <ds:schemaRef ds:uri="c0070412-fe25-4d72-9d4e-950ca437ca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EUR powerpoint_template_16-9</Template>
  <TotalTime>0</TotalTime>
  <Words>345</Words>
  <Application>Microsoft Office PowerPoint</Application>
  <PresentationFormat>On-screen Show (16:9)</PresentationFormat>
  <Paragraphs>70</Paragraphs>
  <Slides>14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Presentatie2 kopie</vt:lpstr>
      <vt:lpstr>How can you address ethical dilemmas in transformative research? </vt:lpstr>
      <vt:lpstr>PowerPoint Presentation</vt:lpstr>
      <vt:lpstr>VIRTUE  ETHICS</vt:lpstr>
      <vt:lpstr>PowerPoint Presentation</vt:lpstr>
      <vt:lpstr>DUTY-BASED ETHICS</vt:lpstr>
      <vt:lpstr>PowerPoint Presentation</vt:lpstr>
      <vt:lpstr>UTILITARIANISM</vt:lpstr>
      <vt:lpstr>PowerPoint Presentation</vt:lpstr>
      <vt:lpstr>CARE ETHICS</vt:lpstr>
      <vt:lpstr>PowerPoint Presentation</vt:lpstr>
      <vt:lpstr>UBUNTU ETHICS</vt:lpstr>
      <vt:lpstr>PowerPoint Presentation</vt:lpstr>
      <vt:lpstr>PRAGMATISM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VIRTUE  ETHICS</dc:title>
  <dc:subject/>
  <dc:creator>Emma Tram</dc:creator>
  <cp:keywords/>
  <dc:description>Corporate presentatie - versie 2 - augustus 2020_x000d_Ontwerp: Fabrique_x000d_Sjabloon: Ton Persoon</dc:description>
  <cp:lastModifiedBy>Rhiannon Williams</cp:lastModifiedBy>
  <cp:revision>82</cp:revision>
  <dcterms:created xsi:type="dcterms:W3CDTF">2024-03-19T15:18:57Z</dcterms:created>
  <dcterms:modified xsi:type="dcterms:W3CDTF">2024-06-21T13:13:04Z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0x010100E1D68C516804644A9B929E79E14799F8</vt:lpwstr>
  </property>
  <property fmtid="{D5CDD505-2E9C-101B-9397-08002B2CF9AE}" pid="3" name="MSIP_Label_8772ba27-cab8-4042-a351-a31f6e4eacdc_Enabled">
    <vt:lpwstr>true</vt:lpwstr>
  </property>
  <property fmtid="{D5CDD505-2E9C-101B-9397-08002B2CF9AE}" pid="4" name="MSIP_Label_8772ba27-cab8-4042-a351-a31f6e4eacdc_SetDate">
    <vt:lpwstr>2024-03-19T15:59:27Z</vt:lpwstr>
  </property>
  <property fmtid="{D5CDD505-2E9C-101B-9397-08002B2CF9AE}" pid="5" name="MSIP_Label_8772ba27-cab8-4042-a351-a31f6e4eacdc_Method">
    <vt:lpwstr>Standard</vt:lpwstr>
  </property>
  <property fmtid="{D5CDD505-2E9C-101B-9397-08002B2CF9AE}" pid="6" name="MSIP_Label_8772ba27-cab8-4042-a351-a31f6e4eacdc_Name">
    <vt:lpwstr>Internal</vt:lpwstr>
  </property>
  <property fmtid="{D5CDD505-2E9C-101B-9397-08002B2CF9AE}" pid="7" name="MSIP_Label_8772ba27-cab8-4042-a351-a31f6e4eacdc_SiteId">
    <vt:lpwstr>715902d6-f63e-4b8d-929b-4bb170bad492</vt:lpwstr>
  </property>
  <property fmtid="{D5CDD505-2E9C-101B-9397-08002B2CF9AE}" pid="8" name="MSIP_Label_8772ba27-cab8-4042-a351-a31f6e4eacdc_ActionId">
    <vt:lpwstr>b3e8381f-b84e-45a0-b6a4-b66a313374cc</vt:lpwstr>
  </property>
  <property fmtid="{D5CDD505-2E9C-101B-9397-08002B2CF9AE}" pid="9" name="MSIP_Label_8772ba27-cab8-4042-a351-a31f6e4eacdc_ContentBits">
    <vt:lpwstr>0</vt:lpwstr>
  </property>
</Properties>
</file>