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" panose="020B0604020202020204" charset="0"/>
      <p:regular r:id="rId14"/>
    </p:embeddedFont>
    <p:embeddedFont>
      <p:font typeface="Chivo 1" panose="020B0604020202020204" charset="0"/>
      <p:regular r:id="rId15"/>
    </p:embeddedFont>
    <p:embeddedFont>
      <p:font typeface="Chivo 1 Bold" panose="020B0604020202020204" charset="0"/>
      <p:regular r:id="rId16"/>
      <p:bold r:id="rId17"/>
    </p:embeddedFont>
    <p:embeddedFont>
      <p:font typeface="Chivo 1 Heavy" panose="020B0604020202020204" charset="0"/>
      <p:regular r:id="rId18"/>
      <p:bold r:id="rId19"/>
    </p:embeddedFont>
    <p:embeddedFont>
      <p:font typeface="Chivo 1 Ultra-Bold" panose="020B0604020202020204" charset="0"/>
      <p:regular r:id="rId20"/>
      <p:bold r:id="rId21"/>
    </p:embeddedFont>
    <p:embeddedFont>
      <p:font typeface="Chivo 1 Ultra-Bold Italics" panose="020B0604020202020204" charset="0"/>
      <p:regular r:id="rId22"/>
      <p:bold r:id="rId23"/>
      <p:italic r:id="rId24"/>
      <p:boldItalic r:id="rId25"/>
    </p:embeddedFont>
    <p:embeddedFont>
      <p:font typeface="Chivo 2 Medium"/>
      <p:regular r:id="rId26"/>
      <p:bold r:id="rId27"/>
    </p:embeddedFont>
    <p:embeddedFont>
      <p:font typeface="Open Sans 1" panose="020B0604020202020204" charset="0"/>
      <p:regular r:id="rId28"/>
    </p:embeddedFont>
    <p:embeddedFont>
      <p:font typeface="Open Sans 1 Bold" panose="020B0604020202020204" charset="0"/>
      <p:regular r:id="rId29"/>
      <p:bold r:id="rId30"/>
    </p:embeddedFont>
    <p:embeddedFont>
      <p:font typeface="Open Sans 2 Bold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 autoAdjust="0"/>
    <p:restoredTop sz="94626" autoAdjust="0"/>
  </p:normalViewPr>
  <p:slideViewPr>
    <p:cSldViewPr>
      <p:cViewPr varScale="1">
        <p:scale>
          <a:sx n="68" d="100"/>
          <a:sy n="68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obhan Airey" userId="44822191-588d-42e6-b7e1-fabd7bf8f194" providerId="ADAL" clId="{030921A5-6C01-4A09-9CFE-4F99672A5185}"/>
    <pc:docChg chg="modSld">
      <pc:chgData name="Siobhan Airey" userId="44822191-588d-42e6-b7e1-fabd7bf8f194" providerId="ADAL" clId="{030921A5-6C01-4A09-9CFE-4F99672A5185}" dt="2026-06-17T12:31:38.343" v="0" actId="20577"/>
      <pc:docMkLst>
        <pc:docMk/>
      </pc:docMkLst>
      <pc:sldChg chg="modSp mod">
        <pc:chgData name="Siobhan Airey" userId="44822191-588d-42e6-b7e1-fabd7bf8f194" providerId="ADAL" clId="{030921A5-6C01-4A09-9CFE-4F99672A5185}" dt="2026-06-17T12:31:38.343" v="0" actId="20577"/>
        <pc:sldMkLst>
          <pc:docMk/>
          <pc:sldMk cId="0" sldId="264"/>
        </pc:sldMkLst>
        <pc:spChg chg="mod">
          <ac:chgData name="Siobhan Airey" userId="44822191-588d-42e6-b7e1-fabd7bf8f194" providerId="ADAL" clId="{030921A5-6C01-4A09-9CFE-4F99672A5185}" dt="2026-06-17T12:31:38.343" v="0" actId="20577"/>
          <ac:spMkLst>
            <pc:docMk/>
            <pc:sldMk cId="0" sldId="264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0" y="-6477997"/>
            <a:ext cx="18288000" cy="18288000"/>
            <a:chOff x="0" y="0"/>
            <a:chExt cx="5416209" cy="5416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16209" cy="5416209"/>
            </a:xfrm>
            <a:custGeom>
              <a:avLst/>
              <a:gdLst/>
              <a:ahLst/>
              <a:cxnLst/>
              <a:rect l="l" t="t" r="r" b="b"/>
              <a:pathLst>
                <a:path w="5416209" h="5416209">
                  <a:moveTo>
                    <a:pt x="0" y="0"/>
                  </a:moveTo>
                  <a:lnTo>
                    <a:pt x="5416209" y="0"/>
                  </a:lnTo>
                  <a:lnTo>
                    <a:pt x="5416209" y="5416209"/>
                  </a:lnTo>
                  <a:lnTo>
                    <a:pt x="0" y="5416209"/>
                  </a:lnTo>
                  <a:close/>
                </a:path>
              </a:pathLst>
            </a:custGeom>
            <a:solidFill>
              <a:srgbClr val="18355F">
                <a:alpha val="40784"/>
              </a:srgbClr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416209" cy="5444784"/>
            </a:xfrm>
            <a:prstGeom prst="rect">
              <a:avLst/>
            </a:prstGeom>
          </p:spPr>
          <p:txBody>
            <a:bodyPr lIns="38722" tIns="38722" rIns="38722" bIns="38722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5890550" y="422510"/>
            <a:ext cx="1608965" cy="1580361"/>
          </a:xfrm>
          <a:custGeom>
            <a:avLst/>
            <a:gdLst/>
            <a:ahLst/>
            <a:cxnLst/>
            <a:rect l="l" t="t" r="r" b="b"/>
            <a:pathLst>
              <a:path w="1608965" h="1580361">
                <a:moveTo>
                  <a:pt x="0" y="0"/>
                </a:moveTo>
                <a:lnTo>
                  <a:pt x="1608965" y="0"/>
                </a:lnTo>
                <a:lnTo>
                  <a:pt x="1608965" y="1580361"/>
                </a:lnTo>
                <a:lnTo>
                  <a:pt x="0" y="158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Freeform 7"/>
          <p:cNvSpPr/>
          <p:nvPr/>
        </p:nvSpPr>
        <p:spPr>
          <a:xfrm>
            <a:off x="571459" y="7882149"/>
            <a:ext cx="1608965" cy="1580361"/>
          </a:xfrm>
          <a:custGeom>
            <a:avLst/>
            <a:gdLst/>
            <a:ahLst/>
            <a:cxnLst/>
            <a:rect l="l" t="t" r="r" b="b"/>
            <a:pathLst>
              <a:path w="1608965" h="1580361">
                <a:moveTo>
                  <a:pt x="0" y="0"/>
                </a:moveTo>
                <a:lnTo>
                  <a:pt x="1608965" y="0"/>
                </a:lnTo>
                <a:lnTo>
                  <a:pt x="1608965" y="1580362"/>
                </a:lnTo>
                <a:lnTo>
                  <a:pt x="0" y="1580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TextBox 8"/>
          <p:cNvSpPr txBox="1"/>
          <p:nvPr/>
        </p:nvSpPr>
        <p:spPr>
          <a:xfrm>
            <a:off x="1549562" y="7265799"/>
            <a:ext cx="9367019" cy="89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331"/>
              </a:lnSpc>
              <a:spcBef>
                <a:spcPct val="0"/>
              </a:spcBef>
            </a:pPr>
            <a:r>
              <a:rPr lang="en-US" sz="5236" b="1">
                <a:solidFill>
                  <a:srgbClr val="EDEDED"/>
                </a:solidFill>
                <a:latin typeface="Chivo 1 Bold"/>
                <a:ea typeface="Chivo 1 Bold"/>
                <a:cs typeface="Chivo 1 Bold"/>
                <a:sym typeface="Chivo 1 Bold"/>
              </a:rPr>
              <a:t>June 16th 14:00 - 20:00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097852" y="7239233"/>
            <a:ext cx="7612795" cy="2223277"/>
            <a:chOff x="0" y="0"/>
            <a:chExt cx="10150393" cy="2964370"/>
          </a:xfrm>
        </p:grpSpPr>
        <p:sp>
          <p:nvSpPr>
            <p:cNvPr id="10" name="Freeform 10"/>
            <p:cNvSpPr/>
            <p:nvPr/>
          </p:nvSpPr>
          <p:spPr>
            <a:xfrm>
              <a:off x="7226090" y="343161"/>
              <a:ext cx="2924303" cy="1424380"/>
            </a:xfrm>
            <a:custGeom>
              <a:avLst/>
              <a:gdLst/>
              <a:ahLst/>
              <a:cxnLst/>
              <a:rect l="l" t="t" r="r" b="b"/>
              <a:pathLst>
                <a:path w="2924303" h="1424380">
                  <a:moveTo>
                    <a:pt x="0" y="0"/>
                  </a:moveTo>
                  <a:lnTo>
                    <a:pt x="2924303" y="0"/>
                  </a:lnTo>
                  <a:lnTo>
                    <a:pt x="2924303" y="1424380"/>
                  </a:lnTo>
                  <a:lnTo>
                    <a:pt x="0" y="1424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655" t="-42039" r="-20112" b="-39807"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247072" y="0"/>
              <a:ext cx="3313023" cy="2341150"/>
            </a:xfrm>
            <a:custGeom>
              <a:avLst/>
              <a:gdLst/>
              <a:ahLst/>
              <a:cxnLst/>
              <a:rect l="l" t="t" r="r" b="b"/>
              <a:pathLst>
                <a:path w="3313023" h="2341150">
                  <a:moveTo>
                    <a:pt x="0" y="0"/>
                  </a:moveTo>
                  <a:lnTo>
                    <a:pt x="3313023" y="0"/>
                  </a:lnTo>
                  <a:lnTo>
                    <a:pt x="3313023" y="2341150"/>
                  </a:lnTo>
                  <a:lnTo>
                    <a:pt x="0" y="2341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16025"/>
              <a:ext cx="2848345" cy="2848345"/>
            </a:xfrm>
            <a:custGeom>
              <a:avLst/>
              <a:gdLst/>
              <a:ahLst/>
              <a:cxnLst/>
              <a:rect l="l" t="t" r="r" b="b"/>
              <a:pathLst>
                <a:path w="2848345" h="2848345">
                  <a:moveTo>
                    <a:pt x="0" y="0"/>
                  </a:moveTo>
                  <a:lnTo>
                    <a:pt x="2848345" y="0"/>
                  </a:lnTo>
                  <a:lnTo>
                    <a:pt x="2848345" y="2848345"/>
                  </a:lnTo>
                  <a:lnTo>
                    <a:pt x="0" y="2848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211272" y="1307941"/>
            <a:ext cx="3483760" cy="65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8"/>
              </a:lnSpc>
            </a:pPr>
            <a:r>
              <a:rPr lang="en-US" sz="2937" b="1" spc="-158">
                <a:solidFill>
                  <a:srgbClr val="FF751F"/>
                </a:solidFill>
                <a:latin typeface="Chivo 1 Ultra-Bold"/>
                <a:ea typeface="Chivo 1 Ultra-Bold"/>
                <a:cs typeface="Chivo 1 Ultra-Bold"/>
                <a:sym typeface="Chivo 1 Ultra-Bold"/>
              </a:rPr>
              <a:t>climate justice </a:t>
            </a:r>
            <a:r>
              <a:rPr lang="en-US" sz="2937" b="1" i="1" spc="-158">
                <a:solidFill>
                  <a:srgbClr val="FF751F"/>
                </a:solidFill>
                <a:latin typeface="Chivo 1 Ultra-Bold Italics"/>
                <a:ea typeface="Chivo 1 Ultra-Bold Italics"/>
                <a:cs typeface="Chivo 1 Ultra-Bold Italics"/>
                <a:sym typeface="Chivo 1 Ultra-Bold Italics"/>
              </a:rPr>
              <a:t>community</a:t>
            </a:r>
            <a:r>
              <a:rPr lang="en-US" sz="2937" b="1" spc="-158">
                <a:solidFill>
                  <a:srgbClr val="FF751F"/>
                </a:solidFill>
                <a:latin typeface="Chivo 1 Ultra-Bold"/>
                <a:ea typeface="Chivo 1 Ultra-Bold"/>
                <a:cs typeface="Chivo 1 Ultra-Bold"/>
                <a:sym typeface="Chivo 1 Ultra-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9562" y="8085286"/>
            <a:ext cx="5785843" cy="581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718"/>
              </a:lnSpc>
              <a:spcBef>
                <a:spcPct val="0"/>
              </a:spcBef>
            </a:pPr>
            <a:r>
              <a:rPr lang="en-US" sz="3370" b="1">
                <a:solidFill>
                  <a:srgbClr val="EDEDED"/>
                </a:solidFill>
                <a:latin typeface="Chivo 1 Bold"/>
                <a:ea typeface="Chivo 1 Bold"/>
                <a:cs typeface="Chivo 1 Bold"/>
                <a:sym typeface="Chivo 1 Bold"/>
              </a:rPr>
              <a:t> The Hague Humanity Hub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5290" y="4018917"/>
            <a:ext cx="15117419" cy="312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From TAFF (Santa Marta) </a:t>
            </a:r>
          </a:p>
          <a:p>
            <a:pPr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to Just Transition (COP 31) </a:t>
            </a:r>
          </a:p>
          <a:p>
            <a:pPr marL="0" lvl="0" indent="0"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and Beyond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1920" y="10274109"/>
            <a:ext cx="18288000" cy="10287000"/>
            <a:chOff x="0" y="0"/>
            <a:chExt cx="5418667" cy="304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8667" cy="3048000"/>
            </a:xfrm>
            <a:custGeom>
              <a:avLst/>
              <a:gdLst/>
              <a:ahLst/>
              <a:cxnLst/>
              <a:rect l="l" t="t" r="r" b="b"/>
              <a:pathLst>
                <a:path w="5418667" h="3048000">
                  <a:moveTo>
                    <a:pt x="0" y="0"/>
                  </a:moveTo>
                  <a:lnTo>
                    <a:pt x="5418667" y="0"/>
                  </a:lnTo>
                  <a:lnTo>
                    <a:pt x="5418667" y="3048000"/>
                  </a:lnTo>
                  <a:lnTo>
                    <a:pt x="0" y="3048000"/>
                  </a:ln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35000"/>
                  </a:srgbClr>
                </a:gs>
                <a:gs pos="100000">
                  <a:srgbClr val="00BF63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418667" cy="3076575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131"/>
                </a:lnSpc>
              </a:pPr>
              <a:r>
                <a:rPr lang="en-US" sz="1522">
                  <a:solidFill>
                    <a:srgbClr val="FFFFFF">
                      <a:alpha val="34902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]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6" name="Freeform 6"/>
          <p:cNvSpPr/>
          <p:nvPr/>
        </p:nvSpPr>
        <p:spPr>
          <a:xfrm>
            <a:off x="4178636" y="4058246"/>
            <a:ext cx="2442329" cy="3256439"/>
          </a:xfrm>
          <a:custGeom>
            <a:avLst/>
            <a:gdLst/>
            <a:ahLst/>
            <a:cxnLst/>
            <a:rect l="l" t="t" r="r" b="b"/>
            <a:pathLst>
              <a:path w="2442329" h="3256439">
                <a:moveTo>
                  <a:pt x="0" y="0"/>
                </a:moveTo>
                <a:lnTo>
                  <a:pt x="2442329" y="0"/>
                </a:lnTo>
                <a:lnTo>
                  <a:pt x="2442329" y="3256438"/>
                </a:lnTo>
                <a:lnTo>
                  <a:pt x="0" y="325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48" t="-667" r="-9785" b="-154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Freeform 7"/>
          <p:cNvSpPr/>
          <p:nvPr/>
        </p:nvSpPr>
        <p:spPr>
          <a:xfrm>
            <a:off x="14626893" y="4060786"/>
            <a:ext cx="2438519" cy="3251358"/>
          </a:xfrm>
          <a:custGeom>
            <a:avLst/>
            <a:gdLst/>
            <a:ahLst/>
            <a:cxnLst/>
            <a:rect l="l" t="t" r="r" b="b"/>
            <a:pathLst>
              <a:path w="2438519" h="3251358">
                <a:moveTo>
                  <a:pt x="0" y="0"/>
                </a:moveTo>
                <a:lnTo>
                  <a:pt x="2438519" y="0"/>
                </a:lnTo>
                <a:lnTo>
                  <a:pt x="2438519" y="3251358"/>
                </a:lnTo>
                <a:lnTo>
                  <a:pt x="0" y="3251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66" t="-78" r="-16666" b="-7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Freeform 8"/>
          <p:cNvSpPr/>
          <p:nvPr/>
        </p:nvSpPr>
        <p:spPr>
          <a:xfrm>
            <a:off x="7437921" y="4020348"/>
            <a:ext cx="2659553" cy="3324441"/>
          </a:xfrm>
          <a:custGeom>
            <a:avLst/>
            <a:gdLst/>
            <a:ahLst/>
            <a:cxnLst/>
            <a:rect l="l" t="t" r="r" b="b"/>
            <a:pathLst>
              <a:path w="2659553" h="3324441">
                <a:moveTo>
                  <a:pt x="0" y="0"/>
                </a:moveTo>
                <a:lnTo>
                  <a:pt x="2659554" y="0"/>
                </a:lnTo>
                <a:lnTo>
                  <a:pt x="2659554" y="3324441"/>
                </a:lnTo>
                <a:lnTo>
                  <a:pt x="0" y="3324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531" r="-11531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9" name="TextBox 9"/>
          <p:cNvSpPr txBox="1"/>
          <p:nvPr/>
        </p:nvSpPr>
        <p:spPr>
          <a:xfrm>
            <a:off x="670830" y="1457075"/>
            <a:ext cx="14028378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en-US" sz="3999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TAFF26 to TAFF 27, and TAFFs to COP 31 and Beyond 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11" name="Freeform 11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768678" y="69324"/>
            <a:ext cx="2299455" cy="1448656"/>
          </a:xfrm>
          <a:custGeom>
            <a:avLst/>
            <a:gdLst/>
            <a:ahLst/>
            <a:cxnLst/>
            <a:rect l="l" t="t" r="r" b="b"/>
            <a:pathLst>
              <a:path w="2299455" h="1448656">
                <a:moveTo>
                  <a:pt x="0" y="0"/>
                </a:moveTo>
                <a:lnTo>
                  <a:pt x="2299454" y="0"/>
                </a:lnTo>
                <a:lnTo>
                  <a:pt x="2299454" y="1448656"/>
                </a:lnTo>
                <a:lnTo>
                  <a:pt x="0" y="14486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4" name="Freeform 14"/>
          <p:cNvSpPr/>
          <p:nvPr/>
        </p:nvSpPr>
        <p:spPr>
          <a:xfrm>
            <a:off x="11144687" y="4045629"/>
            <a:ext cx="2442329" cy="3241234"/>
          </a:xfrm>
          <a:custGeom>
            <a:avLst/>
            <a:gdLst/>
            <a:ahLst/>
            <a:cxnLst/>
            <a:rect l="l" t="t" r="r" b="b"/>
            <a:pathLst>
              <a:path w="2442329" h="3241234">
                <a:moveTo>
                  <a:pt x="0" y="0"/>
                </a:moveTo>
                <a:lnTo>
                  <a:pt x="2442328" y="0"/>
                </a:lnTo>
                <a:lnTo>
                  <a:pt x="2442328" y="3241234"/>
                </a:lnTo>
                <a:lnTo>
                  <a:pt x="0" y="32412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841" r="-15841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5" name="Freeform 15"/>
          <p:cNvSpPr/>
          <p:nvPr/>
        </p:nvSpPr>
        <p:spPr>
          <a:xfrm>
            <a:off x="14633756" y="4048484"/>
            <a:ext cx="2431656" cy="3238379"/>
          </a:xfrm>
          <a:custGeom>
            <a:avLst/>
            <a:gdLst/>
            <a:ahLst/>
            <a:cxnLst/>
            <a:rect l="l" t="t" r="r" b="b"/>
            <a:pathLst>
              <a:path w="2431656" h="3238379">
                <a:moveTo>
                  <a:pt x="0" y="0"/>
                </a:moveTo>
                <a:lnTo>
                  <a:pt x="2431656" y="0"/>
                </a:lnTo>
                <a:lnTo>
                  <a:pt x="2431656" y="3238379"/>
                </a:lnTo>
                <a:lnTo>
                  <a:pt x="0" y="32383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8370" r="-18370" b="-178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6" name="Freeform 16"/>
          <p:cNvSpPr/>
          <p:nvPr/>
        </p:nvSpPr>
        <p:spPr>
          <a:xfrm>
            <a:off x="7437921" y="4020348"/>
            <a:ext cx="2659015" cy="3266515"/>
          </a:xfrm>
          <a:custGeom>
            <a:avLst/>
            <a:gdLst/>
            <a:ahLst/>
            <a:cxnLst/>
            <a:rect l="l" t="t" r="r" b="b"/>
            <a:pathLst>
              <a:path w="2659015" h="3266515">
                <a:moveTo>
                  <a:pt x="0" y="0"/>
                </a:moveTo>
                <a:lnTo>
                  <a:pt x="2659016" y="0"/>
                </a:lnTo>
                <a:lnTo>
                  <a:pt x="2659016" y="3266515"/>
                </a:lnTo>
                <a:lnTo>
                  <a:pt x="0" y="3266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8536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7" name="Freeform 17"/>
          <p:cNvSpPr/>
          <p:nvPr/>
        </p:nvSpPr>
        <p:spPr>
          <a:xfrm>
            <a:off x="4178636" y="4058246"/>
            <a:ext cx="2442329" cy="3253899"/>
          </a:xfrm>
          <a:custGeom>
            <a:avLst/>
            <a:gdLst/>
            <a:ahLst/>
            <a:cxnLst/>
            <a:rect l="l" t="t" r="r" b="b"/>
            <a:pathLst>
              <a:path w="2442329" h="3253899">
                <a:moveTo>
                  <a:pt x="0" y="0"/>
                </a:moveTo>
                <a:lnTo>
                  <a:pt x="2442329" y="0"/>
                </a:lnTo>
                <a:lnTo>
                  <a:pt x="2442329" y="3253898"/>
                </a:lnTo>
                <a:lnTo>
                  <a:pt x="0" y="3253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7572" r="-78802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8" name="Freeform 18"/>
          <p:cNvSpPr/>
          <p:nvPr/>
        </p:nvSpPr>
        <p:spPr>
          <a:xfrm>
            <a:off x="1053923" y="4060786"/>
            <a:ext cx="2480474" cy="3226077"/>
          </a:xfrm>
          <a:custGeom>
            <a:avLst/>
            <a:gdLst/>
            <a:ahLst/>
            <a:cxnLst/>
            <a:rect l="l" t="t" r="r" b="b"/>
            <a:pathLst>
              <a:path w="2480474" h="3226077">
                <a:moveTo>
                  <a:pt x="0" y="0"/>
                </a:moveTo>
                <a:lnTo>
                  <a:pt x="2480474" y="0"/>
                </a:lnTo>
                <a:lnTo>
                  <a:pt x="2480474" y="3226077"/>
                </a:lnTo>
                <a:lnTo>
                  <a:pt x="0" y="32260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113" r="-9737" b="-5469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9" name="TextBox 19"/>
          <p:cNvSpPr txBox="1"/>
          <p:nvPr/>
        </p:nvSpPr>
        <p:spPr>
          <a:xfrm>
            <a:off x="7437921" y="3117790"/>
            <a:ext cx="3655197" cy="40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Yağız Eren Abanus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471144" y="2922765"/>
            <a:ext cx="2108360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Sjoukje van Oosterhout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33756" y="2922765"/>
            <a:ext cx="2836827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Prof. Alessandra Arcuri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4248" y="107904"/>
            <a:ext cx="11496433" cy="133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 dirty="0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PANEL DISCUSSION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178636" y="2974000"/>
            <a:ext cx="2799843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Prof. Lorenzo Pellegrini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190265" y="7581384"/>
            <a:ext cx="2788213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Erasmus University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28949" y="7581384"/>
            <a:ext cx="2992750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Progressief Nederland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633756" y="7588369"/>
            <a:ext cx="3232679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Erasmus University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8700" y="3178787"/>
            <a:ext cx="2747243" cy="40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Dr. Siobhán Airey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7588369"/>
            <a:ext cx="2747243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Erasmus University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136148" y="7588369"/>
            <a:ext cx="3343929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Center for Spatial Justice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Freeform 3"/>
          <p:cNvSpPr/>
          <p:nvPr/>
        </p:nvSpPr>
        <p:spPr>
          <a:xfrm rot="-5400000">
            <a:off x="16055594" y="8187890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4" name="TextBox 4"/>
          <p:cNvSpPr txBox="1"/>
          <p:nvPr/>
        </p:nvSpPr>
        <p:spPr>
          <a:xfrm>
            <a:off x="3752319" y="2796043"/>
            <a:ext cx="11729517" cy="617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What Happens Next?</a:t>
            </a: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✓ Share your feedback on today's event</a:t>
            </a: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 ✓ Receive our Manifesto &amp; Agenda Report</a:t>
            </a: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 ✓ Stay connected and engaged</a:t>
            </a:r>
          </a:p>
          <a:p>
            <a:pPr algn="l">
              <a:lnSpc>
                <a:spcPts val="6299"/>
              </a:lnSpc>
            </a:pPr>
            <a:endParaRPr lang="en-US" sz="4500" b="1">
              <a:solidFill>
                <a:srgbClr val="FFFFFF"/>
              </a:solidFill>
              <a:latin typeface="Chivo 1 Bold"/>
              <a:ea typeface="Chivo 1 Bold"/>
              <a:cs typeface="Chivo 1 Bold"/>
              <a:sym typeface="Chivo 1 Bold"/>
            </a:endParaRPr>
          </a:p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Contact us: climate@humanityhub.org</a:t>
            </a:r>
          </a:p>
          <a:p>
            <a:pPr algn="l">
              <a:lnSpc>
                <a:spcPts val="6299"/>
              </a:lnSpc>
            </a:pPr>
            <a:endParaRPr lang="en-US" sz="4500" b="1">
              <a:solidFill>
                <a:srgbClr val="FFFFFF"/>
              </a:solidFill>
              <a:latin typeface="Chivo 1 Bold"/>
              <a:ea typeface="Chivo 1 Bold"/>
              <a:cs typeface="Chivo 1 Bold"/>
              <a:sym typeface="Chivo 1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6" name="Freeform 6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8" name="Freeform 8"/>
          <p:cNvSpPr/>
          <p:nvPr/>
        </p:nvSpPr>
        <p:spPr>
          <a:xfrm>
            <a:off x="12318476" y="283478"/>
            <a:ext cx="1433642" cy="745222"/>
          </a:xfrm>
          <a:custGeom>
            <a:avLst/>
            <a:gdLst/>
            <a:ahLst/>
            <a:cxnLst/>
            <a:rect l="l" t="t" r="r" b="b"/>
            <a:pathLst>
              <a:path w="1433642" h="745222">
                <a:moveTo>
                  <a:pt x="0" y="0"/>
                </a:moveTo>
                <a:lnTo>
                  <a:pt x="1433642" y="0"/>
                </a:lnTo>
                <a:lnTo>
                  <a:pt x="1433642" y="745222"/>
                </a:lnTo>
                <a:lnTo>
                  <a:pt x="0" y="7452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Freeform 3"/>
          <p:cNvSpPr/>
          <p:nvPr/>
        </p:nvSpPr>
        <p:spPr>
          <a:xfrm rot="-5400000">
            <a:off x="16055594" y="8187890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5" name="TextBox 5"/>
          <p:cNvSpPr txBox="1"/>
          <p:nvPr/>
        </p:nvSpPr>
        <p:spPr>
          <a:xfrm>
            <a:off x="3725139" y="3645629"/>
            <a:ext cx="10589716" cy="159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12"/>
              </a:lnSpc>
            </a:pPr>
            <a:r>
              <a:rPr lang="en-US" sz="14066" b="1">
                <a:solidFill>
                  <a:srgbClr val="FFFFFF"/>
                </a:solidFill>
                <a:latin typeface="Chivo 1 Heavy"/>
                <a:ea typeface="Chivo 1 Heavy"/>
                <a:cs typeface="Chivo 1 Heavy"/>
                <a:sym typeface="Chivo 1 Heavy"/>
              </a:rPr>
              <a:t>THANK YOU!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7" name="Freeform 7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9" name="Freeform 9"/>
          <p:cNvSpPr/>
          <p:nvPr/>
        </p:nvSpPr>
        <p:spPr>
          <a:xfrm>
            <a:off x="12318476" y="283478"/>
            <a:ext cx="1433642" cy="745222"/>
          </a:xfrm>
          <a:custGeom>
            <a:avLst/>
            <a:gdLst/>
            <a:ahLst/>
            <a:cxnLst/>
            <a:rect l="l" t="t" r="r" b="b"/>
            <a:pathLst>
              <a:path w="1433642" h="745222">
                <a:moveTo>
                  <a:pt x="0" y="0"/>
                </a:moveTo>
                <a:lnTo>
                  <a:pt x="1433642" y="0"/>
                </a:lnTo>
                <a:lnTo>
                  <a:pt x="1433642" y="745222"/>
                </a:lnTo>
                <a:lnTo>
                  <a:pt x="0" y="7452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0" name="TextBox 10"/>
          <p:cNvSpPr txBox="1"/>
          <p:nvPr/>
        </p:nvSpPr>
        <p:spPr>
          <a:xfrm>
            <a:off x="3348077" y="6358769"/>
            <a:ext cx="11591846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hivo 2 Medium"/>
                <a:ea typeface="Chivo 2 Medium"/>
                <a:cs typeface="Chivo 2 Medium"/>
                <a:sym typeface="Chivo 2 Medium"/>
              </a:rPr>
              <a:t>Thank you to the Netherlands Network on Human Rights, and EU SHIFT COST Action for their support of this event</a:t>
            </a:r>
          </a:p>
          <a:p>
            <a:pPr algn="ctr">
              <a:lnSpc>
                <a:spcPts val="4480"/>
              </a:lnSpc>
            </a:pPr>
            <a:endParaRPr lang="en-US" sz="3200" b="1">
              <a:solidFill>
                <a:srgbClr val="FFFFFF"/>
              </a:solidFill>
              <a:latin typeface="Chivo 2 Medium"/>
              <a:ea typeface="Chivo 2 Medium"/>
              <a:cs typeface="Chivo 2 Medium"/>
              <a:sym typeface="Chivo 2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581419" y="5086350"/>
            <a:ext cx="4353223" cy="457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9"/>
              </a:lnSpc>
              <a:spcBef>
                <a:spcPct val="0"/>
              </a:spcBef>
            </a:pPr>
            <a:r>
              <a:rPr lang="en-US" sz="2628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 climate@humanityhub.org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80591" y="1498930"/>
            <a:ext cx="13007409" cy="832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7"/>
              </a:lnSpc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Welcome and Introduction</a:t>
            </a:r>
          </a:p>
          <a:p>
            <a:pPr algn="l">
              <a:lnSpc>
                <a:spcPts val="5207"/>
              </a:lnSpc>
            </a:pPr>
            <a:endParaRPr lang="en-US" sz="4199" b="1" dirty="0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7"/>
              </a:lnSpc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Panel Discussion</a:t>
            </a:r>
          </a:p>
          <a:p>
            <a:pPr algn="l">
              <a:lnSpc>
                <a:spcPts val="3720"/>
              </a:lnSpc>
            </a:pPr>
            <a:r>
              <a:rPr lang="en-US" sz="3000" b="1" dirty="0" err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Contextualising</a:t>
            </a:r>
            <a:r>
              <a:rPr lang="en-US" sz="3000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Santa Marta (2026) for fossil fuel phase-out</a:t>
            </a:r>
          </a:p>
          <a:p>
            <a:pPr algn="l">
              <a:lnSpc>
                <a:spcPts val="3720"/>
              </a:lnSpc>
            </a:pPr>
            <a:endParaRPr lang="en-US" sz="3000" b="1" dirty="0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7"/>
              </a:lnSpc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Examining the three TAFF ‘Workstreams’</a:t>
            </a:r>
          </a:p>
          <a:p>
            <a:pPr algn="l">
              <a:lnSpc>
                <a:spcPts val="5207"/>
              </a:lnSpc>
            </a:pPr>
            <a:endParaRPr lang="en-US" sz="4199" b="1" dirty="0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7"/>
              </a:lnSpc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Reflections on the path(s) ahead</a:t>
            </a:r>
          </a:p>
          <a:p>
            <a:pPr algn="l">
              <a:lnSpc>
                <a:spcPts val="3720"/>
              </a:lnSpc>
            </a:pPr>
            <a:r>
              <a:rPr lang="en-US" sz="3000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Prof. Elisa Morgera, UN Special Rapporteur on climate change</a:t>
            </a:r>
          </a:p>
          <a:p>
            <a:pPr algn="l">
              <a:lnSpc>
                <a:spcPts val="5207"/>
              </a:lnSpc>
            </a:pPr>
            <a:endParaRPr lang="en-US" sz="3000" b="1" dirty="0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7"/>
              </a:lnSpc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Panel Discussion </a:t>
            </a:r>
          </a:p>
          <a:p>
            <a:pPr algn="l">
              <a:lnSpc>
                <a:spcPts val="3720"/>
              </a:lnSpc>
            </a:pPr>
            <a:r>
              <a:rPr lang="en-US" sz="3000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TAFF26 to TAFF 27, and TAFFs to COP 31 and beyond </a:t>
            </a:r>
          </a:p>
          <a:p>
            <a:pPr algn="l">
              <a:lnSpc>
                <a:spcPts val="4340"/>
              </a:lnSpc>
            </a:pPr>
            <a:endParaRPr lang="en-US" sz="3000" b="1" dirty="0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8"/>
              </a:lnSpc>
            </a:pPr>
            <a:r>
              <a:rPr lang="en-US" sz="4200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Networking Drinks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668774" y="5768705"/>
            <a:ext cx="8576494" cy="75044"/>
          </a:xfrm>
          <a:custGeom>
            <a:avLst/>
            <a:gdLst/>
            <a:ahLst/>
            <a:cxnLst/>
            <a:rect l="l" t="t" r="r" b="b"/>
            <a:pathLst>
              <a:path w="8576494" h="75044">
                <a:moveTo>
                  <a:pt x="0" y="0"/>
                </a:moveTo>
                <a:lnTo>
                  <a:pt x="8576494" y="0"/>
                </a:lnTo>
                <a:lnTo>
                  <a:pt x="8576494" y="75045"/>
                </a:lnTo>
                <a:lnTo>
                  <a:pt x="0" y="75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4" name="Group 4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5" name="Freeform 5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7" name="Freeform 7"/>
          <p:cNvSpPr/>
          <p:nvPr/>
        </p:nvSpPr>
        <p:spPr>
          <a:xfrm>
            <a:off x="11768678" y="69324"/>
            <a:ext cx="2299455" cy="1448656"/>
          </a:xfrm>
          <a:custGeom>
            <a:avLst/>
            <a:gdLst/>
            <a:ahLst/>
            <a:cxnLst/>
            <a:rect l="l" t="t" r="r" b="b"/>
            <a:pathLst>
              <a:path w="2299455" h="1448656">
                <a:moveTo>
                  <a:pt x="0" y="0"/>
                </a:moveTo>
                <a:lnTo>
                  <a:pt x="2299454" y="0"/>
                </a:lnTo>
                <a:lnTo>
                  <a:pt x="2299454" y="1448656"/>
                </a:lnTo>
                <a:lnTo>
                  <a:pt x="0" y="1448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TextBox 8"/>
          <p:cNvSpPr txBox="1"/>
          <p:nvPr/>
        </p:nvSpPr>
        <p:spPr>
          <a:xfrm>
            <a:off x="1028700" y="53991"/>
            <a:ext cx="7124700" cy="1261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77"/>
              </a:lnSpc>
            </a:pPr>
            <a:r>
              <a:rPr lang="en-US" sz="7341" b="1" dirty="0" err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Programme</a:t>
            </a:r>
            <a:endParaRPr lang="en-US" sz="7341" b="1" dirty="0">
              <a:solidFill>
                <a:srgbClr val="18355F"/>
              </a:solidFill>
              <a:latin typeface="Chivo 1 Bold"/>
              <a:ea typeface="Chivo 1 Bold"/>
              <a:cs typeface="Chivo 1 Bold"/>
              <a:sym typeface="Chivo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498930"/>
            <a:ext cx="4131618" cy="262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9"/>
              </a:lnSpc>
            </a:pPr>
            <a:r>
              <a:rPr lang="en-US" sz="4199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14:00 - 14:15</a:t>
            </a:r>
          </a:p>
          <a:p>
            <a:pPr algn="l">
              <a:lnSpc>
                <a:spcPts val="5249"/>
              </a:lnSpc>
            </a:pPr>
            <a:endParaRPr lang="en-US" sz="4199" b="1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49"/>
              </a:lnSpc>
            </a:pPr>
            <a:r>
              <a:rPr lang="en-US" sz="4199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14:15 - 15:25</a:t>
            </a:r>
          </a:p>
          <a:p>
            <a:pPr algn="l">
              <a:lnSpc>
                <a:spcPts val="5249"/>
              </a:lnSpc>
            </a:pPr>
            <a:endParaRPr lang="en-US" sz="4199" b="1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7045" y="9171889"/>
            <a:ext cx="3426806" cy="649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  <a:spcBef>
                <a:spcPct val="0"/>
              </a:spcBef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18:45 - 20:00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0967" y="4463920"/>
            <a:ext cx="3192884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15:30 - 16:30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17:15 - 17:35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17:35 - 18:45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1920" y="10274109"/>
            <a:ext cx="18288000" cy="10287000"/>
            <a:chOff x="0" y="0"/>
            <a:chExt cx="5418667" cy="304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18667" cy="3048000"/>
            </a:xfrm>
            <a:custGeom>
              <a:avLst/>
              <a:gdLst/>
              <a:ahLst/>
              <a:cxnLst/>
              <a:rect l="l" t="t" r="r" b="b"/>
              <a:pathLst>
                <a:path w="5418667" h="3048000">
                  <a:moveTo>
                    <a:pt x="0" y="0"/>
                  </a:moveTo>
                  <a:lnTo>
                    <a:pt x="5418667" y="0"/>
                  </a:lnTo>
                  <a:lnTo>
                    <a:pt x="5418667" y="3048000"/>
                  </a:lnTo>
                  <a:lnTo>
                    <a:pt x="0" y="3048000"/>
                  </a:lnTo>
                  <a:close/>
                </a:path>
              </a:pathLst>
            </a:custGeom>
            <a:gradFill rotWithShape="1">
              <a:gsLst>
                <a:gs pos="0">
                  <a:srgbClr val="004AAD">
                    <a:alpha val="35000"/>
                  </a:srgbClr>
                </a:gs>
                <a:gs pos="100000">
                  <a:srgbClr val="00BF63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418667" cy="3076575"/>
            </a:xfrm>
            <a:prstGeom prst="rect">
              <a:avLst/>
            </a:prstGeom>
          </p:spPr>
          <p:txBody>
            <a:bodyPr lIns="45156" tIns="45156" rIns="45156" bIns="45156" rtlCol="0" anchor="ctr"/>
            <a:lstStyle/>
            <a:p>
              <a:pPr algn="ctr">
                <a:lnSpc>
                  <a:spcPts val="2131"/>
                </a:lnSpc>
              </a:pPr>
              <a:r>
                <a:rPr lang="en-US" sz="1522">
                  <a:solidFill>
                    <a:srgbClr val="FFFFFF">
                      <a:alpha val="34902"/>
                    </a:srgbClr>
                  </a:solidFill>
                  <a:latin typeface="Canva Sans"/>
                  <a:ea typeface="Canva Sans"/>
                  <a:cs typeface="Canva Sans"/>
                  <a:sym typeface="Canva Sans"/>
                </a:rPr>
                <a:t>]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6" name="Freeform 6"/>
          <p:cNvSpPr/>
          <p:nvPr/>
        </p:nvSpPr>
        <p:spPr>
          <a:xfrm>
            <a:off x="3535254" y="4159013"/>
            <a:ext cx="2442329" cy="3256439"/>
          </a:xfrm>
          <a:custGeom>
            <a:avLst/>
            <a:gdLst/>
            <a:ahLst/>
            <a:cxnLst/>
            <a:rect l="l" t="t" r="r" b="b"/>
            <a:pathLst>
              <a:path w="2442329" h="3256439">
                <a:moveTo>
                  <a:pt x="0" y="0"/>
                </a:moveTo>
                <a:lnTo>
                  <a:pt x="2442329" y="0"/>
                </a:lnTo>
                <a:lnTo>
                  <a:pt x="2442329" y="3256438"/>
                </a:lnTo>
                <a:lnTo>
                  <a:pt x="0" y="32564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48" t="-667" r="-9785" b="-154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Freeform 7"/>
          <p:cNvSpPr/>
          <p:nvPr/>
        </p:nvSpPr>
        <p:spPr>
          <a:xfrm>
            <a:off x="9536138" y="4159013"/>
            <a:ext cx="2442329" cy="3256439"/>
          </a:xfrm>
          <a:custGeom>
            <a:avLst/>
            <a:gdLst/>
            <a:ahLst/>
            <a:cxnLst/>
            <a:rect l="l" t="t" r="r" b="b"/>
            <a:pathLst>
              <a:path w="2442329" h="3256439">
                <a:moveTo>
                  <a:pt x="0" y="0"/>
                </a:moveTo>
                <a:lnTo>
                  <a:pt x="2442329" y="0"/>
                </a:lnTo>
                <a:lnTo>
                  <a:pt x="2442329" y="3256438"/>
                </a:lnTo>
                <a:lnTo>
                  <a:pt x="0" y="3256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3" r="-733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Freeform 8"/>
          <p:cNvSpPr/>
          <p:nvPr/>
        </p:nvSpPr>
        <p:spPr>
          <a:xfrm>
            <a:off x="12431822" y="4161553"/>
            <a:ext cx="2438519" cy="3251358"/>
          </a:xfrm>
          <a:custGeom>
            <a:avLst/>
            <a:gdLst/>
            <a:ahLst/>
            <a:cxnLst/>
            <a:rect l="l" t="t" r="r" b="b"/>
            <a:pathLst>
              <a:path w="2438519" h="3251358">
                <a:moveTo>
                  <a:pt x="0" y="0"/>
                </a:moveTo>
                <a:lnTo>
                  <a:pt x="2438519" y="0"/>
                </a:lnTo>
                <a:lnTo>
                  <a:pt x="2438519" y="3251358"/>
                </a:lnTo>
                <a:lnTo>
                  <a:pt x="0" y="3251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666" t="-78" r="-16666" b="-78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9" name="Freeform 9"/>
          <p:cNvSpPr/>
          <p:nvPr/>
        </p:nvSpPr>
        <p:spPr>
          <a:xfrm>
            <a:off x="15323696" y="4161553"/>
            <a:ext cx="2438519" cy="3251358"/>
          </a:xfrm>
          <a:custGeom>
            <a:avLst/>
            <a:gdLst/>
            <a:ahLst/>
            <a:cxnLst/>
            <a:rect l="l" t="t" r="r" b="b"/>
            <a:pathLst>
              <a:path w="2438519" h="3251358">
                <a:moveTo>
                  <a:pt x="0" y="0"/>
                </a:moveTo>
                <a:lnTo>
                  <a:pt x="2438519" y="0"/>
                </a:lnTo>
                <a:lnTo>
                  <a:pt x="2438519" y="3251358"/>
                </a:lnTo>
                <a:lnTo>
                  <a:pt x="0" y="3251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6666" r="-16666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0" name="Freeform 10"/>
          <p:cNvSpPr/>
          <p:nvPr/>
        </p:nvSpPr>
        <p:spPr>
          <a:xfrm>
            <a:off x="6427084" y="4121115"/>
            <a:ext cx="2659553" cy="3324441"/>
          </a:xfrm>
          <a:custGeom>
            <a:avLst/>
            <a:gdLst/>
            <a:ahLst/>
            <a:cxnLst/>
            <a:rect l="l" t="t" r="r" b="b"/>
            <a:pathLst>
              <a:path w="2659553" h="3324441">
                <a:moveTo>
                  <a:pt x="0" y="0"/>
                </a:moveTo>
                <a:lnTo>
                  <a:pt x="2659553" y="0"/>
                </a:lnTo>
                <a:lnTo>
                  <a:pt x="2659553" y="3324441"/>
                </a:lnTo>
                <a:lnTo>
                  <a:pt x="0" y="3324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531" r="-11531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1" name="Freeform 11"/>
          <p:cNvSpPr/>
          <p:nvPr/>
        </p:nvSpPr>
        <p:spPr>
          <a:xfrm>
            <a:off x="594248" y="4159013"/>
            <a:ext cx="2440424" cy="3253899"/>
          </a:xfrm>
          <a:custGeom>
            <a:avLst/>
            <a:gdLst/>
            <a:ahLst/>
            <a:cxnLst/>
            <a:rect l="l" t="t" r="r" b="b"/>
            <a:pathLst>
              <a:path w="2440424" h="3253899">
                <a:moveTo>
                  <a:pt x="0" y="0"/>
                </a:moveTo>
                <a:lnTo>
                  <a:pt x="2440424" y="0"/>
                </a:lnTo>
                <a:lnTo>
                  <a:pt x="2440424" y="3253898"/>
                </a:lnTo>
                <a:lnTo>
                  <a:pt x="0" y="3253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5598" r="-44902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2" name="Freeform 12"/>
          <p:cNvSpPr/>
          <p:nvPr/>
        </p:nvSpPr>
        <p:spPr>
          <a:xfrm>
            <a:off x="594248" y="4121115"/>
            <a:ext cx="2440424" cy="3291797"/>
          </a:xfrm>
          <a:custGeom>
            <a:avLst/>
            <a:gdLst/>
            <a:ahLst/>
            <a:cxnLst/>
            <a:rect l="l" t="t" r="r" b="b"/>
            <a:pathLst>
              <a:path w="2440424" h="3291797">
                <a:moveTo>
                  <a:pt x="0" y="0"/>
                </a:moveTo>
                <a:lnTo>
                  <a:pt x="2440424" y="0"/>
                </a:lnTo>
                <a:lnTo>
                  <a:pt x="2440424" y="3291796"/>
                </a:lnTo>
                <a:lnTo>
                  <a:pt x="0" y="32917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2970" r="-11915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3" name="Freeform 13"/>
          <p:cNvSpPr/>
          <p:nvPr/>
        </p:nvSpPr>
        <p:spPr>
          <a:xfrm>
            <a:off x="3535254" y="4121115"/>
            <a:ext cx="2444155" cy="3291797"/>
          </a:xfrm>
          <a:custGeom>
            <a:avLst/>
            <a:gdLst/>
            <a:ahLst/>
            <a:cxnLst/>
            <a:rect l="l" t="t" r="r" b="b"/>
            <a:pathLst>
              <a:path w="2444155" h="3291797">
                <a:moveTo>
                  <a:pt x="0" y="0"/>
                </a:moveTo>
                <a:lnTo>
                  <a:pt x="2444155" y="0"/>
                </a:lnTo>
                <a:lnTo>
                  <a:pt x="2444155" y="3291796"/>
                </a:lnTo>
                <a:lnTo>
                  <a:pt x="0" y="3291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535" r="-17145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4" name="Freeform 14"/>
          <p:cNvSpPr/>
          <p:nvPr/>
        </p:nvSpPr>
        <p:spPr>
          <a:xfrm>
            <a:off x="9536138" y="4159013"/>
            <a:ext cx="2438484" cy="3253899"/>
          </a:xfrm>
          <a:custGeom>
            <a:avLst/>
            <a:gdLst/>
            <a:ahLst/>
            <a:cxnLst/>
            <a:rect l="l" t="t" r="r" b="b"/>
            <a:pathLst>
              <a:path w="2438484" h="3253899">
                <a:moveTo>
                  <a:pt x="0" y="0"/>
                </a:moveTo>
                <a:lnTo>
                  <a:pt x="2438484" y="0"/>
                </a:lnTo>
                <a:lnTo>
                  <a:pt x="2438484" y="3253898"/>
                </a:lnTo>
                <a:lnTo>
                  <a:pt x="0" y="3253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719" r="-16719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5" name="Freeform 15"/>
          <p:cNvSpPr/>
          <p:nvPr/>
        </p:nvSpPr>
        <p:spPr>
          <a:xfrm>
            <a:off x="12431822" y="4161553"/>
            <a:ext cx="2438519" cy="3251358"/>
          </a:xfrm>
          <a:custGeom>
            <a:avLst/>
            <a:gdLst/>
            <a:ahLst/>
            <a:cxnLst/>
            <a:rect l="l" t="t" r="r" b="b"/>
            <a:pathLst>
              <a:path w="2438519" h="3251358">
                <a:moveTo>
                  <a:pt x="0" y="0"/>
                </a:moveTo>
                <a:lnTo>
                  <a:pt x="2438519" y="0"/>
                </a:lnTo>
                <a:lnTo>
                  <a:pt x="2438519" y="3251358"/>
                </a:lnTo>
                <a:lnTo>
                  <a:pt x="0" y="3251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695" t="-1543" r="-17695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16" name="TextBox 16"/>
          <p:cNvSpPr txBox="1"/>
          <p:nvPr/>
        </p:nvSpPr>
        <p:spPr>
          <a:xfrm>
            <a:off x="670830" y="1784134"/>
            <a:ext cx="13007409" cy="65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7"/>
              </a:lnSpc>
            </a:pPr>
            <a:r>
              <a:rPr lang="en-US" sz="4199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Reflecting on Santa Marta (TAFF 2026)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18" name="Freeform 18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768678" y="69324"/>
            <a:ext cx="2299455" cy="1448656"/>
          </a:xfrm>
          <a:custGeom>
            <a:avLst/>
            <a:gdLst/>
            <a:ahLst/>
            <a:cxnLst/>
            <a:rect l="l" t="t" r="r" b="b"/>
            <a:pathLst>
              <a:path w="2299455" h="1448656">
                <a:moveTo>
                  <a:pt x="0" y="0"/>
                </a:moveTo>
                <a:lnTo>
                  <a:pt x="2299454" y="0"/>
                </a:lnTo>
                <a:lnTo>
                  <a:pt x="2299454" y="1448656"/>
                </a:lnTo>
                <a:lnTo>
                  <a:pt x="0" y="14486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21" name="Freeform 21"/>
          <p:cNvSpPr/>
          <p:nvPr/>
        </p:nvSpPr>
        <p:spPr>
          <a:xfrm>
            <a:off x="15343089" y="4161553"/>
            <a:ext cx="2458813" cy="3251358"/>
          </a:xfrm>
          <a:custGeom>
            <a:avLst/>
            <a:gdLst/>
            <a:ahLst/>
            <a:cxnLst/>
            <a:rect l="l" t="t" r="r" b="b"/>
            <a:pathLst>
              <a:path w="2458813" h="3251358">
                <a:moveTo>
                  <a:pt x="0" y="0"/>
                </a:moveTo>
                <a:lnTo>
                  <a:pt x="2458813" y="0"/>
                </a:lnTo>
                <a:lnTo>
                  <a:pt x="2458813" y="3251358"/>
                </a:lnTo>
                <a:lnTo>
                  <a:pt x="0" y="32513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970" r="-24261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22" name="TextBox 22"/>
          <p:cNvSpPr txBox="1"/>
          <p:nvPr/>
        </p:nvSpPr>
        <p:spPr>
          <a:xfrm>
            <a:off x="6427084" y="3218557"/>
            <a:ext cx="3655197" cy="408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Dr. Daniel Chavez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536138" y="3023532"/>
            <a:ext cx="3139356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Dimple Sokartara-Pamudji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18369" y="3023532"/>
            <a:ext cx="2204799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Fernando Hernandez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4248" y="434963"/>
            <a:ext cx="11174429" cy="133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 dirty="0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PANEL DISCUSSION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84366" y="3023532"/>
            <a:ext cx="2799843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Dr. Margaretha Wewerinke-Singh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537191" y="3218794"/>
            <a:ext cx="1980009" cy="407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Josephine Ris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00145" y="7682151"/>
            <a:ext cx="1712547" cy="73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University of Amsterdam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35097" y="7637901"/>
            <a:ext cx="2953878" cy="110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Transnational Institute &amp; University of the Basque Region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866263" y="7682151"/>
            <a:ext cx="2479107" cy="36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Mondiaal FNV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38685" y="7689136"/>
            <a:ext cx="2479107" cy="1101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Head of Trade &amp; Investment Policy, Both ENDS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343089" y="7637901"/>
            <a:ext cx="2458813" cy="1840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Senior policy officer Energy Saving, Ministry of Economic Affairs and Climate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4248" y="3023532"/>
            <a:ext cx="2440424" cy="81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Dr. Stephanie Triefus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4203" y="7637901"/>
            <a:ext cx="1720513" cy="73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9"/>
              </a:lnSpc>
            </a:pPr>
            <a:r>
              <a:rPr lang="en-US" sz="2106">
                <a:solidFill>
                  <a:srgbClr val="18355F"/>
                </a:solidFill>
                <a:latin typeface="Chivo 1"/>
                <a:ea typeface="Chivo 1"/>
                <a:cs typeface="Chivo 1"/>
                <a:sym typeface="Chivo 1"/>
              </a:rPr>
              <a:t>T.M.C. Asser Instituut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TextBox 3"/>
          <p:cNvSpPr txBox="1"/>
          <p:nvPr/>
        </p:nvSpPr>
        <p:spPr>
          <a:xfrm>
            <a:off x="2638242" y="279290"/>
            <a:ext cx="11382557" cy="133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 dirty="0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Working Sessions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6055594" y="8187890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5" name="TextBox 5"/>
          <p:cNvSpPr txBox="1"/>
          <p:nvPr/>
        </p:nvSpPr>
        <p:spPr>
          <a:xfrm>
            <a:off x="2011000" y="1938620"/>
            <a:ext cx="14552617" cy="731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2"/>
              </a:lnSpc>
            </a:pPr>
            <a:r>
              <a:rPr lang="en-US" sz="306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Co-creating inclusive transition roadmaps 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Dr. Stephanie </a:t>
            </a:r>
            <a:r>
              <a:rPr lang="en-US" sz="306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Triefus</a:t>
            </a: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(T.M.C Asser </a:t>
            </a:r>
            <a:r>
              <a:rPr lang="en-US" sz="3060" dirty="0" err="1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Instituut</a:t>
            </a: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) 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Room: Maple 3rd floor </a:t>
            </a:r>
          </a:p>
          <a:p>
            <a:pPr algn="l">
              <a:lnSpc>
                <a:spcPts val="4162"/>
              </a:lnSpc>
            </a:pPr>
            <a:endParaRPr lang="en-US" sz="306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162"/>
              </a:lnSpc>
            </a:pPr>
            <a:r>
              <a:rPr lang="en-US" sz="306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Towards a more effective, equitable and inclusive financial system to phase-out fossil fuels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Dr. Siobhán Airey (Erasmus University Rotterdam)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Room: Magnolia 3rd floor </a:t>
            </a:r>
          </a:p>
          <a:p>
            <a:pPr algn="l">
              <a:lnSpc>
                <a:spcPts val="4162"/>
              </a:lnSpc>
            </a:pPr>
            <a:endParaRPr lang="en-US" sz="3060" dirty="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162"/>
              </a:lnSpc>
            </a:pPr>
            <a:r>
              <a:rPr lang="en-US" sz="3060" b="1" dirty="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Thinking inclusively about the producer-consumer alignment in TAFF [focusing on the trade/investment regimes, and the ‘energy sovereignty’ debate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Prof Alessandra Arcuri (Erasmus University Rotterdam)</a:t>
            </a:r>
          </a:p>
          <a:p>
            <a:pPr marL="660826" lvl="1" indent="-330413" algn="l">
              <a:lnSpc>
                <a:spcPts val="4162"/>
              </a:lnSpc>
              <a:buFont typeface="Arial"/>
              <a:buChar char="•"/>
            </a:pPr>
            <a:r>
              <a:rPr lang="en-US" sz="3060" dirty="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Room: Baobab 3rd floor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96706" y="29071"/>
            <a:ext cx="12094589" cy="9809266"/>
          </a:xfrm>
          <a:custGeom>
            <a:avLst/>
            <a:gdLst/>
            <a:ahLst/>
            <a:cxnLst/>
            <a:rect l="l" t="t" r="r" b="b"/>
            <a:pathLst>
              <a:path w="12094589" h="9809266">
                <a:moveTo>
                  <a:pt x="0" y="0"/>
                </a:moveTo>
                <a:lnTo>
                  <a:pt x="12094588" y="0"/>
                </a:lnTo>
                <a:lnTo>
                  <a:pt x="12094588" y="9809266"/>
                </a:lnTo>
                <a:lnTo>
                  <a:pt x="0" y="9809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9" r="-219"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TextBox 3"/>
          <p:cNvSpPr txBox="1"/>
          <p:nvPr/>
        </p:nvSpPr>
        <p:spPr>
          <a:xfrm>
            <a:off x="1586398" y="3290267"/>
            <a:ext cx="1510308" cy="37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 b="1">
                <a:solidFill>
                  <a:srgbClr val="17345E"/>
                </a:solidFill>
                <a:latin typeface="Chivo 1 Bold"/>
                <a:ea typeface="Chivo 1 Bold"/>
                <a:cs typeface="Chivo 1 Bold"/>
                <a:sym typeface="Chivo 1 Bold"/>
              </a:rPr>
              <a:t>Magnolia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97110" y="7575657"/>
            <a:ext cx="1526381" cy="37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 b="1" dirty="0" err="1">
                <a:solidFill>
                  <a:srgbClr val="000000"/>
                </a:solidFill>
                <a:latin typeface="Chivo 1 Bold"/>
                <a:ea typeface="Chivo 1 Bold"/>
                <a:cs typeface="Chivo 1 Bold"/>
                <a:sym typeface="Chivo 1 Bold"/>
              </a:rPr>
              <a:t>Boabab</a:t>
            </a:r>
            <a:endParaRPr lang="en-US" sz="2600" b="1" dirty="0">
              <a:solidFill>
                <a:srgbClr val="000000"/>
              </a:solidFill>
              <a:latin typeface="Chivo 1 Bold"/>
              <a:ea typeface="Chivo 1 Bold"/>
              <a:cs typeface="Chivo 1 Bold"/>
              <a:sym typeface="Chivo 1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82136" y="7575657"/>
            <a:ext cx="1314264" cy="37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600" b="1" dirty="0">
                <a:solidFill>
                  <a:srgbClr val="000000"/>
                </a:solidFill>
                <a:latin typeface="Chivo 1 Bold"/>
                <a:ea typeface="Chivo 1 Bold"/>
                <a:cs typeface="Chivo 1 Bold"/>
                <a:sym typeface="Chivo 1 Bold"/>
              </a:rPr>
              <a:t>Maple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44759" y="654389"/>
            <a:ext cx="2046536" cy="126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77"/>
              </a:lnSpc>
            </a:pPr>
            <a:r>
              <a:rPr lang="en-US" sz="7341" b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Map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4530" y="9838337"/>
            <a:ext cx="1835348" cy="30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b="1">
                <a:solidFill>
                  <a:srgbClr val="17345E"/>
                </a:solidFill>
                <a:latin typeface="Chivo 1 Bold"/>
                <a:ea typeface="Chivo 1 Bold"/>
                <a:cs typeface="Chivo 1 Bold"/>
                <a:sym typeface="Chivo 1 Bold"/>
              </a:rPr>
              <a:t>Workstream 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3877" y="3835723"/>
            <a:ext cx="1835348" cy="30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b="1">
                <a:solidFill>
                  <a:srgbClr val="17345E"/>
                </a:solidFill>
                <a:latin typeface="Chivo 1 Bold"/>
                <a:ea typeface="Chivo 1 Bold"/>
                <a:cs typeface="Chivo 1 Bold"/>
                <a:sym typeface="Chivo 1 Bold"/>
              </a:rPr>
              <a:t>Workstream 2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88144" y="9838337"/>
            <a:ext cx="1835348" cy="30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2000" b="1">
                <a:solidFill>
                  <a:srgbClr val="17345E"/>
                </a:solidFill>
                <a:latin typeface="Chivo 1 Bold"/>
                <a:ea typeface="Chivo 1 Bold"/>
                <a:cs typeface="Chivo 1 Bold"/>
                <a:sym typeface="Chivo 1 Bold"/>
              </a:rPr>
              <a:t>Workstream 3 </a:t>
            </a:r>
          </a:p>
        </p:txBody>
      </p:sp>
      <p:sp>
        <p:nvSpPr>
          <p:cNvPr id="10" name="AutoShape 10"/>
          <p:cNvSpPr/>
          <p:nvPr/>
        </p:nvSpPr>
        <p:spPr>
          <a:xfrm>
            <a:off x="3259226" y="3666188"/>
            <a:ext cx="128181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0" y="-6477997"/>
            <a:ext cx="18288000" cy="18288000"/>
            <a:chOff x="0" y="0"/>
            <a:chExt cx="5416209" cy="5416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16209" cy="5416209"/>
            </a:xfrm>
            <a:custGeom>
              <a:avLst/>
              <a:gdLst/>
              <a:ahLst/>
              <a:cxnLst/>
              <a:rect l="l" t="t" r="r" b="b"/>
              <a:pathLst>
                <a:path w="5416209" h="5416209">
                  <a:moveTo>
                    <a:pt x="0" y="0"/>
                  </a:moveTo>
                  <a:lnTo>
                    <a:pt x="5416209" y="0"/>
                  </a:lnTo>
                  <a:lnTo>
                    <a:pt x="5416209" y="5416209"/>
                  </a:lnTo>
                  <a:lnTo>
                    <a:pt x="0" y="5416209"/>
                  </a:lnTo>
                  <a:close/>
                </a:path>
              </a:pathLst>
            </a:custGeom>
            <a:solidFill>
              <a:srgbClr val="18355F">
                <a:alpha val="40784"/>
              </a:srgbClr>
            </a:solidFill>
          </p:spPr>
          <p:txBody>
            <a:bodyPr/>
            <a:lstStyle/>
            <a:p>
              <a:endParaRPr lang="en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416209" cy="5444784"/>
            </a:xfrm>
            <a:prstGeom prst="rect">
              <a:avLst/>
            </a:prstGeom>
          </p:spPr>
          <p:txBody>
            <a:bodyPr lIns="38722" tIns="38722" rIns="38722" bIns="38722" rtlCol="0" anchor="ctr"/>
            <a:lstStyle/>
            <a:p>
              <a:pPr algn="ctr">
                <a:lnSpc>
                  <a:spcPts val="180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0800000">
            <a:off x="15890550" y="422510"/>
            <a:ext cx="1608965" cy="1580361"/>
          </a:xfrm>
          <a:custGeom>
            <a:avLst/>
            <a:gdLst/>
            <a:ahLst/>
            <a:cxnLst/>
            <a:rect l="l" t="t" r="r" b="b"/>
            <a:pathLst>
              <a:path w="1608965" h="1580361">
                <a:moveTo>
                  <a:pt x="0" y="0"/>
                </a:moveTo>
                <a:lnTo>
                  <a:pt x="1608965" y="0"/>
                </a:lnTo>
                <a:lnTo>
                  <a:pt x="1608965" y="1580361"/>
                </a:lnTo>
                <a:lnTo>
                  <a:pt x="0" y="158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Freeform 7"/>
          <p:cNvSpPr/>
          <p:nvPr/>
        </p:nvSpPr>
        <p:spPr>
          <a:xfrm>
            <a:off x="571459" y="7882149"/>
            <a:ext cx="1608965" cy="1580361"/>
          </a:xfrm>
          <a:custGeom>
            <a:avLst/>
            <a:gdLst/>
            <a:ahLst/>
            <a:cxnLst/>
            <a:rect l="l" t="t" r="r" b="b"/>
            <a:pathLst>
              <a:path w="1608965" h="1580361">
                <a:moveTo>
                  <a:pt x="0" y="0"/>
                </a:moveTo>
                <a:lnTo>
                  <a:pt x="1608965" y="0"/>
                </a:lnTo>
                <a:lnTo>
                  <a:pt x="1608965" y="1580362"/>
                </a:lnTo>
                <a:lnTo>
                  <a:pt x="0" y="1580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TextBox 8"/>
          <p:cNvSpPr txBox="1"/>
          <p:nvPr/>
        </p:nvSpPr>
        <p:spPr>
          <a:xfrm>
            <a:off x="1549562" y="7265799"/>
            <a:ext cx="9367019" cy="89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331"/>
              </a:lnSpc>
              <a:spcBef>
                <a:spcPct val="0"/>
              </a:spcBef>
            </a:pPr>
            <a:r>
              <a:rPr lang="en-US" sz="5236" b="1">
                <a:solidFill>
                  <a:srgbClr val="EDEDED"/>
                </a:solidFill>
                <a:latin typeface="Chivo 1 Bold"/>
                <a:ea typeface="Chivo 1 Bold"/>
                <a:cs typeface="Chivo 1 Bold"/>
                <a:sym typeface="Chivo 1 Bold"/>
              </a:rPr>
              <a:t>June 16th 17:00 - 20:00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097852" y="7239233"/>
            <a:ext cx="7612795" cy="2223277"/>
            <a:chOff x="0" y="0"/>
            <a:chExt cx="10150393" cy="2964370"/>
          </a:xfrm>
        </p:grpSpPr>
        <p:sp>
          <p:nvSpPr>
            <p:cNvPr id="10" name="Freeform 10"/>
            <p:cNvSpPr/>
            <p:nvPr/>
          </p:nvSpPr>
          <p:spPr>
            <a:xfrm>
              <a:off x="7226090" y="343161"/>
              <a:ext cx="2924303" cy="1424380"/>
            </a:xfrm>
            <a:custGeom>
              <a:avLst/>
              <a:gdLst/>
              <a:ahLst/>
              <a:cxnLst/>
              <a:rect l="l" t="t" r="r" b="b"/>
              <a:pathLst>
                <a:path w="2924303" h="1424380">
                  <a:moveTo>
                    <a:pt x="0" y="0"/>
                  </a:moveTo>
                  <a:lnTo>
                    <a:pt x="2924303" y="0"/>
                  </a:lnTo>
                  <a:lnTo>
                    <a:pt x="2924303" y="1424380"/>
                  </a:lnTo>
                  <a:lnTo>
                    <a:pt x="0" y="1424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655" t="-42039" r="-20112" b="-39807"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247072" y="0"/>
              <a:ext cx="3313023" cy="2341150"/>
            </a:xfrm>
            <a:custGeom>
              <a:avLst/>
              <a:gdLst/>
              <a:ahLst/>
              <a:cxnLst/>
              <a:rect l="l" t="t" r="r" b="b"/>
              <a:pathLst>
                <a:path w="3313023" h="2341150">
                  <a:moveTo>
                    <a:pt x="0" y="0"/>
                  </a:moveTo>
                  <a:lnTo>
                    <a:pt x="3313023" y="0"/>
                  </a:lnTo>
                  <a:lnTo>
                    <a:pt x="3313023" y="2341150"/>
                  </a:lnTo>
                  <a:lnTo>
                    <a:pt x="0" y="2341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16025"/>
              <a:ext cx="2848345" cy="2848345"/>
            </a:xfrm>
            <a:custGeom>
              <a:avLst/>
              <a:gdLst/>
              <a:ahLst/>
              <a:cxnLst/>
              <a:rect l="l" t="t" r="r" b="b"/>
              <a:pathLst>
                <a:path w="2848345" h="2848345">
                  <a:moveTo>
                    <a:pt x="0" y="0"/>
                  </a:moveTo>
                  <a:lnTo>
                    <a:pt x="2848345" y="0"/>
                  </a:lnTo>
                  <a:lnTo>
                    <a:pt x="2848345" y="2848345"/>
                  </a:lnTo>
                  <a:lnTo>
                    <a:pt x="0" y="2848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3211272" y="1307941"/>
            <a:ext cx="3483760" cy="653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08"/>
              </a:lnSpc>
            </a:pPr>
            <a:r>
              <a:rPr lang="en-US" sz="2937" b="1" spc="-158">
                <a:solidFill>
                  <a:srgbClr val="FF751F"/>
                </a:solidFill>
                <a:latin typeface="Chivo 1 Ultra-Bold"/>
                <a:ea typeface="Chivo 1 Ultra-Bold"/>
                <a:cs typeface="Chivo 1 Ultra-Bold"/>
                <a:sym typeface="Chivo 1 Ultra-Bold"/>
              </a:rPr>
              <a:t>climate justice </a:t>
            </a:r>
            <a:r>
              <a:rPr lang="en-US" sz="2937" b="1" i="1" spc="-158">
                <a:solidFill>
                  <a:srgbClr val="FF751F"/>
                </a:solidFill>
                <a:latin typeface="Chivo 1 Ultra-Bold Italics"/>
                <a:ea typeface="Chivo 1 Ultra-Bold Italics"/>
                <a:cs typeface="Chivo 1 Ultra-Bold Italics"/>
                <a:sym typeface="Chivo 1 Ultra-Bold Italics"/>
              </a:rPr>
              <a:t>community</a:t>
            </a:r>
            <a:r>
              <a:rPr lang="en-US" sz="2937" b="1" spc="-158">
                <a:solidFill>
                  <a:srgbClr val="FF751F"/>
                </a:solidFill>
                <a:latin typeface="Chivo 1 Ultra-Bold"/>
                <a:ea typeface="Chivo 1 Ultra-Bold"/>
                <a:cs typeface="Chivo 1 Ultra-Bold"/>
                <a:sym typeface="Chivo 1 Ultra-Bold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9562" y="8085286"/>
            <a:ext cx="5785843" cy="581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718"/>
              </a:lnSpc>
              <a:spcBef>
                <a:spcPct val="0"/>
              </a:spcBef>
            </a:pPr>
            <a:r>
              <a:rPr lang="en-US" sz="3370" b="1">
                <a:solidFill>
                  <a:srgbClr val="EDEDED"/>
                </a:solidFill>
                <a:latin typeface="Chivo 1 Bold"/>
                <a:ea typeface="Chivo 1 Bold"/>
                <a:cs typeface="Chivo 1 Bold"/>
                <a:sym typeface="Chivo 1 Bold"/>
              </a:rPr>
              <a:t> The Hague Humanity Hub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5290" y="4018917"/>
            <a:ext cx="15117419" cy="312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From TAFF (Santa Marta) </a:t>
            </a:r>
          </a:p>
          <a:p>
            <a:pPr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to Just Transition (COP 31) </a:t>
            </a:r>
          </a:p>
          <a:p>
            <a:pPr marL="0" lvl="0" indent="0" algn="l">
              <a:lnSpc>
                <a:spcPts val="8152"/>
              </a:lnSpc>
            </a:pPr>
            <a:r>
              <a:rPr lang="en-US" sz="7411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and Beyond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71592" y="1855562"/>
            <a:ext cx="11157067" cy="747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7"/>
              </a:lnSpc>
            </a:pPr>
            <a:r>
              <a:rPr lang="en-US" sz="4199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Feedback from the TAFF Workstreams </a:t>
            </a:r>
          </a:p>
          <a:p>
            <a:pPr algn="l">
              <a:lnSpc>
                <a:spcPts val="5207"/>
              </a:lnSpc>
            </a:pPr>
            <a:endParaRPr lang="en-US" sz="4199" b="1">
              <a:solidFill>
                <a:srgbClr val="18355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l">
              <a:lnSpc>
                <a:spcPts val="5207"/>
              </a:lnSpc>
            </a:pPr>
            <a:r>
              <a:rPr lang="en-US" sz="4199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Reflections on the path(s) ahead</a:t>
            </a:r>
          </a:p>
          <a:p>
            <a:pPr algn="l">
              <a:lnSpc>
                <a:spcPts val="3720"/>
              </a:lnSpc>
            </a:pPr>
            <a:r>
              <a:rPr lang="en-US" sz="3000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Prof. Elisa Morgera, UN Special Rapporteur on climate change</a:t>
            </a:r>
          </a:p>
          <a:p>
            <a:pPr algn="l">
              <a:lnSpc>
                <a:spcPts val="5207"/>
              </a:lnSpc>
            </a:pPr>
            <a:endParaRPr lang="en-US" sz="3000">
              <a:solidFill>
                <a:srgbClr val="18355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5207"/>
              </a:lnSpc>
            </a:pPr>
            <a:r>
              <a:rPr lang="en-US" sz="4199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Panel Discussion: TAFF26 to TAFF 27, and TAFFs to COP 31 and beyond </a:t>
            </a:r>
          </a:p>
          <a:p>
            <a:pPr algn="l">
              <a:lnSpc>
                <a:spcPts val="3720"/>
              </a:lnSpc>
            </a:pPr>
            <a:r>
              <a:rPr lang="en-US" sz="3000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Prof. Lorenzo Pellegrini, Erasmus University</a:t>
            </a:r>
          </a:p>
          <a:p>
            <a:pPr algn="l">
              <a:lnSpc>
                <a:spcPts val="3720"/>
              </a:lnSpc>
            </a:pPr>
            <a:r>
              <a:rPr lang="en-US" sz="3000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Yağız Eren Abanus, Center for Spatial Justice </a:t>
            </a:r>
          </a:p>
          <a:p>
            <a:pPr algn="l">
              <a:lnSpc>
                <a:spcPts val="3720"/>
              </a:lnSpc>
            </a:pPr>
            <a:r>
              <a:rPr lang="en-US" sz="3000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Sjoukje van Oosterhout, Progressief Nederland</a:t>
            </a:r>
          </a:p>
          <a:p>
            <a:pPr algn="l">
              <a:lnSpc>
                <a:spcPts val="3720"/>
              </a:lnSpc>
            </a:pPr>
            <a:r>
              <a:rPr lang="en-US" sz="3000">
                <a:solidFill>
                  <a:srgbClr val="18355F"/>
                </a:solidFill>
                <a:latin typeface="Open Sans 1"/>
                <a:ea typeface="Open Sans 1"/>
                <a:cs typeface="Open Sans 1"/>
                <a:sym typeface="Open Sans 1"/>
              </a:rPr>
              <a:t>Prof. Alessandra Arcuri, Erasmus University</a:t>
            </a:r>
          </a:p>
          <a:p>
            <a:pPr algn="l">
              <a:lnSpc>
                <a:spcPts val="4340"/>
              </a:lnSpc>
            </a:pPr>
            <a:endParaRPr lang="en-US" sz="3000">
              <a:solidFill>
                <a:srgbClr val="18355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5208"/>
              </a:lnSpc>
            </a:pPr>
            <a:r>
              <a:rPr lang="en-US" sz="4200" b="1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Networking Drinks</a:t>
            </a:r>
          </a:p>
        </p:txBody>
      </p:sp>
      <p:sp>
        <p:nvSpPr>
          <p:cNvPr id="3" name="Freeform 3"/>
          <p:cNvSpPr/>
          <p:nvPr/>
        </p:nvSpPr>
        <p:spPr>
          <a:xfrm rot="-5400000">
            <a:off x="668774" y="5768705"/>
            <a:ext cx="8576494" cy="75044"/>
          </a:xfrm>
          <a:custGeom>
            <a:avLst/>
            <a:gdLst/>
            <a:ahLst/>
            <a:cxnLst/>
            <a:rect l="l" t="t" r="r" b="b"/>
            <a:pathLst>
              <a:path w="8576494" h="75044">
                <a:moveTo>
                  <a:pt x="0" y="0"/>
                </a:moveTo>
                <a:lnTo>
                  <a:pt x="8576494" y="0"/>
                </a:lnTo>
                <a:lnTo>
                  <a:pt x="8576494" y="75045"/>
                </a:lnTo>
                <a:lnTo>
                  <a:pt x="0" y="750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grpSp>
        <p:nvGrpSpPr>
          <p:cNvPr id="4" name="Group 4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5" name="Freeform 5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7" name="Freeform 7"/>
          <p:cNvSpPr/>
          <p:nvPr/>
        </p:nvSpPr>
        <p:spPr>
          <a:xfrm>
            <a:off x="11768678" y="69324"/>
            <a:ext cx="2299455" cy="1448656"/>
          </a:xfrm>
          <a:custGeom>
            <a:avLst/>
            <a:gdLst/>
            <a:ahLst/>
            <a:cxnLst/>
            <a:rect l="l" t="t" r="r" b="b"/>
            <a:pathLst>
              <a:path w="2299455" h="1448656">
                <a:moveTo>
                  <a:pt x="0" y="0"/>
                </a:moveTo>
                <a:lnTo>
                  <a:pt x="2299454" y="0"/>
                </a:lnTo>
                <a:lnTo>
                  <a:pt x="2299454" y="1448656"/>
                </a:lnTo>
                <a:lnTo>
                  <a:pt x="0" y="1448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8" name="TextBox 8"/>
          <p:cNvSpPr txBox="1"/>
          <p:nvPr/>
        </p:nvSpPr>
        <p:spPr>
          <a:xfrm>
            <a:off x="1028700" y="53991"/>
            <a:ext cx="9182100" cy="1261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277"/>
              </a:lnSpc>
            </a:pPr>
            <a:r>
              <a:rPr lang="en-US" sz="7341" b="1" dirty="0" err="1">
                <a:solidFill>
                  <a:srgbClr val="18355F"/>
                </a:solidFill>
                <a:latin typeface="Chivo 1 Bold"/>
                <a:ea typeface="Chivo 1 Bold"/>
                <a:cs typeface="Chivo 1 Bold"/>
                <a:sym typeface="Chivo 1 Bold"/>
              </a:rPr>
              <a:t>Programme</a:t>
            </a:r>
            <a:endParaRPr lang="en-US" sz="7341" b="1" dirty="0">
              <a:solidFill>
                <a:srgbClr val="18355F"/>
              </a:solidFill>
              <a:latin typeface="Chivo 1 Bold"/>
              <a:ea typeface="Chivo 1 Bold"/>
              <a:cs typeface="Chivo 1 Bold"/>
              <a:sym typeface="Chivo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1915" y="8680796"/>
            <a:ext cx="3740536" cy="649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49"/>
              </a:lnSpc>
              <a:spcBef>
                <a:spcPct val="0"/>
              </a:spcBef>
            </a:pPr>
            <a:r>
              <a:rPr lang="en-US" sz="4199" b="1" dirty="0">
                <a:solidFill>
                  <a:srgbClr val="18355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18:45 - 20:00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9897" y="1798412"/>
            <a:ext cx="3192884" cy="665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17:15 - 17:25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17:25 - 17:35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8355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17:35 - 18:45</a:t>
            </a: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  <a:p>
            <a:pPr algn="ctr">
              <a:lnSpc>
                <a:spcPts val="5880"/>
              </a:lnSpc>
            </a:pPr>
            <a:endParaRPr lang="en-US" sz="4200" b="1">
              <a:solidFill>
                <a:srgbClr val="18355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TextBox 3"/>
          <p:cNvSpPr txBox="1"/>
          <p:nvPr/>
        </p:nvSpPr>
        <p:spPr>
          <a:xfrm>
            <a:off x="2638242" y="279290"/>
            <a:ext cx="11077757" cy="133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 dirty="0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Working Sessions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16055594" y="8187890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5" name="TextBox 5"/>
          <p:cNvSpPr txBox="1"/>
          <p:nvPr/>
        </p:nvSpPr>
        <p:spPr>
          <a:xfrm>
            <a:off x="2011000" y="2188702"/>
            <a:ext cx="14552617" cy="6482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sz="346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Co-creating inclusive transition roadmaps </a:t>
            </a:r>
          </a:p>
          <a:p>
            <a:pPr marL="747183" lvl="1" indent="-373592" algn="l">
              <a:lnSpc>
                <a:spcPts val="4706"/>
              </a:lnSpc>
              <a:buFont typeface="Arial"/>
              <a:buChar char="•"/>
            </a:pPr>
            <a:r>
              <a:rPr lang="en-US" sz="346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Dr. Stephanie Triefus (T.M.C Asser Instituut) </a:t>
            </a:r>
          </a:p>
          <a:p>
            <a:pPr algn="l">
              <a:lnSpc>
                <a:spcPts val="4706"/>
              </a:lnSpc>
            </a:pPr>
            <a:endParaRPr lang="en-US" sz="346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706"/>
              </a:lnSpc>
            </a:pPr>
            <a:r>
              <a:rPr lang="en-US" sz="346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Towards a more effective, equitable and inclusive financial system to phase-out fossil fuels</a:t>
            </a:r>
          </a:p>
          <a:p>
            <a:pPr marL="747183" lvl="1" indent="-373592" algn="l">
              <a:lnSpc>
                <a:spcPts val="4706"/>
              </a:lnSpc>
              <a:buFont typeface="Arial"/>
              <a:buChar char="•"/>
            </a:pPr>
            <a:r>
              <a:rPr lang="en-US" sz="346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Dr. Siobhán Airey (Erasmus University Rotterdam)</a:t>
            </a:r>
          </a:p>
          <a:p>
            <a:pPr algn="l">
              <a:lnSpc>
                <a:spcPts val="4706"/>
              </a:lnSpc>
            </a:pPr>
            <a:endParaRPr lang="en-US" sz="346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4706"/>
              </a:lnSpc>
            </a:pPr>
            <a:r>
              <a:rPr lang="en-US" sz="3460" b="1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Thinking inclusively about the producer-consumer alignment in TAFF [focusing on the trade/investment regimes, and the ‘energy sovereignty’ debate</a:t>
            </a:r>
          </a:p>
          <a:p>
            <a:pPr marL="747183" lvl="1" indent="-373592" algn="l">
              <a:lnSpc>
                <a:spcPts val="4706"/>
              </a:lnSpc>
              <a:buFont typeface="Arial"/>
              <a:buChar char="•"/>
            </a:pPr>
            <a:r>
              <a:rPr lang="en-US" sz="346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Facilitator: Prof Alessandra Arcuri (Erasmus University Rotterdam)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5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8092988" y="8358062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6"/>
                </a:lnTo>
                <a:lnTo>
                  <a:pt x="0" y="1573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3" name="Freeform 3"/>
          <p:cNvSpPr/>
          <p:nvPr/>
        </p:nvSpPr>
        <p:spPr>
          <a:xfrm rot="5400000">
            <a:off x="423133" y="657986"/>
            <a:ext cx="1602107" cy="1573626"/>
          </a:xfrm>
          <a:custGeom>
            <a:avLst/>
            <a:gdLst/>
            <a:ahLst/>
            <a:cxnLst/>
            <a:rect l="l" t="t" r="r" b="b"/>
            <a:pathLst>
              <a:path w="1602107" h="1573626">
                <a:moveTo>
                  <a:pt x="0" y="0"/>
                </a:moveTo>
                <a:lnTo>
                  <a:pt x="1602108" y="0"/>
                </a:lnTo>
                <a:lnTo>
                  <a:pt x="1602108" y="1573625"/>
                </a:lnTo>
                <a:lnTo>
                  <a:pt x="0" y="1573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4" name="TextBox 4"/>
          <p:cNvSpPr txBox="1"/>
          <p:nvPr/>
        </p:nvSpPr>
        <p:spPr>
          <a:xfrm>
            <a:off x="8713570" y="3370934"/>
            <a:ext cx="10260229" cy="1336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37"/>
              </a:lnSpc>
            </a:pPr>
            <a:r>
              <a:rPr lang="en-US" sz="7741" b="1" dirty="0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KEYNOTE ADDRESS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13571" y="4593529"/>
            <a:ext cx="6798022" cy="96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58"/>
              </a:lnSpc>
            </a:pPr>
            <a:r>
              <a:rPr lang="en-US" sz="5612" b="1">
                <a:solidFill>
                  <a:srgbClr val="FFFFFF"/>
                </a:solidFill>
                <a:latin typeface="Chivo 1 Bold"/>
                <a:ea typeface="Chivo 1 Bold"/>
                <a:cs typeface="Chivo 1 Bold"/>
                <a:sym typeface="Chivo 1 Bold"/>
              </a:rPr>
              <a:t>Prof. Elisa Morgera</a:t>
            </a:r>
          </a:p>
        </p:txBody>
      </p:sp>
      <p:sp>
        <p:nvSpPr>
          <p:cNvPr id="6" name="Freeform 6"/>
          <p:cNvSpPr/>
          <p:nvPr/>
        </p:nvSpPr>
        <p:spPr>
          <a:xfrm>
            <a:off x="1482003" y="1856668"/>
            <a:ext cx="6883042" cy="6883042"/>
          </a:xfrm>
          <a:custGeom>
            <a:avLst/>
            <a:gdLst/>
            <a:ahLst/>
            <a:cxnLst/>
            <a:rect l="l" t="t" r="r" b="b"/>
            <a:pathLst>
              <a:path w="6883042" h="6883042">
                <a:moveTo>
                  <a:pt x="0" y="0"/>
                </a:moveTo>
                <a:lnTo>
                  <a:pt x="6883042" y="0"/>
                </a:lnTo>
                <a:lnTo>
                  <a:pt x="6883042" y="6883043"/>
                </a:lnTo>
                <a:lnTo>
                  <a:pt x="0" y="6883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  <p:sp>
        <p:nvSpPr>
          <p:cNvPr id="7" name="TextBox 7"/>
          <p:cNvSpPr txBox="1"/>
          <p:nvPr/>
        </p:nvSpPr>
        <p:spPr>
          <a:xfrm>
            <a:off x="8713571" y="5766405"/>
            <a:ext cx="8196950" cy="98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4"/>
              </a:lnSpc>
            </a:pPr>
            <a:r>
              <a:rPr lang="en-US" sz="3588" dirty="0">
                <a:solidFill>
                  <a:srgbClr val="FFFFFF"/>
                </a:solidFill>
                <a:latin typeface="Chivo 1"/>
                <a:ea typeface="Chivo 1"/>
                <a:cs typeface="Chivo 1"/>
                <a:sym typeface="Chivo 1"/>
              </a:rPr>
              <a:t>UN Special Rapporteur on </a:t>
            </a:r>
            <a:r>
              <a:rPr lang="en-US" sz="3588">
                <a:solidFill>
                  <a:srgbClr val="FFFFFF"/>
                </a:solidFill>
                <a:latin typeface="Chivo 1"/>
                <a:ea typeface="Chivo 1"/>
                <a:cs typeface="Chivo 1"/>
                <a:sym typeface="Chivo 1"/>
              </a:rPr>
              <a:t>Climate Change</a:t>
            </a:r>
            <a:endParaRPr lang="en-US" sz="3588" dirty="0">
              <a:solidFill>
                <a:srgbClr val="FFFFFF"/>
              </a:solidFill>
              <a:latin typeface="Chivo 1"/>
              <a:ea typeface="Chivo 1"/>
              <a:cs typeface="Chivo 1"/>
              <a:sym typeface="Chivo 1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068132" y="69324"/>
            <a:ext cx="3995069" cy="1805288"/>
            <a:chOff x="0" y="0"/>
            <a:chExt cx="5326759" cy="2407051"/>
          </a:xfrm>
        </p:grpSpPr>
        <p:sp>
          <p:nvSpPr>
            <p:cNvPr id="9" name="Freeform 9"/>
            <p:cNvSpPr/>
            <p:nvPr/>
          </p:nvSpPr>
          <p:spPr>
            <a:xfrm>
              <a:off x="2636603" y="0"/>
              <a:ext cx="2690155" cy="1901001"/>
            </a:xfrm>
            <a:custGeom>
              <a:avLst/>
              <a:gdLst/>
              <a:ahLst/>
              <a:cxnLst/>
              <a:rect l="l" t="t" r="r" b="b"/>
              <a:pathLst>
                <a:path w="2690155" h="1901001">
                  <a:moveTo>
                    <a:pt x="0" y="0"/>
                  </a:moveTo>
                  <a:lnTo>
                    <a:pt x="2690156" y="0"/>
                  </a:lnTo>
                  <a:lnTo>
                    <a:pt x="2690156" y="1901001"/>
                  </a:lnTo>
                  <a:lnTo>
                    <a:pt x="0" y="1901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94212"/>
              <a:ext cx="2312839" cy="2312839"/>
            </a:xfrm>
            <a:custGeom>
              <a:avLst/>
              <a:gdLst/>
              <a:ahLst/>
              <a:cxnLst/>
              <a:rect l="l" t="t" r="r" b="b"/>
              <a:pathLst>
                <a:path w="2312839" h="2312839">
                  <a:moveTo>
                    <a:pt x="0" y="0"/>
                  </a:moveTo>
                  <a:lnTo>
                    <a:pt x="2312839" y="0"/>
                  </a:lnTo>
                  <a:lnTo>
                    <a:pt x="2312839" y="2312839"/>
                  </a:lnTo>
                  <a:lnTo>
                    <a:pt x="0" y="2312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NL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318476" y="283478"/>
            <a:ext cx="1433642" cy="745222"/>
          </a:xfrm>
          <a:custGeom>
            <a:avLst/>
            <a:gdLst/>
            <a:ahLst/>
            <a:cxnLst/>
            <a:rect l="l" t="t" r="r" b="b"/>
            <a:pathLst>
              <a:path w="1433642" h="745222">
                <a:moveTo>
                  <a:pt x="0" y="0"/>
                </a:moveTo>
                <a:lnTo>
                  <a:pt x="1433642" y="0"/>
                </a:lnTo>
                <a:lnTo>
                  <a:pt x="1433642" y="745222"/>
                </a:lnTo>
                <a:lnTo>
                  <a:pt x="0" y="745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591</Words>
  <Application>Microsoft Office PowerPoint</Application>
  <PresentationFormat>Custom</PresentationFormat>
  <Paragraphs>125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Chivo 1 Heavy</vt:lpstr>
      <vt:lpstr>Chivo 1 Bold</vt:lpstr>
      <vt:lpstr>Open Sans 1</vt:lpstr>
      <vt:lpstr>Chivo 1</vt:lpstr>
      <vt:lpstr>Arial</vt:lpstr>
      <vt:lpstr>Chivo 1 Ultra-Bold</vt:lpstr>
      <vt:lpstr>Canva Sans</vt:lpstr>
      <vt:lpstr>Open Sans 2 Bold</vt:lpstr>
      <vt:lpstr>Calibri</vt:lpstr>
      <vt:lpstr>Chivo 1 Ultra-Bold Italics</vt:lpstr>
      <vt:lpstr>Chivo 2 Medium</vt:lpstr>
      <vt:lpstr>Open Sans 1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TAFF (Santa Marta)  to Just Transition (COP 31)  and beyond</dc:title>
  <dc:creator>Siobhan Airey</dc:creator>
  <cp:lastModifiedBy>Siobhan Airey</cp:lastModifiedBy>
  <cp:revision>3</cp:revision>
  <dcterms:created xsi:type="dcterms:W3CDTF">2006-08-16T00:00:00Z</dcterms:created>
  <dcterms:modified xsi:type="dcterms:W3CDTF">2026-06-17T12:31:47Z</dcterms:modified>
  <dc:identifier>DAHMo7IHf7o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772ba27-cab8-4042-a351-a31f6e4eacdc_Enabled">
    <vt:lpwstr>true</vt:lpwstr>
  </property>
  <property fmtid="{D5CDD505-2E9C-101B-9397-08002B2CF9AE}" pid="3" name="MSIP_Label_8772ba27-cab8-4042-a351-a31f6e4eacdc_SetDate">
    <vt:lpwstr>2026-06-17T08:49:17Z</vt:lpwstr>
  </property>
  <property fmtid="{D5CDD505-2E9C-101B-9397-08002B2CF9AE}" pid="4" name="MSIP_Label_8772ba27-cab8-4042-a351-a31f6e4eacdc_Method">
    <vt:lpwstr>Standard</vt:lpwstr>
  </property>
  <property fmtid="{D5CDD505-2E9C-101B-9397-08002B2CF9AE}" pid="5" name="MSIP_Label_8772ba27-cab8-4042-a351-a31f6e4eacdc_Name">
    <vt:lpwstr>Internal</vt:lpwstr>
  </property>
  <property fmtid="{D5CDD505-2E9C-101B-9397-08002B2CF9AE}" pid="6" name="MSIP_Label_8772ba27-cab8-4042-a351-a31f6e4eacdc_SiteId">
    <vt:lpwstr>715902d6-f63e-4b8d-929b-4bb170bad492</vt:lpwstr>
  </property>
  <property fmtid="{D5CDD505-2E9C-101B-9397-08002B2CF9AE}" pid="7" name="MSIP_Label_8772ba27-cab8-4042-a351-a31f6e4eacdc_ActionId">
    <vt:lpwstr>9f56e5fa-372b-45b7-b3e1-22cad5ac9ead</vt:lpwstr>
  </property>
  <property fmtid="{D5CDD505-2E9C-101B-9397-08002B2CF9AE}" pid="8" name="MSIP_Label_8772ba27-cab8-4042-a351-a31f6e4eacdc_ContentBits">
    <vt:lpwstr>0</vt:lpwstr>
  </property>
  <property fmtid="{D5CDD505-2E9C-101B-9397-08002B2CF9AE}" pid="9" name="MSIP_Label_8772ba27-cab8-4042-a351-a31f6e4eacdc_Tag">
    <vt:lpwstr>10, 3, 0, 1</vt:lpwstr>
  </property>
</Properties>
</file>