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9"/>
  </p:notesMasterIdLst>
  <p:sldIdLst>
    <p:sldId id="257" r:id="rId5"/>
    <p:sldId id="284" r:id="rId6"/>
    <p:sldId id="261" r:id="rId7"/>
    <p:sldId id="263" r:id="rId8"/>
    <p:sldId id="274" r:id="rId9"/>
    <p:sldId id="285" r:id="rId10"/>
    <p:sldId id="289" r:id="rId11"/>
    <p:sldId id="278" r:id="rId12"/>
    <p:sldId id="286" r:id="rId13"/>
    <p:sldId id="276" r:id="rId14"/>
    <p:sldId id="280" r:id="rId15"/>
    <p:sldId id="290" r:id="rId16"/>
    <p:sldId id="277" r:id="rId17"/>
    <p:sldId id="282" r:id="rId18"/>
    <p:sldId id="291" r:id="rId19"/>
    <p:sldId id="294" r:id="rId20"/>
    <p:sldId id="279" r:id="rId21"/>
    <p:sldId id="287" r:id="rId22"/>
    <p:sldId id="292" r:id="rId23"/>
    <p:sldId id="295" r:id="rId24"/>
    <p:sldId id="281" r:id="rId25"/>
    <p:sldId id="288" r:id="rId26"/>
    <p:sldId id="293" r:id="rId27"/>
    <p:sldId id="283" r:id="rId28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30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1068E7-53E2-B301-9236-DB24ED7666C1}" name="Mathijs van Meerkerk" initials="Mv" userId="S::mathijs@organiq.nl::02373d6d-6691-4302-91fe-b004adac4fb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FFFF"/>
    <a:srgbClr val="FF08B9"/>
    <a:srgbClr val="FFCCFF"/>
    <a:srgbClr val="FF4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3" autoAdjust="0"/>
    <p:restoredTop sz="69020" autoAdjust="0"/>
  </p:normalViewPr>
  <p:slideViewPr>
    <p:cSldViewPr snapToGrid="0">
      <p:cViewPr varScale="1">
        <p:scale>
          <a:sx n="112" d="100"/>
          <a:sy n="112" d="100"/>
        </p:scale>
        <p:origin x="19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hijs van Meerkerk" userId="02373d6d-6691-4302-91fe-b004adac4fbc" providerId="ADAL" clId="{CDE28A68-14E6-43E3-AC97-FDC437B838FC}"/>
    <pc:docChg chg="custSel addSld modSld">
      <pc:chgData name="Mathijs van Meerkerk" userId="02373d6d-6691-4302-91fe-b004adac4fbc" providerId="ADAL" clId="{CDE28A68-14E6-43E3-AC97-FDC437B838FC}" dt="2024-04-08T13:03:10.306" v="3"/>
      <pc:docMkLst>
        <pc:docMk/>
      </pc:docMkLst>
      <pc:sldChg chg="addSp delSp modSp new mod modAnim">
        <pc:chgData name="Mathijs van Meerkerk" userId="02373d6d-6691-4302-91fe-b004adac4fbc" providerId="ADAL" clId="{CDE28A68-14E6-43E3-AC97-FDC437B838FC}" dt="2024-04-08T13:03:10.306" v="3"/>
        <pc:sldMkLst>
          <pc:docMk/>
          <pc:sldMk cId="57179457" sldId="295"/>
        </pc:sldMkLst>
        <pc:spChg chg="del">
          <ac:chgData name="Mathijs van Meerkerk" userId="02373d6d-6691-4302-91fe-b004adac4fbc" providerId="ADAL" clId="{CDE28A68-14E6-43E3-AC97-FDC437B838FC}" dt="2024-04-08T13:01:28.958" v="1" actId="478"/>
          <ac:spMkLst>
            <pc:docMk/>
            <pc:sldMk cId="57179457" sldId="295"/>
            <ac:spMk id="2" creationId="{C533007A-1723-7F0E-E371-1FACC1F76991}"/>
          </ac:spMkLst>
        </pc:spChg>
        <pc:spChg chg="del">
          <ac:chgData name="Mathijs van Meerkerk" userId="02373d6d-6691-4302-91fe-b004adac4fbc" providerId="ADAL" clId="{CDE28A68-14E6-43E3-AC97-FDC437B838FC}" dt="2024-04-08T13:01:32.409" v="2" actId="478"/>
          <ac:spMkLst>
            <pc:docMk/>
            <pc:sldMk cId="57179457" sldId="295"/>
            <ac:spMk id="3" creationId="{7FC668AB-58E8-F0E2-762C-CAFD31463F61}"/>
          </ac:spMkLst>
        </pc:spChg>
        <pc:picChg chg="add mod">
          <ac:chgData name="Mathijs van Meerkerk" userId="02373d6d-6691-4302-91fe-b004adac4fbc" providerId="ADAL" clId="{CDE28A68-14E6-43E3-AC97-FDC437B838FC}" dt="2024-04-08T13:03:10.306" v="3"/>
          <ac:picMkLst>
            <pc:docMk/>
            <pc:sldMk cId="57179457" sldId="295"/>
            <ac:picMk id="4" creationId="{C1AD60CD-86B0-1377-D55E-865F156CE3C7}"/>
          </ac:picMkLst>
        </pc:picChg>
      </pc:sldChg>
    </pc:docChg>
  </pc:docChgLst>
  <pc:docChgLst>
    <pc:chgData name="Sandra van Thiel" userId="60332ecc-5264-46d3-a797-5003d75041c2" providerId="ADAL" clId="{2DE62012-730E-4381-8D2B-CB1AD441DD80}"/>
    <pc:docChg chg="modSld">
      <pc:chgData name="Sandra van Thiel" userId="60332ecc-5264-46d3-a797-5003d75041c2" providerId="ADAL" clId="{2DE62012-730E-4381-8D2B-CB1AD441DD80}" dt="2024-02-28T13:22:12.680" v="152" actId="20577"/>
      <pc:docMkLst>
        <pc:docMk/>
      </pc:docMkLst>
      <pc:sldChg chg="modNotesTx">
        <pc:chgData name="Sandra van Thiel" userId="60332ecc-5264-46d3-a797-5003d75041c2" providerId="ADAL" clId="{2DE62012-730E-4381-8D2B-CB1AD441DD80}" dt="2024-02-28T13:22:12.680" v="152" actId="20577"/>
        <pc:sldMkLst>
          <pc:docMk/>
          <pc:sldMk cId="2159083939" sldId="287"/>
        </pc:sldMkLst>
      </pc:sldChg>
    </pc:docChg>
  </pc:docChgLst>
  <pc:docChgLst>
    <pc:chgData name="Shen Liu" userId="64eaa37f-3ed4-44e8-8d19-fd37deda6c87" providerId="ADAL" clId="{D9F75A51-8A93-41A6-92CF-C06CD738FF2B}"/>
    <pc:docChg chg="">
      <pc:chgData name="Shen Liu" userId="64eaa37f-3ed4-44e8-8d19-fd37deda6c87" providerId="ADAL" clId="{D9F75A51-8A93-41A6-92CF-C06CD738FF2B}" dt="2024-06-25T13:29:06.020" v="6"/>
      <pc:docMkLst>
        <pc:docMk/>
      </pc:docMkLst>
      <pc:sldChg chg="delCm">
        <pc:chgData name="Shen Liu" userId="64eaa37f-3ed4-44e8-8d19-fd37deda6c87" providerId="ADAL" clId="{D9F75A51-8A93-41A6-92CF-C06CD738FF2B}" dt="2024-06-25T13:28:29.644" v="0"/>
        <pc:sldMkLst>
          <pc:docMk/>
          <pc:sldMk cId="3476600183" sldId="27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hen Liu" userId="64eaa37f-3ed4-44e8-8d19-fd37deda6c87" providerId="ADAL" clId="{D9F75A51-8A93-41A6-92CF-C06CD738FF2B}" dt="2024-06-25T13:28:29.644" v="0"/>
              <pc2:cmMkLst xmlns:pc2="http://schemas.microsoft.com/office/powerpoint/2019/9/main/command">
                <pc:docMk/>
                <pc:sldMk cId="3476600183" sldId="274"/>
                <pc2:cmMk id="{1285988D-C242-4D96-B277-230C48CAEBC5}"/>
              </pc2:cmMkLst>
            </pc226:cmChg>
          </p:ext>
        </pc:extLst>
      </pc:sldChg>
      <pc:sldChg chg="delCm">
        <pc:chgData name="Shen Liu" userId="64eaa37f-3ed4-44e8-8d19-fd37deda6c87" providerId="ADAL" clId="{D9F75A51-8A93-41A6-92CF-C06CD738FF2B}" dt="2024-06-25T13:28:38.489" v="1"/>
        <pc:sldMkLst>
          <pc:docMk/>
          <pc:sldMk cId="1604754545" sldId="27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hen Liu" userId="64eaa37f-3ed4-44e8-8d19-fd37deda6c87" providerId="ADAL" clId="{D9F75A51-8A93-41A6-92CF-C06CD738FF2B}" dt="2024-06-25T13:28:38.489" v="1"/>
              <pc2:cmMkLst xmlns:pc2="http://schemas.microsoft.com/office/powerpoint/2019/9/main/command">
                <pc:docMk/>
                <pc:sldMk cId="1604754545" sldId="278"/>
                <pc2:cmMk id="{56E4A8E5-B9A3-42D2-89AB-EAC19EBF5B98}"/>
              </pc2:cmMkLst>
            </pc226:cmChg>
          </p:ext>
        </pc:extLst>
      </pc:sldChg>
      <pc:sldChg chg="delCm">
        <pc:chgData name="Shen Liu" userId="64eaa37f-3ed4-44e8-8d19-fd37deda6c87" providerId="ADAL" clId="{D9F75A51-8A93-41A6-92CF-C06CD738FF2B}" dt="2024-06-25T13:29:02.106" v="5"/>
        <pc:sldMkLst>
          <pc:docMk/>
          <pc:sldMk cId="1194124347" sldId="2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hen Liu" userId="64eaa37f-3ed4-44e8-8d19-fd37deda6c87" providerId="ADAL" clId="{D9F75A51-8A93-41A6-92CF-C06CD738FF2B}" dt="2024-06-25T13:29:02.106" v="5"/>
              <pc2:cmMkLst xmlns:pc2="http://schemas.microsoft.com/office/powerpoint/2019/9/main/command">
                <pc:docMk/>
                <pc:sldMk cId="1194124347" sldId="279"/>
                <pc2:cmMk id="{8FECD12E-DBB0-4B66-89DC-B82F8B8FF970}"/>
              </pc2:cmMkLst>
            </pc226:cmChg>
            <pc226:cmChg xmlns:pc226="http://schemas.microsoft.com/office/powerpoint/2022/06/main/command" chg="del">
              <pc226:chgData name="Shen Liu" userId="64eaa37f-3ed4-44e8-8d19-fd37deda6c87" providerId="ADAL" clId="{D9F75A51-8A93-41A6-92CF-C06CD738FF2B}" dt="2024-06-25T13:29:00.237" v="4"/>
              <pc2:cmMkLst xmlns:pc2="http://schemas.microsoft.com/office/powerpoint/2019/9/main/command">
                <pc:docMk/>
                <pc:sldMk cId="1194124347" sldId="279"/>
                <pc2:cmMk id="{ECAA12CC-F31E-4F2B-A2FE-348A31642A2D}"/>
              </pc2:cmMkLst>
            </pc226:cmChg>
          </p:ext>
        </pc:extLst>
      </pc:sldChg>
      <pc:sldChg chg="delCm">
        <pc:chgData name="Shen Liu" userId="64eaa37f-3ed4-44e8-8d19-fd37deda6c87" providerId="ADAL" clId="{D9F75A51-8A93-41A6-92CF-C06CD738FF2B}" dt="2024-06-25T13:28:50.604" v="3"/>
        <pc:sldMkLst>
          <pc:docMk/>
          <pc:sldMk cId="2036949764" sldId="28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hen Liu" userId="64eaa37f-3ed4-44e8-8d19-fd37deda6c87" providerId="ADAL" clId="{D9F75A51-8A93-41A6-92CF-C06CD738FF2B}" dt="2024-06-25T13:28:50.604" v="3"/>
              <pc2:cmMkLst xmlns:pc2="http://schemas.microsoft.com/office/powerpoint/2019/9/main/command">
                <pc:docMk/>
                <pc:sldMk cId="2036949764" sldId="280"/>
                <pc2:cmMk id="{D667121D-0427-4C12-B336-AD0C60B921ED}"/>
              </pc2:cmMkLst>
            </pc226:cmChg>
          </p:ext>
        </pc:extLst>
      </pc:sldChg>
      <pc:sldChg chg="delCm">
        <pc:chgData name="Shen Liu" userId="64eaa37f-3ed4-44e8-8d19-fd37deda6c87" providerId="ADAL" clId="{D9F75A51-8A93-41A6-92CF-C06CD738FF2B}" dt="2024-06-25T13:29:06.020" v="6"/>
        <pc:sldMkLst>
          <pc:docMk/>
          <pc:sldMk cId="3791866533" sldId="2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hen Liu" userId="64eaa37f-3ed4-44e8-8d19-fd37deda6c87" providerId="ADAL" clId="{D9F75A51-8A93-41A6-92CF-C06CD738FF2B}" dt="2024-06-25T13:29:06.020" v="6"/>
              <pc2:cmMkLst xmlns:pc2="http://schemas.microsoft.com/office/powerpoint/2019/9/main/command">
                <pc:docMk/>
                <pc:sldMk cId="3791866533" sldId="283"/>
                <pc2:cmMk id="{45CA6B17-EF58-4692-8A88-1FDC3DF0B671}"/>
              </pc2:cmMkLst>
            </pc226:cmChg>
          </p:ext>
        </pc:extLst>
      </pc:sldChg>
      <pc:sldChg chg="delCm">
        <pc:chgData name="Shen Liu" userId="64eaa37f-3ed4-44e8-8d19-fd37deda6c87" providerId="ADAL" clId="{D9F75A51-8A93-41A6-92CF-C06CD738FF2B}" dt="2024-06-25T13:28:45.625" v="2"/>
        <pc:sldMkLst>
          <pc:docMk/>
          <pc:sldMk cId="3858726681" sldId="28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hen Liu" userId="64eaa37f-3ed4-44e8-8d19-fd37deda6c87" providerId="ADAL" clId="{D9F75A51-8A93-41A6-92CF-C06CD738FF2B}" dt="2024-06-25T13:28:45.625" v="2"/>
              <pc2:cmMkLst xmlns:pc2="http://schemas.microsoft.com/office/powerpoint/2019/9/main/command">
                <pc:docMk/>
                <pc:sldMk cId="3858726681" sldId="286"/>
                <pc2:cmMk id="{F80FC16C-FB1D-4A59-9628-3C572988962D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45603-CAAD-4737-AF94-52D7DC0A26EB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BA721-666C-46BA-8320-9000EA08321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2597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2370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Twee </a:t>
            </a:r>
            <a:r>
              <a:rPr lang="en-US" sz="1900" dirty="0" err="1"/>
              <a:t>onderhandelingsstrategieen</a:t>
            </a:r>
            <a:r>
              <a:rPr lang="en-US" sz="1900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900" dirty="0" err="1"/>
              <a:t>Distributief</a:t>
            </a:r>
            <a:r>
              <a:rPr lang="en-US" sz="1900" dirty="0"/>
              <a:t>: zero sum = wat de </a:t>
            </a:r>
            <a:r>
              <a:rPr lang="en-US" sz="1900" dirty="0" err="1"/>
              <a:t>ene</a:t>
            </a:r>
            <a:r>
              <a:rPr lang="en-US" sz="1900" dirty="0"/>
              <a:t> </a:t>
            </a:r>
            <a:r>
              <a:rPr lang="en-US" sz="1900" dirty="0" err="1"/>
              <a:t>partij</a:t>
            </a:r>
            <a:r>
              <a:rPr lang="en-US" sz="1900" dirty="0"/>
              <a:t> </a:t>
            </a:r>
            <a:r>
              <a:rPr lang="en-US" sz="1900" dirty="0" err="1"/>
              <a:t>wint</a:t>
            </a:r>
            <a:r>
              <a:rPr lang="en-US" sz="1900" dirty="0"/>
              <a:t>, </a:t>
            </a:r>
            <a:r>
              <a:rPr lang="en-US" sz="1900" dirty="0" err="1"/>
              <a:t>verliest</a:t>
            </a:r>
            <a:r>
              <a:rPr lang="en-US" sz="1900" dirty="0"/>
              <a:t> de </a:t>
            </a:r>
            <a:r>
              <a:rPr lang="en-US" sz="1900" dirty="0" err="1"/>
              <a:t>ander</a:t>
            </a:r>
            <a:r>
              <a:rPr lang="en-US" sz="1900" dirty="0"/>
              <a:t>. Vaak </a:t>
            </a:r>
            <a:r>
              <a:rPr lang="en-US" sz="1900" dirty="0" err="1"/>
              <a:t>harde</a:t>
            </a:r>
            <a:r>
              <a:rPr lang="en-US" sz="1900" dirty="0"/>
              <a:t> </a:t>
            </a:r>
            <a:r>
              <a:rPr lang="en-US" sz="1900" dirty="0" err="1"/>
              <a:t>strategie</a:t>
            </a:r>
            <a:r>
              <a:rPr lang="en-US" sz="1900" dirty="0"/>
              <a:t>, </a:t>
            </a:r>
            <a:r>
              <a:rPr lang="en-US" sz="1900" dirty="0" err="1"/>
              <a:t>meer</a:t>
            </a:r>
            <a:r>
              <a:rPr lang="en-US" sz="1900" dirty="0"/>
              <a:t> </a:t>
            </a:r>
            <a:r>
              <a:rPr lang="en-US" sz="1900" dirty="0" err="1"/>
              <a:t>geschikt</a:t>
            </a:r>
            <a:r>
              <a:rPr lang="en-US" sz="1900" dirty="0"/>
              <a:t> </a:t>
            </a:r>
            <a:r>
              <a:rPr lang="en-US" sz="1900" dirty="0" err="1"/>
              <a:t>voor</a:t>
            </a:r>
            <a:r>
              <a:rPr lang="en-US" sz="1900" dirty="0"/>
              <a:t> </a:t>
            </a:r>
            <a:r>
              <a:rPr lang="en-US" sz="1900" dirty="0" err="1"/>
              <a:t>eenmalige</a:t>
            </a:r>
            <a:r>
              <a:rPr lang="en-US" sz="1900" dirty="0"/>
              <a:t> </a:t>
            </a:r>
            <a:r>
              <a:rPr lang="en-US" sz="1900" dirty="0" err="1"/>
              <a:t>onderhandeling</a:t>
            </a:r>
            <a:r>
              <a:rPr lang="en-US" sz="1900" dirty="0"/>
              <a:t>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900" dirty="0" err="1"/>
              <a:t>Integratief</a:t>
            </a:r>
            <a:r>
              <a:rPr lang="en-US" sz="1900" dirty="0"/>
              <a:t>: win </a:t>
            </a:r>
            <a:r>
              <a:rPr lang="en-US" sz="1900" dirty="0" err="1"/>
              <a:t>win</a:t>
            </a:r>
            <a:r>
              <a:rPr lang="en-US" sz="1900" dirty="0"/>
              <a:t> =  </a:t>
            </a:r>
            <a:r>
              <a:rPr lang="en-US" sz="1900" dirty="0" err="1"/>
              <a:t>beide</a:t>
            </a:r>
            <a:r>
              <a:rPr lang="en-US" sz="1900" dirty="0"/>
              <a:t> </a:t>
            </a:r>
            <a:r>
              <a:rPr lang="en-US" sz="1900" dirty="0" err="1"/>
              <a:t>partijen</a:t>
            </a:r>
            <a:r>
              <a:rPr lang="en-US" sz="1900" dirty="0"/>
              <a:t> </a:t>
            </a:r>
            <a:r>
              <a:rPr lang="en-US" sz="1900" dirty="0" err="1"/>
              <a:t>proberen</a:t>
            </a:r>
            <a:r>
              <a:rPr lang="en-US" sz="1900" dirty="0"/>
              <a:t> </a:t>
            </a:r>
            <a:r>
              <a:rPr lang="en-US" sz="1900" dirty="0" err="1"/>
              <a:t>te</a:t>
            </a:r>
            <a:r>
              <a:rPr lang="en-US" sz="1900" dirty="0"/>
              <a:t> </a:t>
            </a:r>
            <a:r>
              <a:rPr lang="en-US" sz="1900" dirty="0" err="1"/>
              <a:t>winnen</a:t>
            </a:r>
            <a:r>
              <a:rPr lang="en-US" sz="1900" dirty="0"/>
              <a:t> (compromise). Meer </a:t>
            </a:r>
            <a:r>
              <a:rPr lang="en-US" sz="1900" dirty="0" err="1"/>
              <a:t>geschikt</a:t>
            </a:r>
            <a:r>
              <a:rPr lang="en-US" sz="1900" dirty="0"/>
              <a:t> </a:t>
            </a:r>
            <a:r>
              <a:rPr lang="en-US" sz="1900" dirty="0" err="1"/>
              <a:t>voor</a:t>
            </a:r>
            <a:r>
              <a:rPr lang="en-US" sz="1900" dirty="0"/>
              <a:t> </a:t>
            </a:r>
            <a:r>
              <a:rPr lang="en-US" sz="1900" dirty="0" err="1"/>
              <a:t>langdurige</a:t>
            </a:r>
            <a:r>
              <a:rPr lang="en-US" sz="1900" dirty="0"/>
              <a:t> </a:t>
            </a:r>
            <a:r>
              <a:rPr lang="en-US" sz="1900" dirty="0" err="1"/>
              <a:t>samenwerking</a:t>
            </a:r>
            <a:r>
              <a:rPr lang="en-US" sz="1900" dirty="0"/>
              <a:t>.</a:t>
            </a:r>
          </a:p>
          <a:p>
            <a:endParaRPr lang="en-US" sz="1900" dirty="0"/>
          </a:p>
          <a:p>
            <a:r>
              <a:rPr lang="en-US" sz="1900" dirty="0" err="1"/>
              <a:t>Publieke</a:t>
            </a:r>
            <a:r>
              <a:rPr lang="en-US" sz="1900" dirty="0"/>
              <a:t> </a:t>
            </a:r>
            <a:r>
              <a:rPr lang="en-US" sz="1900" dirty="0" err="1"/>
              <a:t>onderhandelaars</a:t>
            </a:r>
            <a:r>
              <a:rPr lang="en-US" sz="1900" dirty="0"/>
              <a:t> </a:t>
            </a:r>
            <a:r>
              <a:rPr lang="en-US" sz="1900" dirty="0" err="1"/>
              <a:t>lijken</a:t>
            </a:r>
            <a:r>
              <a:rPr lang="en-US" sz="1900" dirty="0"/>
              <a:t> </a:t>
            </a:r>
            <a:r>
              <a:rPr lang="en-US" sz="1900" dirty="0" err="1"/>
              <a:t>meer</a:t>
            </a:r>
            <a:r>
              <a:rPr lang="en-US" sz="1900" dirty="0"/>
              <a:t> </a:t>
            </a:r>
            <a:r>
              <a:rPr lang="en-US" sz="1900" dirty="0" err="1"/>
              <a:t>te</a:t>
            </a:r>
            <a:r>
              <a:rPr lang="en-US" sz="1900" dirty="0"/>
              <a:t> </a:t>
            </a:r>
            <a:r>
              <a:rPr lang="en-US" sz="1900" dirty="0" err="1"/>
              <a:t>kiezen</a:t>
            </a:r>
            <a:r>
              <a:rPr lang="en-US" sz="1900" dirty="0"/>
              <a:t> </a:t>
            </a:r>
            <a:r>
              <a:rPr lang="en-US" sz="1900" dirty="0" err="1"/>
              <a:t>voor</a:t>
            </a:r>
            <a:r>
              <a:rPr lang="en-US" sz="1900" dirty="0"/>
              <a:t> </a:t>
            </a:r>
            <a:r>
              <a:rPr lang="en-US" sz="1900" dirty="0" err="1"/>
              <a:t>integratief</a:t>
            </a:r>
            <a:r>
              <a:rPr lang="en-US" sz="1900" dirty="0"/>
              <a:t> </a:t>
            </a:r>
            <a:r>
              <a:rPr lang="en-US" sz="1900" dirty="0" err="1"/>
              <a:t>en</a:t>
            </a:r>
            <a:r>
              <a:rPr lang="en-US" sz="1900" dirty="0"/>
              <a:t> compromise, met </a:t>
            </a:r>
            <a:r>
              <a:rPr lang="en-US" sz="1900" dirty="0" err="1"/>
              <a:t>afweging</a:t>
            </a:r>
            <a:r>
              <a:rPr lang="en-US" sz="1900" dirty="0"/>
              <a:t> van </a:t>
            </a:r>
            <a:r>
              <a:rPr lang="en-US" sz="1900" dirty="0" err="1"/>
              <a:t>meerdere</a:t>
            </a:r>
            <a:r>
              <a:rPr lang="en-US" sz="1900" dirty="0"/>
              <a:t> </a:t>
            </a:r>
            <a:r>
              <a:rPr lang="en-US" sz="1900" dirty="0" err="1"/>
              <a:t>belangen</a:t>
            </a:r>
            <a:r>
              <a:rPr lang="en-US" sz="1900" dirty="0"/>
              <a:t>.</a:t>
            </a:r>
          </a:p>
          <a:p>
            <a:pPr marL="0" indent="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200" dirty="0">
              <a:solidFill>
                <a:prstClr val="black"/>
              </a:solidFill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200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(</a:t>
            </a:r>
            <a:r>
              <a:rPr lang="en-US" sz="1200" dirty="0" err="1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Stoshikj</a:t>
            </a:r>
            <a:r>
              <a:rPr lang="en-US" sz="1200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, Marina. "Integrative and distributive negotiations and negotiation behavior." Journal of Service Science Research 6 (2014): 29-69.)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4364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Houd</a:t>
            </a:r>
            <a:r>
              <a:rPr lang="en-US" sz="1200" dirty="0"/>
              <a:t> het </a:t>
            </a:r>
            <a:r>
              <a:rPr lang="en-US" sz="1200" dirty="0" err="1"/>
              <a:t>zakelijk</a:t>
            </a:r>
            <a:r>
              <a:rPr lang="en-US" sz="1200" dirty="0"/>
              <a:t>, </a:t>
            </a:r>
            <a:r>
              <a:rPr lang="en-US" sz="1200" dirty="0" err="1"/>
              <a:t>persoonlijke</a:t>
            </a:r>
            <a:r>
              <a:rPr lang="en-US" sz="1200" dirty="0"/>
              <a:t> </a:t>
            </a:r>
            <a:r>
              <a:rPr lang="en-US" sz="1200" dirty="0" err="1"/>
              <a:t>elementen</a:t>
            </a:r>
            <a:r>
              <a:rPr lang="en-US" sz="1200" dirty="0"/>
              <a:t> </a:t>
            </a:r>
            <a:r>
              <a:rPr lang="en-US" sz="1200" dirty="0" err="1"/>
              <a:t>zouden</a:t>
            </a:r>
            <a:r>
              <a:rPr lang="en-US" sz="1200" dirty="0"/>
              <a:t> </a:t>
            </a:r>
            <a:r>
              <a:rPr lang="en-US" sz="1200" dirty="0" err="1"/>
              <a:t>geen</a:t>
            </a:r>
            <a:r>
              <a:rPr lang="en-US" sz="1200" dirty="0"/>
              <a:t> </a:t>
            </a:r>
            <a:r>
              <a:rPr lang="en-US" sz="1200" dirty="0" err="1"/>
              <a:t>rol</a:t>
            </a:r>
            <a:r>
              <a:rPr lang="en-US" sz="1200" dirty="0"/>
              <a:t> </a:t>
            </a:r>
            <a:r>
              <a:rPr lang="en-US" sz="1200" dirty="0" err="1"/>
              <a:t>moeten</a:t>
            </a:r>
            <a:r>
              <a:rPr lang="en-US" sz="1200" dirty="0"/>
              <a:t> </a:t>
            </a:r>
            <a:r>
              <a:rPr lang="en-US" sz="1200" dirty="0" err="1"/>
              <a:t>mogen</a:t>
            </a:r>
            <a:r>
              <a:rPr lang="en-US" sz="1200" dirty="0"/>
              <a:t> </a:t>
            </a:r>
            <a:r>
              <a:rPr lang="en-US" sz="1200" dirty="0" err="1"/>
              <a:t>spelen</a:t>
            </a:r>
            <a:r>
              <a:rPr lang="en-US" sz="1200" dirty="0"/>
              <a:t> (</a:t>
            </a:r>
            <a:r>
              <a:rPr lang="en-US" sz="1200" dirty="0" err="1"/>
              <a:t>denk</a:t>
            </a:r>
            <a:r>
              <a:rPr lang="en-US" sz="1200" dirty="0"/>
              <a:t> </a:t>
            </a:r>
            <a:r>
              <a:rPr lang="en-US" sz="1200" dirty="0" err="1"/>
              <a:t>ook</a:t>
            </a:r>
            <a:r>
              <a:rPr lang="en-US" sz="1200" dirty="0"/>
              <a:t> </a:t>
            </a:r>
            <a:r>
              <a:rPr lang="en-US" sz="1200" dirty="0" err="1"/>
              <a:t>aan</a:t>
            </a:r>
            <a:r>
              <a:rPr lang="en-US" sz="1200" dirty="0"/>
              <a:t> </a:t>
            </a:r>
            <a:r>
              <a:rPr lang="en-US" sz="1200" dirty="0" err="1"/>
              <a:t>risico</a:t>
            </a:r>
            <a:r>
              <a:rPr lang="en-US" sz="1200" dirty="0"/>
              <a:t> van </a:t>
            </a:r>
            <a:r>
              <a:rPr lang="en-US" sz="1200" dirty="0" err="1"/>
              <a:t>corruptie</a:t>
            </a:r>
            <a:r>
              <a:rPr lang="en-US" sz="1200" dirty="0"/>
              <a:t> </a:t>
            </a:r>
            <a:r>
              <a:rPr lang="en-US" sz="1200" dirty="0" err="1"/>
              <a:t>als</a:t>
            </a:r>
            <a:r>
              <a:rPr lang="en-US" sz="1200" dirty="0"/>
              <a:t> </a:t>
            </a:r>
            <a:r>
              <a:rPr lang="en-US" sz="1200" dirty="0" err="1"/>
              <a:t>gemeente</a:t>
            </a:r>
            <a:r>
              <a:rPr lang="en-US" sz="1200" dirty="0"/>
              <a:t> </a:t>
            </a:r>
            <a:r>
              <a:rPr lang="en-US" sz="1200" dirty="0" err="1"/>
              <a:t>voorkeuren</a:t>
            </a:r>
            <a:r>
              <a:rPr lang="en-US" sz="1200" dirty="0"/>
              <a:t> </a:t>
            </a:r>
            <a:r>
              <a:rPr lang="en-US" sz="1200" dirty="0" err="1"/>
              <a:t>zou</a:t>
            </a:r>
            <a:r>
              <a:rPr lang="en-US" sz="1200" dirty="0"/>
              <a:t> laten </a:t>
            </a:r>
            <a:r>
              <a:rPr lang="en-US" sz="1200" dirty="0" err="1"/>
              <a:t>meespelen</a:t>
            </a:r>
            <a:r>
              <a:rPr lang="en-US" sz="1200" dirty="0"/>
              <a:t>)</a:t>
            </a:r>
          </a:p>
          <a:p>
            <a:r>
              <a:rPr lang="en-US" sz="1200" dirty="0"/>
              <a:t>Neem open </a:t>
            </a:r>
            <a:r>
              <a:rPr lang="en-US" sz="1200" dirty="0" err="1"/>
              <a:t>houding</a:t>
            </a:r>
            <a:r>
              <a:rPr lang="en-US" sz="1200" dirty="0"/>
              <a:t> </a:t>
            </a:r>
            <a:r>
              <a:rPr lang="en-US" sz="1200" dirty="0" err="1"/>
              <a:t>aan</a:t>
            </a:r>
            <a:r>
              <a:rPr lang="en-US" sz="1200" dirty="0"/>
              <a:t>, </a:t>
            </a:r>
            <a:r>
              <a:rPr lang="en-US" sz="1200" dirty="0" err="1"/>
              <a:t>bedenk</a:t>
            </a:r>
            <a:r>
              <a:rPr lang="en-US" sz="1200" dirty="0"/>
              <a:t> </a:t>
            </a:r>
            <a:r>
              <a:rPr lang="en-US" sz="1200" dirty="0" err="1"/>
              <a:t>vooraf</a:t>
            </a:r>
            <a:r>
              <a:rPr lang="en-US" sz="1200" dirty="0"/>
              <a:t> wat BATNA (best alternative to a negotiated agreement) is </a:t>
            </a:r>
            <a:r>
              <a:rPr lang="en-US" sz="1200" dirty="0" err="1"/>
              <a:t>en</a:t>
            </a:r>
            <a:r>
              <a:rPr lang="en-US" sz="1200" dirty="0"/>
              <a:t> welk ‘</a:t>
            </a:r>
            <a:r>
              <a:rPr lang="en-US" sz="1200" dirty="0" err="1"/>
              <a:t>wisselgeld</a:t>
            </a:r>
            <a:r>
              <a:rPr lang="en-US" sz="1200" dirty="0"/>
              <a:t>’ er is, </a:t>
            </a:r>
            <a:r>
              <a:rPr lang="en-US" sz="1200" dirty="0" err="1"/>
              <a:t>dit</a:t>
            </a:r>
            <a:r>
              <a:rPr lang="en-US" sz="1200" dirty="0"/>
              <a:t> </a:t>
            </a:r>
            <a:r>
              <a:rPr lang="en-US" sz="1200" dirty="0" err="1"/>
              <a:t>geldt</a:t>
            </a:r>
            <a:r>
              <a:rPr lang="en-US" sz="1200" dirty="0"/>
              <a:t> </a:t>
            </a:r>
            <a:r>
              <a:rPr lang="en-US" sz="1200" dirty="0" err="1"/>
              <a:t>voor</a:t>
            </a:r>
            <a:r>
              <a:rPr lang="en-US" sz="1200" dirty="0"/>
              <a:t> alle </a:t>
            </a:r>
            <a:r>
              <a:rPr lang="en-US" sz="1200" dirty="0" err="1"/>
              <a:t>partijen</a:t>
            </a:r>
            <a:endParaRPr lang="en-US" sz="1200" dirty="0"/>
          </a:p>
          <a:p>
            <a:r>
              <a:rPr lang="en-US" sz="1200" dirty="0" err="1"/>
              <a:t>Bedenk</a:t>
            </a:r>
            <a:r>
              <a:rPr lang="en-US" sz="1200" dirty="0"/>
              <a:t> </a:t>
            </a:r>
            <a:r>
              <a:rPr lang="en-US" sz="1200" dirty="0" err="1"/>
              <a:t>vooraf</a:t>
            </a:r>
            <a:r>
              <a:rPr lang="en-US" sz="1200" dirty="0"/>
              <a:t> </a:t>
            </a:r>
            <a:r>
              <a:rPr lang="en-US" sz="1200" dirty="0" err="1"/>
              <a:t>aan</a:t>
            </a:r>
            <a:r>
              <a:rPr lang="en-US" sz="1200" dirty="0"/>
              <a:t> </a:t>
            </a:r>
            <a:r>
              <a:rPr lang="en-US" sz="1200" dirty="0" err="1"/>
              <a:t>welke</a:t>
            </a:r>
            <a:r>
              <a:rPr lang="en-US" sz="1200" dirty="0"/>
              <a:t> criteria de </a:t>
            </a:r>
            <a:r>
              <a:rPr lang="en-US" sz="1200" dirty="0" err="1"/>
              <a:t>uitkomst</a:t>
            </a:r>
            <a:r>
              <a:rPr lang="en-US" sz="1200" dirty="0"/>
              <a:t> in elk </a:t>
            </a:r>
            <a:r>
              <a:rPr lang="en-US" sz="1200" dirty="0" err="1"/>
              <a:t>geval</a:t>
            </a:r>
            <a:r>
              <a:rPr lang="en-US" sz="1200" dirty="0"/>
              <a:t> </a:t>
            </a:r>
            <a:r>
              <a:rPr lang="en-US" sz="1200" dirty="0" err="1"/>
              <a:t>zou</a:t>
            </a:r>
            <a:r>
              <a:rPr lang="en-US" sz="1200" dirty="0"/>
              <a:t> </a:t>
            </a:r>
            <a:r>
              <a:rPr lang="en-US" sz="1200" dirty="0" err="1"/>
              <a:t>moeten</a:t>
            </a:r>
            <a:r>
              <a:rPr lang="en-US" sz="1200" dirty="0"/>
              <a:t> </a:t>
            </a:r>
            <a:r>
              <a:rPr lang="en-US" sz="1200" dirty="0" err="1"/>
              <a:t>voldoen</a:t>
            </a:r>
            <a:endParaRPr lang="en-US" sz="1200" dirty="0"/>
          </a:p>
          <a:p>
            <a:r>
              <a:rPr lang="en-US" sz="1200" dirty="0" err="1"/>
              <a:t>Houd</a:t>
            </a:r>
            <a:r>
              <a:rPr lang="en-US" sz="1200" dirty="0"/>
              <a:t> </a:t>
            </a:r>
            <a:r>
              <a:rPr lang="en-US" sz="1200" dirty="0" err="1"/>
              <a:t>rekening</a:t>
            </a:r>
            <a:r>
              <a:rPr lang="en-US" sz="1200" dirty="0"/>
              <a:t> met </a:t>
            </a:r>
            <a:r>
              <a:rPr lang="en-US" sz="1200" dirty="0" err="1"/>
              <a:t>meerdere</a:t>
            </a:r>
            <a:r>
              <a:rPr lang="en-US" sz="1200" dirty="0"/>
              <a:t> </a:t>
            </a:r>
            <a:r>
              <a:rPr lang="en-US" sz="1200" dirty="0" err="1"/>
              <a:t>mogelijke</a:t>
            </a:r>
            <a:r>
              <a:rPr lang="en-US" sz="1200" dirty="0"/>
              <a:t> </a:t>
            </a:r>
            <a:r>
              <a:rPr lang="en-US" sz="1200" dirty="0" err="1"/>
              <a:t>uitkomsten</a:t>
            </a:r>
            <a:r>
              <a:rPr lang="en-US" sz="1200" dirty="0"/>
              <a:t>, </a:t>
            </a:r>
            <a:r>
              <a:rPr lang="en-US" sz="1200" dirty="0" err="1"/>
              <a:t>zet</a:t>
            </a:r>
            <a:r>
              <a:rPr lang="en-US" sz="1200" dirty="0"/>
              <a:t> </a:t>
            </a:r>
            <a:r>
              <a:rPr lang="en-US" sz="1200" dirty="0" err="1"/>
              <a:t>niet</a:t>
            </a:r>
            <a:r>
              <a:rPr lang="en-US" sz="1200" dirty="0"/>
              <a:t> </a:t>
            </a:r>
            <a:r>
              <a:rPr lang="en-US" sz="1200" dirty="0" err="1"/>
              <a:t>alles</a:t>
            </a:r>
            <a:r>
              <a:rPr lang="en-US" sz="1200" dirty="0"/>
              <a:t> in op 1 </a:t>
            </a:r>
            <a:r>
              <a:rPr lang="en-US" sz="1200" dirty="0" err="1"/>
              <a:t>uitkomst</a:t>
            </a:r>
            <a:endParaRPr lang="en-US" sz="1200" dirty="0"/>
          </a:p>
          <a:p>
            <a:r>
              <a:rPr lang="en-US" sz="1200" dirty="0" err="1"/>
              <a:t>Hanteer</a:t>
            </a:r>
            <a:r>
              <a:rPr lang="en-US" sz="1200" dirty="0"/>
              <a:t> </a:t>
            </a:r>
            <a:r>
              <a:rPr lang="en-US" sz="1200" dirty="0" err="1"/>
              <a:t>objectieve</a:t>
            </a:r>
            <a:r>
              <a:rPr lang="en-US" sz="1200" dirty="0"/>
              <a:t> criteria </a:t>
            </a:r>
            <a:r>
              <a:rPr lang="en-US" sz="1200" dirty="0" err="1"/>
              <a:t>voor</a:t>
            </a:r>
            <a:r>
              <a:rPr lang="en-US" sz="1200" dirty="0"/>
              <a:t> het </a:t>
            </a:r>
            <a:r>
              <a:rPr lang="en-US" sz="1200" dirty="0" err="1"/>
              <a:t>uiteindelijke</a:t>
            </a:r>
            <a:r>
              <a:rPr lang="en-US" sz="1200" dirty="0"/>
              <a:t> </a:t>
            </a:r>
            <a:r>
              <a:rPr lang="en-US" sz="1200" dirty="0" err="1"/>
              <a:t>besluit</a:t>
            </a:r>
            <a:endParaRPr lang="en-US" sz="1200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7293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Taxibedrijven</a:t>
            </a:r>
            <a:r>
              <a:rPr lang="en-US" dirty="0"/>
              <a:t> </a:t>
            </a:r>
            <a:r>
              <a:rPr lang="en-US" dirty="0" err="1"/>
              <a:t>zouden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samen</a:t>
            </a:r>
            <a:r>
              <a:rPr lang="en-US" dirty="0"/>
              <a:t> 1 bod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brengen</a:t>
            </a:r>
            <a:r>
              <a:rPr lang="en-US" dirty="0"/>
              <a:t>; dan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gemeente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alternatief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Voorbeelden</a:t>
            </a:r>
            <a:r>
              <a:rPr lang="en-US" dirty="0"/>
              <a:t> van </a:t>
            </a:r>
            <a:r>
              <a:rPr lang="en-US" dirty="0" err="1"/>
              <a:t>kartelvorming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openbare</a:t>
            </a:r>
            <a:r>
              <a:rPr lang="en-US" dirty="0"/>
              <a:t> </a:t>
            </a:r>
            <a:r>
              <a:rPr lang="en-US" dirty="0" err="1"/>
              <a:t>aanbesteding</a:t>
            </a:r>
            <a:r>
              <a:rPr lang="en-US" dirty="0"/>
              <a:t>, </a:t>
            </a:r>
            <a:r>
              <a:rPr lang="en-US" dirty="0" err="1"/>
              <a:t>denk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bouwfraude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Kartelvorming</a:t>
            </a:r>
            <a:r>
              <a:rPr lang="en-US" dirty="0"/>
              <a:t> is </a:t>
            </a:r>
            <a:r>
              <a:rPr lang="en-US" dirty="0" err="1"/>
              <a:t>illegaal</a:t>
            </a:r>
            <a:r>
              <a:rPr lang="en-US" dirty="0"/>
              <a:t>, ACM </a:t>
            </a:r>
            <a:r>
              <a:rPr lang="en-US" dirty="0" err="1"/>
              <a:t>ziet</a:t>
            </a:r>
            <a:r>
              <a:rPr lang="en-US" dirty="0"/>
              <a:t> toe op </a:t>
            </a:r>
            <a:r>
              <a:rPr lang="en-US" dirty="0" err="1"/>
              <a:t>marktwerking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ingrijpen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4994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Kartelvorming</a:t>
            </a:r>
            <a:r>
              <a:rPr lang="en-US" dirty="0"/>
              <a:t> </a:t>
            </a:r>
            <a:r>
              <a:rPr lang="en-US" dirty="0" err="1"/>
              <a:t>gaat</a:t>
            </a:r>
            <a:r>
              <a:rPr lang="en-US" dirty="0"/>
              <a:t> </a:t>
            </a:r>
            <a:r>
              <a:rPr lang="en-US" dirty="0" err="1"/>
              <a:t>goede</a:t>
            </a:r>
            <a:r>
              <a:rPr lang="en-US" dirty="0"/>
              <a:t> </a:t>
            </a:r>
            <a:r>
              <a:rPr lang="en-US" dirty="0" err="1"/>
              <a:t>marktwerking</a:t>
            </a:r>
            <a:r>
              <a:rPr lang="en-US" dirty="0"/>
              <a:t> </a:t>
            </a:r>
            <a:r>
              <a:rPr lang="en-US" dirty="0" err="1"/>
              <a:t>tegen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Gemeenten</a:t>
            </a:r>
            <a:r>
              <a:rPr lang="en-US" dirty="0"/>
              <a:t> </a:t>
            </a:r>
            <a:r>
              <a:rPr lang="en-US" dirty="0" err="1"/>
              <a:t>zouden</a:t>
            </a:r>
            <a:r>
              <a:rPr lang="en-US" dirty="0"/>
              <a:t> dan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beoordelen</a:t>
            </a:r>
            <a:r>
              <a:rPr lang="en-US" dirty="0"/>
              <a:t> welk </a:t>
            </a:r>
            <a:r>
              <a:rPr lang="en-US" dirty="0" err="1"/>
              <a:t>bedrijf</a:t>
            </a:r>
            <a:r>
              <a:rPr lang="en-US" dirty="0"/>
              <a:t> het </a:t>
            </a:r>
            <a:r>
              <a:rPr lang="en-US" dirty="0" err="1"/>
              <a:t>beste</a:t>
            </a:r>
            <a:r>
              <a:rPr lang="en-US" dirty="0"/>
              <a:t> is, </a:t>
            </a:r>
            <a:r>
              <a:rPr lang="en-US" dirty="0" err="1"/>
              <a:t>en</a:t>
            </a:r>
            <a:r>
              <a:rPr lang="en-US" dirty="0"/>
              <a:t> of de </a:t>
            </a:r>
            <a:r>
              <a:rPr lang="en-US" dirty="0" err="1"/>
              <a:t>prijzen</a:t>
            </a:r>
            <a:r>
              <a:rPr lang="en-US" dirty="0"/>
              <a:t> </a:t>
            </a:r>
            <a:r>
              <a:rPr lang="en-US" dirty="0" err="1"/>
              <a:t>wel</a:t>
            </a:r>
            <a:r>
              <a:rPr lang="en-US" dirty="0"/>
              <a:t> </a:t>
            </a:r>
            <a:r>
              <a:rPr lang="en-US" dirty="0" err="1"/>
              <a:t>kloppen</a:t>
            </a:r>
            <a:r>
              <a:rPr lang="en-US" dirty="0"/>
              <a:t> (want er is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vergelijk</a:t>
            </a:r>
            <a:r>
              <a:rPr lang="en-US" dirty="0"/>
              <a:t> </a:t>
            </a:r>
            <a:r>
              <a:rPr lang="en-US" dirty="0" err="1"/>
              <a:t>mogelijk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nl-NL" dirty="0"/>
              <a:t>Gaat ten koste van publieke waarde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3734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rol</a:t>
            </a:r>
            <a:r>
              <a:rPr lang="en-US" dirty="0"/>
              <a:t> van ACM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toezichthouder</a:t>
            </a:r>
            <a:r>
              <a:rPr lang="en-US" dirty="0"/>
              <a:t> op </a:t>
            </a:r>
            <a:r>
              <a:rPr lang="en-US" dirty="0" err="1"/>
              <a:t>marktwerking</a:t>
            </a:r>
            <a:r>
              <a:rPr lang="en-US" dirty="0"/>
              <a:t> (maar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rol</a:t>
            </a:r>
            <a:r>
              <a:rPr lang="en-US" dirty="0"/>
              <a:t> van EU die </a:t>
            </a:r>
            <a:r>
              <a:rPr lang="en-US" dirty="0" err="1"/>
              <a:t>Europese</a:t>
            </a:r>
            <a:r>
              <a:rPr lang="en-US" dirty="0"/>
              <a:t> </a:t>
            </a:r>
            <a:r>
              <a:rPr lang="en-US" dirty="0" err="1"/>
              <a:t>markt</a:t>
            </a:r>
            <a:r>
              <a:rPr lang="en-US" dirty="0"/>
              <a:t> </a:t>
            </a:r>
            <a:r>
              <a:rPr lang="en-US" dirty="0" err="1"/>
              <a:t>bewaakt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bedrijven</a:t>
            </a:r>
            <a:r>
              <a:rPr lang="en-US" dirty="0"/>
              <a:t> </a:t>
            </a:r>
            <a:r>
              <a:rPr lang="en-US" dirty="0" err="1"/>
              <a:t>voelen</a:t>
            </a:r>
            <a:r>
              <a:rPr lang="en-US" dirty="0"/>
              <a:t>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wel</a:t>
            </a:r>
            <a:r>
              <a:rPr lang="en-US" dirty="0"/>
              <a:t> </a:t>
            </a:r>
            <a:r>
              <a:rPr lang="en-US" dirty="0" err="1"/>
              <a:t>verplicht</a:t>
            </a:r>
            <a:r>
              <a:rPr lang="en-US" dirty="0"/>
              <a:t> om </a:t>
            </a:r>
            <a:r>
              <a:rPr lang="en-US" dirty="0" err="1"/>
              <a:t>maatschappelijk</a:t>
            </a:r>
            <a:r>
              <a:rPr lang="en-US" dirty="0"/>
              <a:t> </a:t>
            </a:r>
            <a:r>
              <a:rPr lang="en-US" dirty="0" err="1"/>
              <a:t>verantwoord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ondernemen</a:t>
            </a:r>
            <a:r>
              <a:rPr lang="en-US" dirty="0"/>
              <a:t> (MVO); hoe </a:t>
            </a:r>
            <a:r>
              <a:rPr lang="en-US" dirty="0" err="1"/>
              <a:t>werkt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? (spanning met </a:t>
            </a:r>
            <a:r>
              <a:rPr lang="en-US" dirty="0" err="1"/>
              <a:t>winst</a:t>
            </a:r>
            <a:r>
              <a:rPr lang="en-US" dirty="0"/>
              <a:t> </a:t>
            </a:r>
            <a:r>
              <a:rPr lang="en-US" dirty="0" err="1"/>
              <a:t>nastreven</a:t>
            </a:r>
            <a:r>
              <a:rPr lang="en-US"/>
              <a:t>)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5987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9377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Denk</a:t>
            </a:r>
            <a:r>
              <a:rPr lang="en-US" dirty="0"/>
              <a:t> </a:t>
            </a:r>
            <a:r>
              <a:rPr lang="en-US" dirty="0" err="1"/>
              <a:t>vooral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belang</a:t>
            </a:r>
            <a:r>
              <a:rPr lang="en-US" dirty="0"/>
              <a:t> van </a:t>
            </a:r>
            <a:r>
              <a:rPr lang="en-US" dirty="0" err="1"/>
              <a:t>kwetsbare</a:t>
            </a:r>
            <a:r>
              <a:rPr lang="en-US" dirty="0"/>
              <a:t> </a:t>
            </a:r>
            <a:r>
              <a:rPr lang="en-US" dirty="0" err="1"/>
              <a:t>kinderen</a:t>
            </a:r>
            <a:r>
              <a:rPr lang="en-US" dirty="0"/>
              <a:t>, </a:t>
            </a:r>
            <a:r>
              <a:rPr lang="en-US" dirty="0" err="1"/>
              <a:t>gemeente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wettelijke</a:t>
            </a:r>
            <a:r>
              <a:rPr lang="en-US" dirty="0"/>
              <a:t> </a:t>
            </a:r>
            <a:r>
              <a:rPr lang="en-US" dirty="0" err="1"/>
              <a:t>zorgplicht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 err="1"/>
              <a:t>Ouders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kinderen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grondwettelijke</a:t>
            </a:r>
            <a:r>
              <a:rPr lang="en-US" dirty="0"/>
              <a:t> </a:t>
            </a:r>
            <a:r>
              <a:rPr lang="en-US" dirty="0" err="1"/>
              <a:t>recht</a:t>
            </a:r>
            <a:r>
              <a:rPr lang="en-US" dirty="0"/>
              <a:t> op </a:t>
            </a:r>
            <a:r>
              <a:rPr lang="en-US" dirty="0" err="1"/>
              <a:t>onderwijs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daarom</a:t>
            </a:r>
            <a:r>
              <a:rPr lang="en-US" dirty="0"/>
              <a:t> </a:t>
            </a:r>
            <a:r>
              <a:rPr lang="en-US" dirty="0" err="1"/>
              <a:t>vervoer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het </a:t>
            </a:r>
            <a:r>
              <a:rPr lang="en-US" dirty="0" err="1"/>
              <a:t>soort</a:t>
            </a:r>
            <a:r>
              <a:rPr lang="en-US" dirty="0"/>
              <a:t> </a:t>
            </a:r>
            <a:r>
              <a:rPr lang="en-US" dirty="0" err="1"/>
              <a:t>onderwijs</a:t>
            </a:r>
            <a:r>
              <a:rPr lang="en-US" dirty="0"/>
              <a:t> van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richting</a:t>
            </a:r>
            <a:r>
              <a:rPr lang="en-US" dirty="0"/>
              <a:t> of </a:t>
            </a:r>
            <a:r>
              <a:rPr lang="en-US" dirty="0" err="1"/>
              <a:t>behoefte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Rol van </a:t>
            </a:r>
            <a:r>
              <a:rPr lang="en-US" dirty="0" err="1"/>
              <a:t>rechters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gemeenten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voldoen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plicht</a:t>
            </a:r>
            <a:r>
              <a:rPr lang="en-US" dirty="0"/>
              <a:t>?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4686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0960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7407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Aanbestedingswet</a:t>
            </a:r>
            <a:r>
              <a:rPr lang="en-US" dirty="0"/>
              <a:t> (2012) </a:t>
            </a:r>
            <a:r>
              <a:rPr lang="en-US" dirty="0" err="1"/>
              <a:t>stelt</a:t>
            </a:r>
            <a:r>
              <a:rPr lang="en-US" dirty="0"/>
              <a:t> </a:t>
            </a:r>
            <a:r>
              <a:rPr lang="en-US" dirty="0" err="1"/>
              <a:t>eisen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aanbestedingen door </a:t>
            </a:r>
            <a:r>
              <a:rPr lang="en-US" dirty="0" err="1"/>
              <a:t>publieke</a:t>
            </a:r>
            <a:r>
              <a:rPr lang="en-US" dirty="0"/>
              <a:t> </a:t>
            </a:r>
            <a:r>
              <a:rPr lang="en-US" dirty="0" err="1"/>
              <a:t>organisaties</a:t>
            </a:r>
            <a:endParaRPr lang="en-US" dirty="0"/>
          </a:p>
          <a:p>
            <a:pPr lvl="1"/>
            <a:r>
              <a:rPr lang="en-US" dirty="0"/>
              <a:t> Over het </a:t>
            </a:r>
            <a:r>
              <a:rPr lang="en-US" dirty="0" err="1"/>
              <a:t>bedrag</a:t>
            </a:r>
            <a:r>
              <a:rPr lang="en-US" dirty="0"/>
              <a:t> </a:t>
            </a:r>
            <a:r>
              <a:rPr lang="en-US" dirty="0" err="1"/>
              <a:t>vanaf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openbare</a:t>
            </a:r>
            <a:r>
              <a:rPr lang="en-US" dirty="0"/>
              <a:t> </a:t>
            </a:r>
            <a:r>
              <a:rPr lang="en-US" dirty="0" err="1"/>
              <a:t>aanbesteding</a:t>
            </a:r>
            <a:r>
              <a:rPr lang="en-US" dirty="0"/>
              <a:t> (via </a:t>
            </a:r>
            <a:r>
              <a:rPr lang="en-US" dirty="0" err="1"/>
              <a:t>TenderNed</a:t>
            </a:r>
            <a:r>
              <a:rPr lang="en-US" dirty="0"/>
              <a:t>) </a:t>
            </a:r>
            <a:r>
              <a:rPr lang="en-US" dirty="0" err="1"/>
              <a:t>verplicht</a:t>
            </a:r>
            <a:r>
              <a:rPr lang="en-US" dirty="0"/>
              <a:t> is, </a:t>
            </a:r>
            <a:r>
              <a:rPr lang="en-US" dirty="0" err="1"/>
              <a:t>en</a:t>
            </a:r>
            <a:r>
              <a:rPr lang="en-US" dirty="0"/>
              <a:t> criteria </a:t>
            </a:r>
            <a:r>
              <a:rPr lang="en-US" dirty="0" err="1"/>
              <a:t>waaraan</a:t>
            </a:r>
            <a:r>
              <a:rPr lang="en-US" dirty="0"/>
              <a:t> de </a:t>
            </a:r>
            <a:r>
              <a:rPr lang="en-US" dirty="0" err="1"/>
              <a:t>overheid</a:t>
            </a:r>
            <a:r>
              <a:rPr lang="en-US" dirty="0"/>
              <a:t>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moet</a:t>
            </a:r>
            <a:r>
              <a:rPr lang="en-US" dirty="0"/>
              <a:t> </a:t>
            </a:r>
            <a:r>
              <a:rPr lang="en-US" dirty="0" err="1"/>
              <a:t>houden</a:t>
            </a:r>
            <a:r>
              <a:rPr lang="en-US" dirty="0"/>
              <a:t> </a:t>
            </a:r>
            <a:r>
              <a:rPr lang="en-US" dirty="0" err="1"/>
              <a:t>bv</a:t>
            </a:r>
            <a:r>
              <a:rPr lang="en-US" dirty="0"/>
              <a:t> </a:t>
            </a:r>
            <a:r>
              <a:rPr lang="en-US" dirty="0" err="1"/>
              <a:t>gelijke</a:t>
            </a:r>
            <a:r>
              <a:rPr lang="en-US" dirty="0"/>
              <a:t> </a:t>
            </a:r>
            <a:r>
              <a:rPr lang="en-US" dirty="0" err="1"/>
              <a:t>behandeling</a:t>
            </a:r>
            <a:r>
              <a:rPr lang="en-US" dirty="0"/>
              <a:t> van </a:t>
            </a:r>
            <a:r>
              <a:rPr lang="en-US" dirty="0" err="1"/>
              <a:t>bedrijven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transparantie</a:t>
            </a:r>
            <a:r>
              <a:rPr lang="en-US" dirty="0"/>
              <a:t> over procedure.</a:t>
            </a:r>
          </a:p>
          <a:p>
            <a:r>
              <a:rPr lang="nl-NL" dirty="0"/>
              <a:t>Kosten zijn belangrijk criterium voor beslissing overheid (altijd goedkoopste) </a:t>
            </a:r>
          </a:p>
          <a:p>
            <a:pPr lvl="1"/>
            <a:r>
              <a:rPr lang="nl-NL" dirty="0"/>
              <a:t>Ook aan duurzaamheid en </a:t>
            </a:r>
            <a:r>
              <a:rPr lang="nl-NL" dirty="0" err="1"/>
              <a:t>social</a:t>
            </a:r>
            <a:r>
              <a:rPr lang="nl-NL" dirty="0"/>
              <a:t> return on investment (SROI)</a:t>
            </a:r>
          </a:p>
          <a:p>
            <a:r>
              <a:rPr lang="nl-NL" dirty="0"/>
              <a:t>Aanbesteding </a:t>
            </a:r>
            <a:r>
              <a:rPr lang="nl-NL" dirty="0" err="1"/>
              <a:t>leerlingvervoer</a:t>
            </a:r>
            <a:r>
              <a:rPr lang="nl-NL" dirty="0"/>
              <a:t> is gebaseerd op echte procedure van </a:t>
            </a:r>
            <a:r>
              <a:rPr lang="nl-NL" dirty="0" err="1"/>
              <a:t>TenderNed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5073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Altijd</a:t>
            </a:r>
            <a:r>
              <a:rPr lang="en-US" dirty="0"/>
              <a:t> </a:t>
            </a:r>
            <a:r>
              <a:rPr lang="en-US" dirty="0" err="1"/>
              <a:t>openbare</a:t>
            </a:r>
            <a:r>
              <a:rPr lang="en-US" dirty="0"/>
              <a:t> </a:t>
            </a:r>
            <a:r>
              <a:rPr lang="en-US" dirty="0" err="1"/>
              <a:t>aanbesteding</a:t>
            </a:r>
            <a:r>
              <a:rPr lang="en-US" dirty="0"/>
              <a:t> (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onderhandse</a:t>
            </a:r>
            <a:r>
              <a:rPr lang="en-US" dirty="0"/>
              <a:t> gunning).</a:t>
            </a:r>
          </a:p>
          <a:p>
            <a:r>
              <a:rPr lang="en-US" dirty="0" err="1"/>
              <a:t>Programma</a:t>
            </a:r>
            <a:r>
              <a:rPr lang="en-US" dirty="0"/>
              <a:t> van Eisen </a:t>
            </a:r>
            <a:r>
              <a:rPr lang="en-US" dirty="0" err="1"/>
              <a:t>noemt</a:t>
            </a:r>
            <a:r>
              <a:rPr lang="en-US" dirty="0"/>
              <a:t> alle </a:t>
            </a:r>
            <a:r>
              <a:rPr lang="en-US" dirty="0" err="1"/>
              <a:t>voorwaarden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procedure</a:t>
            </a:r>
          </a:p>
          <a:p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Tenderned</a:t>
            </a:r>
            <a:r>
              <a:rPr lang="en-US" dirty="0"/>
              <a:t> website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voorbeelden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4492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De financiële kant van een aanbesteding is heel bepalend; de EU verplicht lidstaten om altijd de goedkoopste offerte te kiezen. Maar dat botst met de andere doelen (zoals SROI).</a:t>
            </a:r>
            <a:endParaRPr lang="en-US" dirty="0">
              <a:solidFill>
                <a:prstClr val="black"/>
              </a:solidFill>
              <a:latin typeface="+mj-lt"/>
              <a:ea typeface="ＭＳ Ｐゴシック" pitchFamily="34" charset="-128"/>
              <a:cs typeface="Arial" panose="020B0604020202020204" pitchFamily="34" charset="0"/>
            </a:endParaRP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3680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200" dirty="0" err="1"/>
              <a:t>Economische</a:t>
            </a:r>
            <a:r>
              <a:rPr lang="en-US" sz="1200" dirty="0"/>
              <a:t> </a:t>
            </a:r>
            <a:r>
              <a:rPr lang="en-US" sz="1200" dirty="0" err="1"/>
              <a:t>waarden</a:t>
            </a:r>
            <a:r>
              <a:rPr lang="en-US" sz="1200" dirty="0"/>
              <a:t>/</a:t>
            </a:r>
            <a:r>
              <a:rPr lang="en-US" sz="1200" dirty="0" err="1"/>
              <a:t>belangen</a:t>
            </a:r>
            <a:r>
              <a:rPr lang="en-US" sz="1200" dirty="0"/>
              <a:t>:</a:t>
            </a:r>
            <a:br>
              <a:rPr lang="en-US" sz="1200" dirty="0"/>
            </a:br>
            <a:r>
              <a:rPr lang="en-US" sz="1200" dirty="0" err="1"/>
              <a:t>voor</a:t>
            </a:r>
            <a:r>
              <a:rPr lang="en-US" sz="1200" dirty="0"/>
              <a:t> de </a:t>
            </a:r>
            <a:r>
              <a:rPr lang="en-US" sz="1200" dirty="0" err="1"/>
              <a:t>bedrijven</a:t>
            </a:r>
            <a:r>
              <a:rPr lang="en-US" sz="1200" dirty="0"/>
              <a:t> (</a:t>
            </a:r>
            <a:r>
              <a:rPr lang="en-US" sz="1200" dirty="0" err="1"/>
              <a:t>werkgelegenheid</a:t>
            </a:r>
            <a:r>
              <a:rPr lang="en-US" sz="1200" dirty="0"/>
              <a:t>, </a:t>
            </a:r>
            <a:r>
              <a:rPr lang="en-US" sz="1200" dirty="0" err="1"/>
              <a:t>inkomen</a:t>
            </a:r>
            <a:r>
              <a:rPr lang="en-US" sz="1200" dirty="0"/>
              <a:t>)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voor</a:t>
            </a:r>
            <a:r>
              <a:rPr lang="en-US" sz="1200" dirty="0"/>
              <a:t> de </a:t>
            </a:r>
            <a:r>
              <a:rPr lang="en-US" sz="1200" dirty="0" err="1"/>
              <a:t>gemeenten</a:t>
            </a:r>
            <a:r>
              <a:rPr lang="en-US" sz="1200" dirty="0"/>
              <a:t> (</a:t>
            </a:r>
            <a:r>
              <a:rPr lang="en-US" sz="1200" dirty="0" err="1"/>
              <a:t>kosten</a:t>
            </a:r>
            <a:r>
              <a:rPr lang="en-US" sz="1200" dirty="0"/>
              <a:t>/</a:t>
            </a:r>
            <a:r>
              <a:rPr lang="en-US" sz="1200" dirty="0" err="1"/>
              <a:t>uitgaven</a:t>
            </a:r>
            <a:r>
              <a:rPr lang="en-US" sz="1200" dirty="0"/>
              <a:t>)</a:t>
            </a:r>
          </a:p>
          <a:p>
            <a:pPr>
              <a:lnSpc>
                <a:spcPct val="120000"/>
              </a:lnSpc>
            </a:pPr>
            <a:r>
              <a:rPr lang="en-US" sz="1200" dirty="0" err="1"/>
              <a:t>Juridische</a:t>
            </a:r>
            <a:r>
              <a:rPr lang="en-US" sz="1200" dirty="0"/>
              <a:t> </a:t>
            </a:r>
            <a:r>
              <a:rPr lang="en-US" sz="1200" dirty="0" err="1"/>
              <a:t>waarden</a:t>
            </a:r>
            <a:r>
              <a:rPr lang="en-US" sz="1200" dirty="0"/>
              <a:t>/</a:t>
            </a:r>
            <a:r>
              <a:rPr lang="en-US" sz="1200" dirty="0" err="1"/>
              <a:t>belangen</a:t>
            </a:r>
            <a:r>
              <a:rPr lang="en-US" sz="1200" dirty="0"/>
              <a:t>: </a:t>
            </a:r>
            <a:br>
              <a:rPr lang="en-US" sz="1200" dirty="0"/>
            </a:br>
            <a:r>
              <a:rPr lang="en-US" sz="1200" dirty="0" err="1"/>
              <a:t>voor</a:t>
            </a:r>
            <a:r>
              <a:rPr lang="en-US" sz="1200" dirty="0"/>
              <a:t> de </a:t>
            </a:r>
            <a:r>
              <a:rPr lang="en-US" sz="1200" dirty="0" err="1"/>
              <a:t>gemeenten</a:t>
            </a:r>
            <a:r>
              <a:rPr lang="en-US" sz="1200" dirty="0"/>
              <a:t> (</a:t>
            </a:r>
            <a:r>
              <a:rPr lang="en-US" sz="1200" dirty="0" err="1"/>
              <a:t>wettelijke</a:t>
            </a:r>
            <a:r>
              <a:rPr lang="en-US" sz="1200" dirty="0"/>
              <a:t> </a:t>
            </a:r>
            <a:r>
              <a:rPr lang="en-US" sz="1200" dirty="0" err="1"/>
              <a:t>plicht</a:t>
            </a:r>
            <a:r>
              <a:rPr lang="en-US" sz="1200" dirty="0"/>
              <a:t>, </a:t>
            </a:r>
            <a:r>
              <a:rPr lang="en-US" sz="1200" dirty="0" err="1"/>
              <a:t>verantwoordelijkheid</a:t>
            </a:r>
            <a:r>
              <a:rPr lang="en-US" sz="1200" dirty="0"/>
              <a:t>), </a:t>
            </a:r>
            <a:r>
              <a:rPr lang="en-US" sz="1200" dirty="0" err="1"/>
              <a:t>voor</a:t>
            </a:r>
            <a:r>
              <a:rPr lang="en-US" sz="1200" dirty="0"/>
              <a:t> </a:t>
            </a:r>
            <a:r>
              <a:rPr lang="en-US" sz="1200" dirty="0" err="1"/>
              <a:t>ouders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kinderen</a:t>
            </a:r>
            <a:r>
              <a:rPr lang="en-US" sz="1200" dirty="0"/>
              <a:t> (</a:t>
            </a:r>
            <a:r>
              <a:rPr lang="en-US" sz="1200" dirty="0" err="1"/>
              <a:t>wettelijk</a:t>
            </a:r>
            <a:r>
              <a:rPr lang="en-US" sz="1200" dirty="0"/>
              <a:t> </a:t>
            </a:r>
            <a:r>
              <a:rPr lang="en-US" sz="1200" dirty="0" err="1"/>
              <a:t>recht</a:t>
            </a:r>
            <a:r>
              <a:rPr lang="en-US" sz="1200" dirty="0"/>
              <a:t>)</a:t>
            </a:r>
          </a:p>
          <a:p>
            <a:pPr>
              <a:lnSpc>
                <a:spcPct val="120000"/>
              </a:lnSpc>
            </a:pPr>
            <a:r>
              <a:rPr lang="en-US" sz="1200" dirty="0" err="1"/>
              <a:t>Sociale</a:t>
            </a:r>
            <a:r>
              <a:rPr lang="en-US" sz="1200" dirty="0"/>
              <a:t> </a:t>
            </a:r>
            <a:r>
              <a:rPr lang="en-US" sz="1200" dirty="0" err="1"/>
              <a:t>waarden</a:t>
            </a:r>
            <a:r>
              <a:rPr lang="en-US" sz="1200" dirty="0"/>
              <a:t>/</a:t>
            </a:r>
            <a:r>
              <a:rPr lang="en-US" sz="1200" dirty="0" err="1"/>
              <a:t>belangen</a:t>
            </a:r>
            <a:r>
              <a:rPr lang="en-US" sz="1200" dirty="0"/>
              <a:t>: </a:t>
            </a:r>
            <a:br>
              <a:rPr lang="en-US" sz="1200" dirty="0"/>
            </a:br>
            <a:r>
              <a:rPr lang="en-US" sz="1200" dirty="0" err="1"/>
              <a:t>voor</a:t>
            </a:r>
            <a:r>
              <a:rPr lang="en-US" sz="1200" dirty="0"/>
              <a:t> de </a:t>
            </a:r>
            <a:r>
              <a:rPr lang="en-US" sz="1200" dirty="0" err="1"/>
              <a:t>gemeenten</a:t>
            </a:r>
            <a:r>
              <a:rPr lang="en-US" sz="1200" dirty="0"/>
              <a:t> (</a:t>
            </a:r>
            <a:r>
              <a:rPr lang="en-US" sz="1200" dirty="0" err="1"/>
              <a:t>zorgplicht</a:t>
            </a:r>
            <a:r>
              <a:rPr lang="en-US" sz="1200" dirty="0"/>
              <a:t>), </a:t>
            </a:r>
            <a:r>
              <a:rPr lang="en-US" sz="1200" dirty="0" err="1"/>
              <a:t>voor</a:t>
            </a:r>
            <a:r>
              <a:rPr lang="en-US" sz="1200" dirty="0"/>
              <a:t> </a:t>
            </a:r>
            <a:r>
              <a:rPr lang="en-US" sz="1200" dirty="0" err="1"/>
              <a:t>ouders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kinderen</a:t>
            </a:r>
            <a:r>
              <a:rPr lang="en-US" sz="1200" dirty="0"/>
              <a:t> (</a:t>
            </a:r>
            <a:r>
              <a:rPr lang="en-US" sz="1200" dirty="0" err="1"/>
              <a:t>veiligheid</a:t>
            </a:r>
            <a:r>
              <a:rPr lang="en-US" sz="1200" dirty="0"/>
              <a:t>, </a:t>
            </a:r>
            <a:r>
              <a:rPr lang="en-US" sz="1200" dirty="0" err="1"/>
              <a:t>zorg</a:t>
            </a:r>
            <a:r>
              <a:rPr lang="en-US" sz="1200" dirty="0"/>
              <a:t>, </a:t>
            </a:r>
            <a:r>
              <a:rPr lang="en-US" sz="1200" dirty="0" err="1"/>
              <a:t>leerplicht</a:t>
            </a:r>
            <a:r>
              <a:rPr lang="en-US" sz="1200" dirty="0"/>
              <a:t>)</a:t>
            </a:r>
          </a:p>
          <a:p>
            <a:pPr>
              <a:lnSpc>
                <a:spcPct val="120000"/>
              </a:lnSpc>
            </a:pPr>
            <a:r>
              <a:rPr lang="en-US" sz="1200" dirty="0" err="1"/>
              <a:t>Politieke</a:t>
            </a:r>
            <a:r>
              <a:rPr lang="en-US" sz="1200" dirty="0"/>
              <a:t> </a:t>
            </a:r>
            <a:r>
              <a:rPr lang="en-US" sz="1200" dirty="0" err="1"/>
              <a:t>waarden</a:t>
            </a:r>
            <a:r>
              <a:rPr lang="en-US" sz="1200" dirty="0"/>
              <a:t>/</a:t>
            </a:r>
            <a:r>
              <a:rPr lang="en-US" sz="1200" dirty="0" err="1"/>
              <a:t>belangen</a:t>
            </a:r>
            <a:r>
              <a:rPr lang="en-US" sz="1200" dirty="0"/>
              <a:t>: </a:t>
            </a:r>
            <a:br>
              <a:rPr lang="en-US" sz="1200" dirty="0"/>
            </a:br>
            <a:r>
              <a:rPr lang="en-US" sz="1200" dirty="0" err="1"/>
              <a:t>voor</a:t>
            </a:r>
            <a:r>
              <a:rPr lang="en-US" sz="1200" dirty="0"/>
              <a:t> de </a:t>
            </a:r>
            <a:r>
              <a:rPr lang="en-US" sz="1200" dirty="0" err="1"/>
              <a:t>gemeenten</a:t>
            </a:r>
            <a:r>
              <a:rPr lang="en-US" sz="1200" dirty="0"/>
              <a:t> (</a:t>
            </a:r>
            <a:r>
              <a:rPr lang="en-US" sz="1200" dirty="0" err="1"/>
              <a:t>zorgtaak</a:t>
            </a:r>
            <a:r>
              <a:rPr lang="en-US" sz="1200" dirty="0"/>
              <a:t> </a:t>
            </a:r>
            <a:r>
              <a:rPr lang="en-US" sz="1200" dirty="0" err="1"/>
              <a:t>voor</a:t>
            </a:r>
            <a:r>
              <a:rPr lang="en-US" sz="1200" dirty="0"/>
              <a:t> burgers)</a:t>
            </a:r>
            <a:endParaRPr lang="nl-NL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9863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De financiële kant van een aanbesteding is heel bepalend; de EU verplicht lidstaten om altijd de goedkoopste offerte te kiezen. Maar dat botst met de andere doelen (zoals SROI).</a:t>
            </a:r>
            <a:endParaRPr lang="en-US" dirty="0">
              <a:solidFill>
                <a:prstClr val="black"/>
              </a:solidFill>
              <a:latin typeface="+mj-lt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5176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Gotham Rounded Book" pitchFamily="50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De financiële </a:t>
            </a:r>
            <a:r>
              <a:rPr lang="nl-NL" dirty="0"/>
              <a:t>kant van de aanbesteding is heel bepalend. </a:t>
            </a:r>
            <a:r>
              <a:rPr lang="nl-NL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de EU verplicht lidstaten om altijd de goedkoopste offerte te kiezen. Maar dat botst met de andere doelen (zoals SROI). </a:t>
            </a:r>
            <a:endParaRPr lang="en-US" dirty="0">
              <a:solidFill>
                <a:prstClr val="black"/>
              </a:solidFill>
              <a:latin typeface="+mj-lt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1866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Ad 1. Kosten </a:t>
            </a:r>
            <a:r>
              <a:rPr lang="nl-NL" dirty="0" err="1"/>
              <a:t>vs</a:t>
            </a:r>
            <a:r>
              <a:rPr lang="nl-NL" dirty="0"/>
              <a:t> kwaliteit</a:t>
            </a:r>
          </a:p>
          <a:p>
            <a:pPr marL="0" indent="0">
              <a:buNone/>
            </a:pPr>
            <a:r>
              <a:rPr lang="nl-NL" dirty="0"/>
              <a:t>Ad 2. Grote gemeente </a:t>
            </a:r>
            <a:r>
              <a:rPr lang="nl-NL" dirty="0" err="1"/>
              <a:t>vs</a:t>
            </a:r>
            <a:r>
              <a:rPr lang="nl-NL" dirty="0"/>
              <a:t> kleine gemeente. Tekort aan geld kleine gemeente. </a:t>
            </a:r>
          </a:p>
          <a:p>
            <a:pPr marL="0" indent="0">
              <a:buNone/>
            </a:pPr>
            <a:r>
              <a:rPr lang="nl-NL" dirty="0"/>
              <a:t>De duurzaamheidsfocus van gemeente. </a:t>
            </a:r>
          </a:p>
          <a:p>
            <a:pPr marL="0" indent="0">
              <a:buNone/>
            </a:pPr>
            <a:r>
              <a:rPr lang="nl-NL" dirty="0"/>
              <a:t>De focus op VOG. </a:t>
            </a:r>
          </a:p>
          <a:p>
            <a:pPr marL="0" indent="0">
              <a:buNone/>
            </a:pPr>
            <a:r>
              <a:rPr lang="nl-NL" dirty="0"/>
              <a:t>De focus op SROI</a:t>
            </a:r>
          </a:p>
          <a:p>
            <a:pPr marL="0" indent="0">
              <a:buNone/>
            </a:pPr>
            <a:r>
              <a:rPr lang="nl-NL" dirty="0"/>
              <a:t>Wat wordt doorslaggevend?</a:t>
            </a:r>
          </a:p>
          <a:p>
            <a:pPr marL="0" indent="0">
              <a:buNone/>
            </a:pPr>
            <a:r>
              <a:rPr lang="nl-NL" dirty="0"/>
              <a:t>Ad 3. Iedereen wil de tender winnen. Alle taxibedrijven zijn op zoek naar personeel. (zie verderop over mogelijkheid om kartel te vormen)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721-666C-46BA-8320-9000EA083214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0446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FF3ABC-0C28-4B7E-A5A6-CE7E7E8E4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0307DB2-055C-48C3-B91C-65E6B0667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3AE3F8-48D5-451D-B9CD-94CD0E84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58E749-84C1-4AF7-B50E-3650C461E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C1F0EC-4C96-4D12-B941-3165DDDCF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935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109A00-5AD3-45FF-B7F3-BD67728FD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58C373E-ADED-4B8E-9CEF-6A6489F9B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5B62FB1-F19A-4779-BD7A-2AA5F1BD5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40B9214-D210-433C-B5CB-A04A3CD08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CBB11FB-815F-49A0-9937-537F8F912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0164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A906A5F-4D8A-4795-8984-7E6AF0677E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2609CEA-AEE2-4517-A5B7-F764E1472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A40BD32-3C97-4B82-9501-FA22EBC3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114189-60E2-4BE6-B6DE-BF4A9EDBE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4A43FE-AE4B-4F98-B04F-ADE087AA2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037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B902B-DCAC-4022-896B-E76080366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E2229B-41D1-4471-9111-C17DBEA38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771365-C942-41C9-AFC6-51BF954FF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D4BA0A-9AB2-448A-A801-ABE035AF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704D06-EBAF-4EEB-8E52-089090438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6654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43FBE9-22E7-4EE3-80A9-AAC8148E8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81E6DF9-2266-4419-8DB3-0B330B994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14E022-DC49-4D31-A649-54ABFF968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D34F16-0E72-4A7D-95C6-BA44CEFB7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0837E6-9E09-4603-9248-F5BFA70B3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1959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FFF677-19CA-46C9-8921-F19FC192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0310EB-6484-4945-A153-AD0FD395EA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1D1E7AC-99CB-4EC9-9613-9BADFB860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37D95C-E37F-464C-B9A0-EE90E42D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A6FCCC-DFB0-4CFC-810C-93DC45B60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C466C4B-9B82-422D-8DD7-B96D98B1A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6835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D31C66-B0FD-4189-929B-EBC277B77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65297CB-D931-4755-95D8-A01CCC41F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6866439-2903-4FC7-B7B1-F4F2FF780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CCCD20B-4EF6-4B9C-B391-6FD28BE850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DB95E52-F06D-4F94-B8CF-104ED6A62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86ADBBD-4364-4837-B0C5-455AB9BE7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943636E-5FE5-4274-B894-E1E5F36B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2B50694-FC82-4600-992A-CB8D532E3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4823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8DD8DF-CC89-47E6-AE33-EA669672D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989E7AB-DDCC-4BB4-8355-20368B4E5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673E8FE-CA65-451B-9836-0F149A28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C1449AE-FC54-4399-8C14-7FE32974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111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2F7766D-066B-4155-8234-F9C848616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E4A28AA-B940-49B3-9524-92D0D8DFC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F75C99E-333B-4D87-97A2-A3DA615D2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7827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3500A4-11B0-40A3-922B-509257F01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A57EE2-A7E0-448D-B062-59C785AAD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481F0EB-99D9-4DED-8F69-FE276D0A9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BBEDC3-90F7-4D54-9BA7-567510516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66805C7-C281-4DFC-9E32-505F1AEBE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39A96B8-2A2F-496C-A663-FE467EA19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6787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DDBD13-F543-4A0E-AC59-E9A20574F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F619AAB-5E96-499C-BA5B-C55DB537DE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2559808-9F38-497A-9E03-D5FE8927E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C72925B-30A2-42C8-8B2E-860A9912B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DEFF529-2D52-4282-BA51-E9C1F53A7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664D3B1-286A-4571-8124-8D9260732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0941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5B7C48F-9576-49CD-9744-319BE06B9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88E6F2-D7A9-4EC1-A87D-E1289F2AA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9CB9C2-B3EB-4071-8CA0-616FCE014E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B3B54-6F15-4EF6-BDCD-3D49AFA1228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CF59F8-F020-4A18-A765-9368365F0E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3809FD-E651-4308-A864-84D781CEB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838B5-5CD9-4213-A529-853C366344B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761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7285CEF-DDE2-433F-9095-775BA4E64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8252B64-4293-4E41-91EE-117CC4F87267}"/>
              </a:ext>
            </a:extLst>
          </p:cNvPr>
          <p:cNvSpPr/>
          <p:nvPr/>
        </p:nvSpPr>
        <p:spPr>
          <a:xfrm>
            <a:off x="126023" y="4303959"/>
            <a:ext cx="11939954" cy="2233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F9DD9A4-437A-4E56-B39F-7619D50EF3D3}"/>
              </a:ext>
            </a:extLst>
          </p:cNvPr>
          <p:cNvSpPr txBox="1"/>
          <p:nvPr/>
        </p:nvSpPr>
        <p:spPr>
          <a:xfrm>
            <a:off x="1159119" y="4589585"/>
            <a:ext cx="9873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err="1"/>
              <a:t>Evaluatie</a:t>
            </a:r>
            <a:r>
              <a:rPr lang="en-GB" sz="4800" b="1" dirty="0"/>
              <a:t> </a:t>
            </a:r>
            <a:r>
              <a:rPr lang="en-GB" sz="4800" b="1" dirty="0" err="1"/>
              <a:t>en</a:t>
            </a:r>
            <a:r>
              <a:rPr lang="en-GB" sz="4800" b="1" dirty="0"/>
              <a:t> </a:t>
            </a:r>
            <a:r>
              <a:rPr lang="en-GB" sz="4800" b="1" dirty="0" err="1"/>
              <a:t>Leerpunten</a:t>
            </a:r>
            <a:endParaRPr lang="nl-NL" sz="4800" b="1" dirty="0"/>
          </a:p>
        </p:txBody>
      </p:sp>
    </p:spTree>
    <p:extLst>
      <p:ext uri="{BB962C8B-B14F-4D97-AF65-F5344CB8AC3E}">
        <p14:creationId xmlns:p14="http://schemas.microsoft.com/office/powerpoint/2010/main" val="311827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919480" y="637045"/>
            <a:ext cx="6320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err="1"/>
              <a:t>Spanningvelden</a:t>
            </a:r>
            <a:r>
              <a:rPr lang="en-GB" sz="3600" dirty="0"/>
              <a:t> in de </a:t>
            </a:r>
            <a:r>
              <a:rPr lang="en-GB" sz="3600" dirty="0" err="1"/>
              <a:t>simulatie</a:t>
            </a:r>
            <a:r>
              <a:rPr lang="nl-NL" sz="3600" dirty="0"/>
              <a:t> </a:t>
            </a: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F30D73-D794-4BE9-8D42-43F5FD0E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176" y="1645062"/>
            <a:ext cx="7562088" cy="3567875"/>
          </a:xfrm>
        </p:spPr>
        <p:txBody>
          <a:bodyPr>
            <a:normAutofit fontScale="92500" lnSpcReduction="10000"/>
          </a:bodyPr>
          <a:lstStyle/>
          <a:p>
            <a:pPr marL="342900" indent="-34290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De </a:t>
            </a:r>
            <a:r>
              <a:rPr lang="en-US" dirty="0" err="1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kleinste</a:t>
            </a:r>
            <a:r>
              <a:rPr lang="en-US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gemeente</a:t>
            </a:r>
            <a:r>
              <a:rPr lang="en-US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heeft</a:t>
            </a:r>
            <a:r>
              <a:rPr lang="en-US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 te </a:t>
            </a:r>
            <a:r>
              <a:rPr lang="en-US" dirty="0" err="1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weinig</a:t>
            </a:r>
            <a:r>
              <a:rPr lang="en-US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 geld</a:t>
            </a:r>
          </a:p>
          <a:p>
            <a:pPr marL="342900" indent="-34290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Elk </a:t>
            </a:r>
            <a:r>
              <a:rPr lang="en-US" dirty="0" err="1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bedrijf</a:t>
            </a:r>
            <a:r>
              <a:rPr lang="en-US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heeft</a:t>
            </a:r>
            <a:r>
              <a:rPr lang="en-US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een</a:t>
            </a:r>
            <a:r>
              <a:rPr lang="en-US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 USP in de taxi </a:t>
            </a:r>
            <a:r>
              <a:rPr lang="en-US" dirty="0" err="1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markt</a:t>
            </a:r>
            <a:endParaRPr lang="en-US" dirty="0">
              <a:solidFill>
                <a:prstClr val="black"/>
              </a:solidFill>
              <a:latin typeface="+mj-lt"/>
              <a:ea typeface="ＭＳ Ｐゴシック" pitchFamily="34" charset="-128"/>
              <a:cs typeface="Arial" panose="020B0604020202020204" pitchFamily="34" charset="0"/>
            </a:endParaRPr>
          </a:p>
          <a:p>
            <a:pPr marL="342900" indent="-34290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Het maatschappelijk belang van het taxivervoer (kwetsbare kinderen, wettelijke verplichting)</a:t>
            </a:r>
          </a:p>
          <a:p>
            <a:pPr marL="342900" indent="-34290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Het financiële beslis criterium; </a:t>
            </a:r>
          </a:p>
          <a:p>
            <a:pPr marL="800100" lvl="1" indent="-34290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De goedkoopste offerte wint (EU verplichting).</a:t>
            </a:r>
          </a:p>
          <a:p>
            <a:pPr marL="800100" lvl="1" indent="-34290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prstClr val="black"/>
                </a:solidFill>
                <a:latin typeface="+mj-lt"/>
                <a:ea typeface="ＭＳ Ｐゴシック" pitchFamily="34" charset="-128"/>
                <a:cs typeface="Arial" panose="020B0604020202020204" pitchFamily="34" charset="0"/>
              </a:rPr>
              <a:t>Dit botst met de andere doelen (zoals SROI).</a:t>
            </a:r>
            <a:endParaRPr lang="en-US" dirty="0">
              <a:solidFill>
                <a:prstClr val="black"/>
              </a:solidFill>
              <a:latin typeface="+mj-lt"/>
              <a:ea typeface="ＭＳ Ｐゴシック" pitchFamily="34" charset="-128"/>
              <a:cs typeface="Arial" panose="020B0604020202020204" pitchFamily="34" charset="0"/>
            </a:endParaRPr>
          </a:p>
          <a:p>
            <a:pPr marL="342900" indent="-34290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Gotham Rounded Book" pitchFamily="50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11" name="Graphic 10" descr="Bar chart">
            <a:extLst>
              <a:ext uri="{FF2B5EF4-FFF2-40B4-BE49-F238E27FC236}">
                <a16:creationId xmlns:a16="http://schemas.microsoft.com/office/drawing/2014/main" id="{B1A5273F-488F-4F09-ADC9-379F775C0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504" y="2514599"/>
            <a:ext cx="1656347" cy="1656347"/>
          </a:xfrm>
          <a:prstGeom prst="rect">
            <a:avLst/>
          </a:prstGeom>
        </p:spPr>
      </p:pic>
      <p:pic>
        <p:nvPicPr>
          <p:cNvPr id="12" name="Graphic 11" descr="Podium">
            <a:extLst>
              <a:ext uri="{FF2B5EF4-FFF2-40B4-BE49-F238E27FC236}">
                <a16:creationId xmlns:a16="http://schemas.microsoft.com/office/drawing/2014/main" id="{1119E955-64A7-4086-8052-C33DF3129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50129" y="3128448"/>
            <a:ext cx="1821422" cy="18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38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919480" y="646054"/>
            <a:ext cx="3153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/>
              <a:t>Discussievragen</a:t>
            </a: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F30D73-D794-4BE9-8D42-43F5FD0E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474" y="1866677"/>
            <a:ext cx="7562088" cy="4120811"/>
          </a:xfrm>
        </p:spPr>
        <p:txBody>
          <a:bodyPr>
            <a:normAutofit/>
          </a:bodyPr>
          <a:lstStyle/>
          <a:p>
            <a:pPr marL="0" indent="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l-NL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Waar botsen de belangen van de gemeente en de taxibedrijven?</a:t>
            </a:r>
            <a:endParaRPr lang="en-US" dirty="0">
              <a:solidFill>
                <a:prstClr val="black"/>
              </a:solidFill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dirty="0"/>
              <a:t>Waar botsen de belangen tussen de gemeenten?</a:t>
            </a:r>
          </a:p>
          <a:p>
            <a:pPr marL="0" indent="0">
              <a:buNone/>
            </a:pPr>
            <a:r>
              <a:rPr lang="nl-NL" dirty="0"/>
              <a:t>Waar botsen de verschillende belangen van de taxibedrijven?</a:t>
            </a:r>
          </a:p>
          <a:p>
            <a:endParaRPr lang="nl-NL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5DE0440-6D5A-40DC-9943-BF8A3A8B65EF}"/>
              </a:ext>
            </a:extLst>
          </p:cNvPr>
          <p:cNvSpPr/>
          <p:nvPr/>
        </p:nvSpPr>
        <p:spPr>
          <a:xfrm>
            <a:off x="1694688" y="2609087"/>
            <a:ext cx="109728" cy="2953364"/>
          </a:xfrm>
          <a:prstGeom prst="roundRect">
            <a:avLst/>
          </a:prstGeom>
          <a:solidFill>
            <a:srgbClr val="FF4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AAF73328-A6E2-4CE4-A1A5-7A35AFECE025}"/>
              </a:ext>
            </a:extLst>
          </p:cNvPr>
          <p:cNvSpPr/>
          <p:nvPr/>
        </p:nvSpPr>
        <p:spPr>
          <a:xfrm>
            <a:off x="1749552" y="2791968"/>
            <a:ext cx="1054608" cy="390144"/>
          </a:xfrm>
          <a:prstGeom prst="homePlate">
            <a:avLst/>
          </a:prstGeom>
          <a:solidFill>
            <a:srgbClr val="FF4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8B302ECD-D1CE-4053-B8FA-75D466302598}"/>
              </a:ext>
            </a:extLst>
          </p:cNvPr>
          <p:cNvSpPr/>
          <p:nvPr/>
        </p:nvSpPr>
        <p:spPr>
          <a:xfrm flipH="1">
            <a:off x="838200" y="3398436"/>
            <a:ext cx="911352" cy="390144"/>
          </a:xfrm>
          <a:prstGeom prst="homePlate">
            <a:avLst/>
          </a:prstGeom>
          <a:solidFill>
            <a:srgbClr val="FF4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Graphic 18" descr="Run">
            <a:extLst>
              <a:ext uri="{FF2B5EF4-FFF2-40B4-BE49-F238E27FC236}">
                <a16:creationId xmlns:a16="http://schemas.microsoft.com/office/drawing/2014/main" id="{A4B032DF-6429-4A23-99D5-810315228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8760" y="3398436"/>
            <a:ext cx="2269176" cy="226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49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2272324" y="2458206"/>
            <a:ext cx="76473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/>
              <a:t>Theorie</a:t>
            </a:r>
            <a:r>
              <a:rPr lang="en-US" sz="4400" b="1" dirty="0"/>
              <a:t> van het </a:t>
            </a:r>
            <a:r>
              <a:rPr lang="en-US" sz="4400" b="1" dirty="0" err="1"/>
              <a:t>Onderhandelen</a:t>
            </a:r>
            <a:endParaRPr lang="en-US" sz="44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2675999" y="3373120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08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919480" y="637045"/>
            <a:ext cx="31181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err="1"/>
              <a:t>Onderhandelen</a:t>
            </a:r>
            <a:endParaRPr lang="nl-NL" sz="36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F30D73-D794-4BE9-8D42-43F5FD0E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1372" y="2486652"/>
            <a:ext cx="7562088" cy="28755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Twee </a:t>
            </a:r>
            <a:r>
              <a:rPr lang="en-US" sz="4000" dirty="0" err="1"/>
              <a:t>onderhandelingsstrategieen</a:t>
            </a:r>
            <a:r>
              <a:rPr lang="en-US" sz="4000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4000" dirty="0" err="1"/>
              <a:t>Distributief</a:t>
            </a:r>
            <a:r>
              <a:rPr lang="en-US" sz="4000" dirty="0"/>
              <a:t>: zero sum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4000" dirty="0" err="1"/>
              <a:t>Integratief</a:t>
            </a:r>
            <a:r>
              <a:rPr lang="en-US" sz="4000" dirty="0"/>
              <a:t>: win-win</a:t>
            </a:r>
          </a:p>
          <a:p>
            <a:pPr marL="914400" lvl="1" indent="-457200">
              <a:buFont typeface="+mj-lt"/>
              <a:buAutoNum type="arabicPeriod"/>
            </a:pPr>
            <a:endParaRPr lang="en-US" sz="4000" dirty="0"/>
          </a:p>
          <a:p>
            <a:pPr marL="914400" lvl="1" indent="-457200">
              <a:buFont typeface="+mj-lt"/>
              <a:buAutoNum type="arabicPeriod"/>
            </a:pPr>
            <a:endParaRPr lang="nl-NL" sz="4000" dirty="0"/>
          </a:p>
          <a:p>
            <a:endParaRPr lang="nl-N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44126A-7955-48DA-947F-61BD13D2EAFE}"/>
              </a:ext>
            </a:extLst>
          </p:cNvPr>
          <p:cNvSpPr/>
          <p:nvPr/>
        </p:nvSpPr>
        <p:spPr>
          <a:xfrm>
            <a:off x="919480" y="1220346"/>
            <a:ext cx="10218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Definitie</a:t>
            </a:r>
            <a:r>
              <a:rPr lang="en-US" sz="2400" dirty="0"/>
              <a:t>:</a:t>
            </a:r>
          </a:p>
          <a:p>
            <a:r>
              <a:rPr lang="en-US" sz="2400" i="1" dirty="0" err="1"/>
              <a:t>Een</a:t>
            </a:r>
            <a:r>
              <a:rPr lang="en-US" sz="2400" i="1" dirty="0"/>
              <a:t> </a:t>
            </a:r>
            <a:r>
              <a:rPr lang="en-US" sz="2400" i="1" dirty="0" err="1"/>
              <a:t>proces</a:t>
            </a:r>
            <a:r>
              <a:rPr lang="en-US" sz="2400" i="1" dirty="0"/>
              <a:t> </a:t>
            </a:r>
            <a:r>
              <a:rPr lang="en-US" sz="2400" i="1" dirty="0" err="1"/>
              <a:t>waarbij</a:t>
            </a:r>
            <a:r>
              <a:rPr lang="en-US" sz="2400" i="1" dirty="0"/>
              <a:t> 2 of </a:t>
            </a:r>
            <a:r>
              <a:rPr lang="en-US" sz="2400" i="1" dirty="0" err="1"/>
              <a:t>meer</a:t>
            </a:r>
            <a:r>
              <a:rPr lang="en-US" sz="2400" i="1" dirty="0"/>
              <a:t> </a:t>
            </a:r>
            <a:r>
              <a:rPr lang="en-US" sz="2400" i="1" dirty="0" err="1"/>
              <a:t>partijen</a:t>
            </a:r>
            <a:r>
              <a:rPr lang="en-US" sz="2400" i="1" dirty="0"/>
              <a:t> </a:t>
            </a:r>
            <a:r>
              <a:rPr lang="en-US" sz="2400" i="1" dirty="0" err="1"/>
              <a:t>proberen</a:t>
            </a:r>
            <a:r>
              <a:rPr lang="en-US" sz="2400" i="1" dirty="0"/>
              <a:t> tot </a:t>
            </a:r>
            <a:r>
              <a:rPr lang="en-US" sz="2400" i="1" dirty="0" err="1"/>
              <a:t>overeenstemming</a:t>
            </a:r>
            <a:r>
              <a:rPr lang="en-US" sz="2400" i="1" dirty="0"/>
              <a:t> te </a:t>
            </a:r>
            <a:r>
              <a:rPr lang="en-US" sz="2400" i="1" dirty="0" err="1"/>
              <a:t>komen</a:t>
            </a:r>
            <a:r>
              <a:rPr lang="en-US" sz="2400" i="1" dirty="0"/>
              <a:t>.</a:t>
            </a:r>
          </a:p>
        </p:txBody>
      </p:sp>
      <p:pic>
        <p:nvPicPr>
          <p:cNvPr id="4" name="Graphic 3" descr="Chat">
            <a:extLst>
              <a:ext uri="{FF2B5EF4-FFF2-40B4-BE49-F238E27FC236}">
                <a16:creationId xmlns:a16="http://schemas.microsoft.com/office/drawing/2014/main" id="{FF962FC7-2213-4B09-AF94-20574F951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2348" y="2464637"/>
            <a:ext cx="1549470" cy="1549470"/>
          </a:xfrm>
          <a:prstGeom prst="rect">
            <a:avLst/>
          </a:prstGeom>
        </p:spPr>
      </p:pic>
      <p:pic>
        <p:nvPicPr>
          <p:cNvPr id="10" name="Graphic 9" descr="Users">
            <a:extLst>
              <a:ext uri="{FF2B5EF4-FFF2-40B4-BE49-F238E27FC236}">
                <a16:creationId xmlns:a16="http://schemas.microsoft.com/office/drawing/2014/main" id="{C03A2049-5164-473E-97DB-05C65FB03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4067" y="3144017"/>
            <a:ext cx="2228850" cy="22288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6ED30DE-2CD3-1F62-10B2-B57FFD6C6583}"/>
              </a:ext>
            </a:extLst>
          </p:cNvPr>
          <p:cNvSpPr txBox="1"/>
          <p:nvPr/>
        </p:nvSpPr>
        <p:spPr>
          <a:xfrm>
            <a:off x="954692" y="5583700"/>
            <a:ext cx="11172051" cy="802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(</a:t>
            </a:r>
            <a:r>
              <a:rPr lang="en-US" sz="1800" dirty="0" err="1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Stoshikj</a:t>
            </a:r>
            <a:r>
              <a:rPr lang="en-US" sz="1800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, M. (2014). "Integrative and distributive negotiations and negotiation behavior." </a:t>
            </a:r>
            <a:r>
              <a:rPr lang="en-US" sz="1800" i="1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Journal of Service Science Research, 6</a:t>
            </a:r>
            <a:r>
              <a:rPr lang="en-US" i="1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,</a:t>
            </a:r>
            <a:r>
              <a:rPr lang="en-US" sz="1800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 29-69.)</a:t>
            </a:r>
          </a:p>
        </p:txBody>
      </p:sp>
    </p:spTree>
    <p:extLst>
      <p:ext uri="{BB962C8B-B14F-4D97-AF65-F5344CB8AC3E}">
        <p14:creationId xmlns:p14="http://schemas.microsoft.com/office/powerpoint/2010/main" val="636827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919480" y="637045"/>
            <a:ext cx="5772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err="1"/>
              <a:t>Onderhandelen</a:t>
            </a:r>
            <a:r>
              <a:rPr lang="en-GB" sz="3600" dirty="0"/>
              <a:t> Tips &amp; Tricks:</a:t>
            </a:r>
            <a:endParaRPr lang="nl-NL" sz="36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F30D73-D794-4BE9-8D42-43F5FD0E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0344" y="1804992"/>
            <a:ext cx="7562088" cy="3567875"/>
          </a:xfrm>
        </p:spPr>
        <p:txBody>
          <a:bodyPr>
            <a:normAutofit/>
          </a:bodyPr>
          <a:lstStyle/>
          <a:p>
            <a:r>
              <a:rPr lang="en-US" dirty="0" err="1"/>
              <a:t>Houd</a:t>
            </a:r>
            <a:r>
              <a:rPr lang="en-US" dirty="0"/>
              <a:t> het </a:t>
            </a:r>
            <a:r>
              <a:rPr lang="en-US" dirty="0" err="1"/>
              <a:t>zakelijk</a:t>
            </a:r>
            <a:endParaRPr lang="en-US" dirty="0"/>
          </a:p>
          <a:p>
            <a:r>
              <a:rPr lang="en-US" dirty="0"/>
              <a:t>Open </a:t>
            </a:r>
            <a:r>
              <a:rPr lang="en-US" dirty="0" err="1"/>
              <a:t>houding</a:t>
            </a:r>
            <a:endParaRPr lang="en-US" dirty="0"/>
          </a:p>
          <a:p>
            <a:r>
              <a:rPr lang="en-US" dirty="0"/>
              <a:t>BATNA (</a:t>
            </a:r>
            <a:r>
              <a:rPr lang="en-US" b="1" dirty="0"/>
              <a:t>B</a:t>
            </a:r>
            <a:r>
              <a:rPr lang="en-US" dirty="0"/>
              <a:t>est </a:t>
            </a:r>
            <a:r>
              <a:rPr lang="en-US" b="1" dirty="0"/>
              <a:t>A</a:t>
            </a:r>
            <a:r>
              <a:rPr lang="en-US" dirty="0"/>
              <a:t>lternative </a:t>
            </a:r>
            <a:r>
              <a:rPr lang="en-US" b="1" dirty="0"/>
              <a:t>T</a:t>
            </a:r>
            <a:r>
              <a:rPr lang="en-US" dirty="0"/>
              <a:t>o a </a:t>
            </a:r>
            <a:r>
              <a:rPr lang="en-US" b="1" dirty="0"/>
              <a:t>N</a:t>
            </a:r>
            <a:r>
              <a:rPr lang="en-US" dirty="0"/>
              <a:t>egotiated </a:t>
            </a:r>
            <a:r>
              <a:rPr lang="en-US" b="1" dirty="0"/>
              <a:t>A</a:t>
            </a:r>
            <a:r>
              <a:rPr lang="en-US" dirty="0"/>
              <a:t>greement)</a:t>
            </a:r>
          </a:p>
          <a:p>
            <a:r>
              <a:rPr lang="en-US" dirty="0" err="1"/>
              <a:t>Bedenk</a:t>
            </a:r>
            <a:r>
              <a:rPr lang="en-US" dirty="0"/>
              <a:t> </a:t>
            </a:r>
            <a:r>
              <a:rPr lang="en-US" dirty="0" err="1"/>
              <a:t>vooraf</a:t>
            </a:r>
            <a:r>
              <a:rPr lang="en-US" dirty="0"/>
              <a:t> criteria </a:t>
            </a:r>
            <a:r>
              <a:rPr lang="en-US" dirty="0" err="1"/>
              <a:t>minimaal</a:t>
            </a:r>
            <a:r>
              <a:rPr lang="en-US" dirty="0"/>
              <a:t> </a:t>
            </a:r>
            <a:r>
              <a:rPr lang="en-US" dirty="0" err="1"/>
              <a:t>resultaat</a:t>
            </a:r>
            <a:endParaRPr lang="en-US" dirty="0"/>
          </a:p>
          <a:p>
            <a:r>
              <a:rPr lang="en-US" dirty="0"/>
              <a:t>Wees </a:t>
            </a:r>
            <a:r>
              <a:rPr lang="en-US" dirty="0" err="1"/>
              <a:t>voorbereid</a:t>
            </a:r>
            <a:r>
              <a:rPr lang="en-US" dirty="0"/>
              <a:t> op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uitkomsten</a:t>
            </a:r>
            <a:endParaRPr lang="en-US" dirty="0"/>
          </a:p>
          <a:p>
            <a:r>
              <a:rPr lang="en-US" dirty="0" err="1"/>
              <a:t>Hanteer</a:t>
            </a:r>
            <a:r>
              <a:rPr lang="en-US" dirty="0"/>
              <a:t> </a:t>
            </a:r>
            <a:r>
              <a:rPr lang="en-US" dirty="0" err="1"/>
              <a:t>objectievere</a:t>
            </a:r>
            <a:r>
              <a:rPr lang="en-US" dirty="0"/>
              <a:t> criteria </a:t>
            </a:r>
            <a:r>
              <a:rPr lang="en-US" dirty="0" err="1"/>
              <a:t>t.a.v</a:t>
            </a:r>
            <a:r>
              <a:rPr lang="en-US" dirty="0"/>
              <a:t>. </a:t>
            </a:r>
            <a:r>
              <a:rPr lang="en-US" dirty="0" err="1"/>
              <a:t>keuze</a:t>
            </a:r>
            <a:endParaRPr lang="en-US" dirty="0"/>
          </a:p>
          <a:p>
            <a:endParaRPr lang="nl-NL" dirty="0"/>
          </a:p>
        </p:txBody>
      </p:sp>
      <p:pic>
        <p:nvPicPr>
          <p:cNvPr id="4" name="Graphic 3" descr="Chat">
            <a:extLst>
              <a:ext uri="{FF2B5EF4-FFF2-40B4-BE49-F238E27FC236}">
                <a16:creationId xmlns:a16="http://schemas.microsoft.com/office/drawing/2014/main" id="{FF962FC7-2213-4B09-AF94-20574F951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2348" y="2464637"/>
            <a:ext cx="1549470" cy="1549470"/>
          </a:xfrm>
          <a:prstGeom prst="rect">
            <a:avLst/>
          </a:prstGeom>
        </p:spPr>
      </p:pic>
      <p:pic>
        <p:nvPicPr>
          <p:cNvPr id="10" name="Graphic 9" descr="Users">
            <a:extLst>
              <a:ext uri="{FF2B5EF4-FFF2-40B4-BE49-F238E27FC236}">
                <a16:creationId xmlns:a16="http://schemas.microsoft.com/office/drawing/2014/main" id="{C03A2049-5164-473E-97DB-05C65FB03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4067" y="3144017"/>
            <a:ext cx="2228850" cy="222885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453C58A-EF5B-70DE-415E-4A0E0A0B70DB}"/>
              </a:ext>
            </a:extLst>
          </p:cNvPr>
          <p:cNvSpPr txBox="1"/>
          <p:nvPr/>
        </p:nvSpPr>
        <p:spPr>
          <a:xfrm>
            <a:off x="1024066" y="5712193"/>
            <a:ext cx="6246521" cy="101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(Pruitt, D.G. (2013). </a:t>
            </a:r>
            <a:r>
              <a:rPr lang="en-US" sz="1800" i="1" dirty="0"/>
              <a:t>Negotiation behavior</a:t>
            </a:r>
            <a:r>
              <a:rPr lang="en-US" sz="1800" dirty="0"/>
              <a:t>. Academic Press.</a:t>
            </a:r>
          </a:p>
          <a:p>
            <a:pPr marL="0" indent="0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dirty="0">
              <a:solidFill>
                <a:prstClr val="black"/>
              </a:solidFill>
              <a:latin typeface="Gotham Rounded Book" pitchFamily="50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50031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5307770" y="2603679"/>
            <a:ext cx="15764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/>
              <a:t>Kartel</a:t>
            </a:r>
            <a:endParaRPr lang="en-US" sz="44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2675999" y="3373120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30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919480" y="637045"/>
            <a:ext cx="7849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/>
              <a:t>Kartel vorming en illegale prijsafspraken  </a:t>
            </a: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pic>
        <p:nvPicPr>
          <p:cNvPr id="4" name="Afbeelding 3" descr="Afbeelding met lijn, tekst, diagram, Perceel&#10;&#10;Automatisch gegenereerde beschrijving">
            <a:extLst>
              <a:ext uri="{FF2B5EF4-FFF2-40B4-BE49-F238E27FC236}">
                <a16:creationId xmlns:a16="http://schemas.microsoft.com/office/drawing/2014/main" id="{2FE8504C-7F49-C0E9-C144-9FD1AA4E3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01" y="1630813"/>
            <a:ext cx="4837656" cy="424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1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919480" y="637045"/>
            <a:ext cx="7849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/>
              <a:t>Kartel vorming en illegale prijsafspraken  </a:t>
            </a: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pic>
        <p:nvPicPr>
          <p:cNvPr id="10" name="Afbeelding 9" descr="Afbeelding met Graphics, logo, tekst, ontwerp&#10;&#10;Automatisch gegenereerde beschrijving">
            <a:extLst>
              <a:ext uri="{FF2B5EF4-FFF2-40B4-BE49-F238E27FC236}">
                <a16:creationId xmlns:a16="http://schemas.microsoft.com/office/drawing/2014/main" id="{1B531090-23C8-ABC5-CF50-8DBB5A922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15" y="2315618"/>
            <a:ext cx="2488177" cy="2480176"/>
          </a:xfrm>
          <a:prstGeom prst="rect">
            <a:avLst/>
          </a:prstGeom>
        </p:spPr>
      </p:pic>
      <p:pic>
        <p:nvPicPr>
          <p:cNvPr id="12" name="Afbeelding 11" descr="Afbeelding met Graphics, logo, grafische vormgeving, symbool&#10;&#10;Automatisch gegenereerde beschrijving">
            <a:extLst>
              <a:ext uri="{FF2B5EF4-FFF2-40B4-BE49-F238E27FC236}">
                <a16:creationId xmlns:a16="http://schemas.microsoft.com/office/drawing/2014/main" id="{F0A7D5B5-9AE1-ECE8-974C-5A5473DD83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20" y="2284122"/>
            <a:ext cx="3081951" cy="2605276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910771E-33F1-994E-A01C-4909293AD595}"/>
              </a:ext>
            </a:extLst>
          </p:cNvPr>
          <p:cNvSpPr txBox="1"/>
          <p:nvPr/>
        </p:nvSpPr>
        <p:spPr>
          <a:xfrm>
            <a:off x="1907715" y="4994634"/>
            <a:ext cx="4852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Prijs afspraken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5E5B8A1-1EFB-D6E5-F0D0-F8C611FB9D50}"/>
              </a:ext>
            </a:extLst>
          </p:cNvPr>
          <p:cNvSpPr txBox="1"/>
          <p:nvPr/>
        </p:nvSpPr>
        <p:spPr>
          <a:xfrm>
            <a:off x="5343011" y="4889398"/>
            <a:ext cx="4852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Vergroot de winsten (Bedrijven)</a:t>
            </a:r>
          </a:p>
          <a:p>
            <a:r>
              <a:rPr lang="nl-NL" sz="2400" dirty="0"/>
              <a:t>ten kosten van de maatschappij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79EA300-B84A-0291-35DB-1D926C72BCC2}"/>
              </a:ext>
            </a:extLst>
          </p:cNvPr>
          <p:cNvSpPr txBox="1"/>
          <p:nvPr/>
        </p:nvSpPr>
        <p:spPr>
          <a:xfrm>
            <a:off x="1907715" y="1532003"/>
            <a:ext cx="3756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Wat gebeurt er?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28E912A-DF3A-239B-AF74-9A192956AAA7}"/>
              </a:ext>
            </a:extLst>
          </p:cNvPr>
          <p:cNvSpPr txBox="1"/>
          <p:nvPr/>
        </p:nvSpPr>
        <p:spPr>
          <a:xfrm>
            <a:off x="5096297" y="1519580"/>
            <a:ext cx="3756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Wat kost het?</a:t>
            </a:r>
          </a:p>
        </p:txBody>
      </p:sp>
    </p:spTree>
    <p:extLst>
      <p:ext uri="{BB962C8B-B14F-4D97-AF65-F5344CB8AC3E}">
        <p14:creationId xmlns:p14="http://schemas.microsoft.com/office/powerpoint/2010/main" val="1194124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919480" y="646054"/>
            <a:ext cx="3153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/>
              <a:t>Discussievragen</a:t>
            </a: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F30D73-D794-4BE9-8D42-43F5FD0E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474" y="1866677"/>
            <a:ext cx="7562088" cy="4120811"/>
          </a:xfrm>
        </p:spPr>
        <p:txBody>
          <a:bodyPr>
            <a:normAutofit/>
          </a:bodyPr>
          <a:lstStyle/>
          <a:p>
            <a:pPr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Kunnen taxibedrijven samenwerken of leidt dit tot een kartel?</a:t>
            </a:r>
          </a:p>
          <a:p>
            <a:pPr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Hoe kun je als gemeenten kartelvorming voorkomen, maar samenwerking stimuleren?</a:t>
            </a:r>
          </a:p>
          <a:p>
            <a:pPr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endParaRPr lang="nl-NL" dirty="0"/>
          </a:p>
          <a:p>
            <a:endParaRPr lang="nl-NL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5DE0440-6D5A-40DC-9943-BF8A3A8B65EF}"/>
              </a:ext>
            </a:extLst>
          </p:cNvPr>
          <p:cNvSpPr/>
          <p:nvPr/>
        </p:nvSpPr>
        <p:spPr>
          <a:xfrm>
            <a:off x="1694688" y="2609087"/>
            <a:ext cx="109728" cy="2953364"/>
          </a:xfrm>
          <a:prstGeom prst="roundRect">
            <a:avLst/>
          </a:prstGeom>
          <a:solidFill>
            <a:srgbClr val="FF4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AAF73328-A6E2-4CE4-A1A5-7A35AFECE025}"/>
              </a:ext>
            </a:extLst>
          </p:cNvPr>
          <p:cNvSpPr/>
          <p:nvPr/>
        </p:nvSpPr>
        <p:spPr>
          <a:xfrm>
            <a:off x="1749552" y="2791968"/>
            <a:ext cx="1054608" cy="390144"/>
          </a:xfrm>
          <a:prstGeom prst="homePlate">
            <a:avLst/>
          </a:prstGeom>
          <a:solidFill>
            <a:srgbClr val="FF4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8B302ECD-D1CE-4053-B8FA-75D466302598}"/>
              </a:ext>
            </a:extLst>
          </p:cNvPr>
          <p:cNvSpPr/>
          <p:nvPr/>
        </p:nvSpPr>
        <p:spPr>
          <a:xfrm flipH="1">
            <a:off x="838200" y="3398436"/>
            <a:ext cx="911352" cy="390144"/>
          </a:xfrm>
          <a:prstGeom prst="homePlate">
            <a:avLst/>
          </a:prstGeom>
          <a:solidFill>
            <a:srgbClr val="FF4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Graphic 18" descr="Run">
            <a:extLst>
              <a:ext uri="{FF2B5EF4-FFF2-40B4-BE49-F238E27FC236}">
                <a16:creationId xmlns:a16="http://schemas.microsoft.com/office/drawing/2014/main" id="{A4B032DF-6429-4A23-99D5-810315228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8760" y="3398436"/>
            <a:ext cx="2269176" cy="226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83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4544100" y="2603679"/>
            <a:ext cx="31037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Future Jump</a:t>
            </a:r>
            <a:endParaRPr lang="en-US" sz="44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2675999" y="3373120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93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919480" y="646054"/>
            <a:ext cx="30364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/>
              <a:t>Inhoudsopgave</a:t>
            </a: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E8943C-6598-7F82-24E7-2C3F8427C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480" y="1825625"/>
            <a:ext cx="10434320" cy="4351338"/>
          </a:xfrm>
        </p:spPr>
        <p:txBody>
          <a:bodyPr/>
          <a:lstStyle/>
          <a:p>
            <a:r>
              <a:rPr lang="nl-NL" dirty="0"/>
              <a:t>Aanbestedingen</a:t>
            </a:r>
            <a:endParaRPr lang="nl-NL" b="1" dirty="0"/>
          </a:p>
          <a:p>
            <a:r>
              <a:rPr lang="nl-NL" dirty="0"/>
              <a:t>Waarden en belangen</a:t>
            </a:r>
          </a:p>
          <a:p>
            <a:r>
              <a:rPr lang="nl-NL" dirty="0"/>
              <a:t>Theorie van het onderhandelen</a:t>
            </a:r>
          </a:p>
          <a:p>
            <a:r>
              <a:rPr lang="nl-NL" dirty="0"/>
              <a:t>Kartel vorming</a:t>
            </a:r>
          </a:p>
          <a:p>
            <a:r>
              <a:rPr lang="nl-NL" dirty="0" err="1"/>
              <a:t>Future</a:t>
            </a:r>
            <a:r>
              <a:rPr lang="nl-NL" dirty="0"/>
              <a:t> </a:t>
            </a:r>
            <a:r>
              <a:rPr lang="nl-NL" dirty="0" err="1"/>
              <a:t>Jump</a:t>
            </a:r>
            <a:endParaRPr lang="nl-NL" dirty="0"/>
          </a:p>
          <a:p>
            <a:r>
              <a:rPr lang="nl-NL" dirty="0"/>
              <a:t>Huiswerkopdracht</a:t>
            </a:r>
          </a:p>
        </p:txBody>
      </p:sp>
    </p:spTree>
    <p:extLst>
      <p:ext uri="{BB962C8B-B14F-4D97-AF65-F5344CB8AC3E}">
        <p14:creationId xmlns:p14="http://schemas.microsoft.com/office/powerpoint/2010/main" val="3279432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ent-4-Shocking Survey Results-Ondertiteling">
            <a:hlinkClick r:id="" action="ppaction://media"/>
            <a:extLst>
              <a:ext uri="{FF2B5EF4-FFF2-40B4-BE49-F238E27FC236}">
                <a16:creationId xmlns:a16="http://schemas.microsoft.com/office/drawing/2014/main" id="{C1AD60CD-86B0-1377-D55E-865F156CE3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31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838200" y="548116"/>
            <a:ext cx="31037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Future Jump</a:t>
            </a:r>
            <a:endParaRPr lang="en-US" sz="36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211835-3FB7-4CB5-AE05-0309F2700F15}"/>
              </a:ext>
            </a:extLst>
          </p:cNvPr>
          <p:cNvSpPr/>
          <p:nvPr/>
        </p:nvSpPr>
        <p:spPr>
          <a:xfrm>
            <a:off x="11237636" y="6488668"/>
            <a:ext cx="954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Strategy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F6F21D-36B3-15F2-4B99-34D8C397A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557"/>
            <a:ext cx="6583259" cy="4351338"/>
          </a:xfrm>
        </p:spPr>
        <p:txBody>
          <a:bodyPr>
            <a:normAutofit fontScale="92500" lnSpcReduction="10000"/>
          </a:bodyPr>
          <a:lstStyle/>
          <a:p>
            <a:r>
              <a:rPr lang="nl-NL" dirty="0" err="1"/>
              <a:t>Future</a:t>
            </a:r>
            <a:r>
              <a:rPr lang="nl-NL" dirty="0"/>
              <a:t> </a:t>
            </a:r>
            <a:r>
              <a:rPr lang="nl-NL" dirty="0" err="1"/>
              <a:t>jump</a:t>
            </a:r>
            <a:r>
              <a:rPr lang="nl-NL" dirty="0"/>
              <a:t> op basis van echt onderzoek (2022) onder ouders</a:t>
            </a:r>
          </a:p>
          <a:p>
            <a:r>
              <a:rPr lang="nl-NL" dirty="0"/>
              <a:t>Resultaten onderzoek;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Lange </a:t>
            </a:r>
            <a:r>
              <a:rPr lang="en-US" dirty="0" err="1"/>
              <a:t>reizen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 err="1"/>
              <a:t>Wisselende</a:t>
            </a:r>
            <a:r>
              <a:rPr lang="en-US" dirty="0"/>
              <a:t> chauffeurs 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Onveilige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stressvolle</a:t>
            </a:r>
            <a:r>
              <a:rPr lang="en-US" dirty="0"/>
              <a:t> </a:t>
            </a:r>
            <a:r>
              <a:rPr lang="en-US" dirty="0" err="1"/>
              <a:t>werkomgeving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 err="1"/>
              <a:t>Klachthandeling</a:t>
            </a:r>
            <a:r>
              <a:rPr lang="en-US" dirty="0"/>
              <a:t> </a:t>
            </a:r>
            <a:r>
              <a:rPr lang="en-US" dirty="0" err="1"/>
              <a:t>onvoldoende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conclusie</a:t>
            </a:r>
            <a:r>
              <a:rPr lang="en-US" dirty="0"/>
              <a:t>: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Leerlingenvervoer</a:t>
            </a:r>
            <a:r>
              <a:rPr lang="en-US" dirty="0"/>
              <a:t> is </a:t>
            </a:r>
            <a:r>
              <a:rPr lang="en-US" dirty="0" err="1"/>
              <a:t>hoofdpijn</a:t>
            </a:r>
            <a:r>
              <a:rPr lang="en-US" dirty="0"/>
              <a:t> dossier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gemeente</a:t>
            </a:r>
            <a:endParaRPr lang="en-US" dirty="0"/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25D4AC4-253A-1D71-CFAC-D4390CEC3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459" y="733457"/>
            <a:ext cx="4293359" cy="46751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244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919480" y="646054"/>
            <a:ext cx="3153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/>
              <a:t>Discussievragen</a:t>
            </a: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F30D73-D794-4BE9-8D42-43F5FD0E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474" y="1866677"/>
            <a:ext cx="7562088" cy="4120811"/>
          </a:xfrm>
        </p:spPr>
        <p:txBody>
          <a:bodyPr>
            <a:normAutofit/>
          </a:bodyPr>
          <a:lstStyle/>
          <a:p>
            <a:pPr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Hoe ga je als gemeente om met een tegenvallende kwaliteit van geleverde diensten?</a:t>
            </a:r>
          </a:p>
          <a:p>
            <a:pPr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Hoe communiceer je tegenvallende kwaliteit van de geleverde diensten met stakeholders</a:t>
            </a:r>
          </a:p>
          <a:p>
            <a:pPr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prstClr val="black"/>
                </a:solidFill>
                <a:ea typeface="ＭＳ Ｐゴシック" pitchFamily="34" charset="-128"/>
                <a:cs typeface="Arial" panose="020B0604020202020204" pitchFamily="34" charset="0"/>
              </a:rPr>
              <a:t>Wat mag maatschappelijke verantwoordelijkheid de gemeenten kosten?</a:t>
            </a:r>
          </a:p>
          <a:p>
            <a:pPr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</a:pPr>
            <a:endParaRPr lang="nl-NL" dirty="0"/>
          </a:p>
          <a:p>
            <a:endParaRPr lang="nl-NL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5DE0440-6D5A-40DC-9943-BF8A3A8B65EF}"/>
              </a:ext>
            </a:extLst>
          </p:cNvPr>
          <p:cNvSpPr/>
          <p:nvPr/>
        </p:nvSpPr>
        <p:spPr>
          <a:xfrm>
            <a:off x="1694688" y="2609087"/>
            <a:ext cx="109728" cy="2953364"/>
          </a:xfrm>
          <a:prstGeom prst="roundRect">
            <a:avLst/>
          </a:prstGeom>
          <a:solidFill>
            <a:srgbClr val="FF4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AAF73328-A6E2-4CE4-A1A5-7A35AFECE025}"/>
              </a:ext>
            </a:extLst>
          </p:cNvPr>
          <p:cNvSpPr/>
          <p:nvPr/>
        </p:nvSpPr>
        <p:spPr>
          <a:xfrm>
            <a:off x="1749552" y="2791968"/>
            <a:ext cx="1054608" cy="390144"/>
          </a:xfrm>
          <a:prstGeom prst="homePlate">
            <a:avLst/>
          </a:prstGeom>
          <a:solidFill>
            <a:srgbClr val="FF4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8B302ECD-D1CE-4053-B8FA-75D466302598}"/>
              </a:ext>
            </a:extLst>
          </p:cNvPr>
          <p:cNvSpPr/>
          <p:nvPr/>
        </p:nvSpPr>
        <p:spPr>
          <a:xfrm flipH="1">
            <a:off x="838200" y="3398436"/>
            <a:ext cx="911352" cy="390144"/>
          </a:xfrm>
          <a:prstGeom prst="homePlate">
            <a:avLst/>
          </a:prstGeom>
          <a:solidFill>
            <a:srgbClr val="FF4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Graphic 18" descr="Run">
            <a:extLst>
              <a:ext uri="{FF2B5EF4-FFF2-40B4-BE49-F238E27FC236}">
                <a16:creationId xmlns:a16="http://schemas.microsoft.com/office/drawing/2014/main" id="{A4B032DF-6429-4A23-99D5-810315228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8760" y="3398436"/>
            <a:ext cx="2269176" cy="226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08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4909200" y="2603679"/>
            <a:ext cx="23735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/>
              <a:t>Huiswerk</a:t>
            </a:r>
            <a:endParaRPr lang="en-US" sz="44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2675999" y="3373120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70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838200" y="548116"/>
            <a:ext cx="47348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/>
              <a:t>Huiswerk</a:t>
            </a:r>
            <a:r>
              <a:rPr lang="en-US" sz="4400" b="1" dirty="0"/>
              <a:t> </a:t>
            </a:r>
            <a:r>
              <a:rPr lang="en-US" sz="4400" b="1" dirty="0" err="1"/>
              <a:t>opdracht</a:t>
            </a:r>
            <a:r>
              <a:rPr lang="en-US" sz="4400" b="1" dirty="0"/>
              <a:t> </a:t>
            </a:r>
            <a:endParaRPr lang="en-US" sz="36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211835-3FB7-4CB5-AE05-0309F2700F15}"/>
              </a:ext>
            </a:extLst>
          </p:cNvPr>
          <p:cNvSpPr/>
          <p:nvPr/>
        </p:nvSpPr>
        <p:spPr>
          <a:xfrm>
            <a:off x="11237636" y="6488668"/>
            <a:ext cx="954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Strategy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F6F21D-36B3-15F2-4B99-34D8C397A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8419"/>
            <a:ext cx="6719047" cy="380047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nl-NL" dirty="0"/>
              <a:t>Is een aanbestedingsprocedure zoals deze nu een goede manier van werken, of zou het anders moeten? </a:t>
            </a:r>
          </a:p>
          <a:p>
            <a:pPr>
              <a:lnSpc>
                <a:spcPct val="120000"/>
              </a:lnSpc>
            </a:pPr>
            <a:r>
              <a:rPr lang="nl-NL" dirty="0"/>
              <a:t>Zo ja, hoe dan, en kan dat wettelijk gezien?</a:t>
            </a:r>
          </a:p>
          <a:p>
            <a:pPr marL="0" indent="0">
              <a:buNone/>
            </a:pPr>
            <a:endParaRPr lang="en-US" dirty="0"/>
          </a:p>
          <a:p>
            <a:endParaRPr lang="nl-NL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52B74BD-6182-C84B-F2C3-AE02459E60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59480" y="708491"/>
            <a:ext cx="395287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66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3911875" y="2603679"/>
            <a:ext cx="39773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Aanbestedingen</a:t>
            </a:r>
            <a:endParaRPr lang="en-US" sz="44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2675999" y="3373120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66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838200" y="548116"/>
            <a:ext cx="39773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Aanbestedingen</a:t>
            </a: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F30D73-D794-4BE9-8D42-43F5FD0E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0064" y="1601763"/>
            <a:ext cx="8290560" cy="3077813"/>
          </a:xfrm>
        </p:spPr>
        <p:txBody>
          <a:bodyPr>
            <a:normAutofit/>
          </a:bodyPr>
          <a:lstStyle/>
          <a:p>
            <a:r>
              <a:rPr lang="en-US" dirty="0" err="1"/>
              <a:t>Aanbestedingswet</a:t>
            </a:r>
            <a:r>
              <a:rPr lang="en-US" dirty="0"/>
              <a:t> (2012) </a:t>
            </a:r>
            <a:r>
              <a:rPr lang="en-US" dirty="0" err="1"/>
              <a:t>stelt</a:t>
            </a:r>
            <a:r>
              <a:rPr lang="en-US" dirty="0"/>
              <a:t> </a:t>
            </a:r>
            <a:r>
              <a:rPr lang="en-US" dirty="0" err="1"/>
              <a:t>eisen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aanbestedingen</a:t>
            </a:r>
            <a:r>
              <a:rPr lang="en-US" dirty="0"/>
              <a:t>: </a:t>
            </a:r>
          </a:p>
          <a:p>
            <a:pPr lvl="1"/>
            <a:r>
              <a:rPr lang="en-US" dirty="0" err="1"/>
              <a:t>Verplicht</a:t>
            </a:r>
            <a:r>
              <a:rPr lang="en-US" dirty="0"/>
              <a:t> </a:t>
            </a:r>
            <a:r>
              <a:rPr lang="en-US" dirty="0" err="1"/>
              <a:t>vanaf</a:t>
            </a:r>
            <a:r>
              <a:rPr lang="en-US" dirty="0"/>
              <a:t> </a:t>
            </a:r>
            <a:r>
              <a:rPr lang="en-US" dirty="0" err="1"/>
              <a:t>minimaal</a:t>
            </a:r>
            <a:r>
              <a:rPr lang="en-US" dirty="0"/>
              <a:t> </a:t>
            </a:r>
            <a:r>
              <a:rPr lang="en-US" dirty="0" err="1"/>
              <a:t>bedrag</a:t>
            </a:r>
            <a:endParaRPr lang="en-US" dirty="0"/>
          </a:p>
          <a:p>
            <a:r>
              <a:rPr lang="nl-NL" dirty="0"/>
              <a:t>Verplichte aanbestedingscriteria:</a:t>
            </a:r>
          </a:p>
          <a:p>
            <a:pPr lvl="1"/>
            <a:r>
              <a:rPr lang="nl-NL" dirty="0"/>
              <a:t>Belangrijkste besliscriterium kosten (goedkoopste)</a:t>
            </a:r>
          </a:p>
          <a:p>
            <a:pPr lvl="1"/>
            <a:r>
              <a:rPr lang="nl-NL" dirty="0"/>
              <a:t>Punten voor duurzaamheid en </a:t>
            </a:r>
            <a:r>
              <a:rPr lang="nl-NL" dirty="0" err="1"/>
              <a:t>social</a:t>
            </a:r>
            <a:r>
              <a:rPr lang="nl-NL" dirty="0"/>
              <a:t> return on investment (SROI)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pic>
        <p:nvPicPr>
          <p:cNvPr id="3" name="Graphic 2" descr="Bar chart">
            <a:extLst>
              <a:ext uri="{FF2B5EF4-FFF2-40B4-BE49-F238E27FC236}">
                <a16:creationId xmlns:a16="http://schemas.microsoft.com/office/drawing/2014/main" id="{182DD9E5-8717-45CC-9485-D6C5124A5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3176" y="2378378"/>
            <a:ext cx="2014646" cy="2014646"/>
          </a:xfrm>
          <a:prstGeom prst="rect">
            <a:avLst/>
          </a:prstGeom>
        </p:spPr>
      </p:pic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3D122ACF-B854-4ADD-9577-223D85C77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0528" y="3429000"/>
            <a:ext cx="2014645" cy="201464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BE59FC6-9CAE-1ED0-5142-91A17769CD9E}"/>
              </a:ext>
            </a:extLst>
          </p:cNvPr>
          <p:cNvSpPr txBox="1"/>
          <p:nvPr/>
        </p:nvSpPr>
        <p:spPr>
          <a:xfrm>
            <a:off x="4113523" y="4963782"/>
            <a:ext cx="4854389" cy="923330"/>
          </a:xfrm>
          <a:prstGeom prst="rect">
            <a:avLst/>
          </a:prstGeom>
          <a:noFill/>
          <a:ln>
            <a:solidFill>
              <a:srgbClr val="FF08B9"/>
            </a:solidFill>
          </a:ln>
        </p:spPr>
        <p:txBody>
          <a:bodyPr wrap="square" rtlCol="0">
            <a:spAutoFit/>
          </a:bodyPr>
          <a:lstStyle/>
          <a:p>
            <a:r>
              <a:rPr lang="nl-NL" i="1" dirty="0"/>
              <a:t>Casus “Aanbesteding </a:t>
            </a:r>
            <a:r>
              <a:rPr lang="nl-NL" i="1" dirty="0" err="1"/>
              <a:t>leerlingvervoer</a:t>
            </a:r>
            <a:r>
              <a:rPr lang="nl-NL" i="1" dirty="0"/>
              <a:t>” is gebaseerd op een echte procedure van </a:t>
            </a:r>
            <a:r>
              <a:rPr lang="nl-NL" i="1" dirty="0" err="1"/>
              <a:t>TenderNed</a:t>
            </a:r>
            <a:endParaRPr lang="en-GB" i="1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8956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309880" y="523148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DF14C3CF-1128-B75E-D323-12E85B46F6F9}"/>
              </a:ext>
            </a:extLst>
          </p:cNvPr>
          <p:cNvSpPr/>
          <p:nvPr/>
        </p:nvSpPr>
        <p:spPr>
          <a:xfrm>
            <a:off x="210128" y="603996"/>
            <a:ext cx="115053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/>
              <a:t>Aanbestedings</a:t>
            </a:r>
            <a:r>
              <a:rPr lang="en-US" sz="4400" dirty="0"/>
              <a:t> procedure: </a:t>
            </a:r>
            <a:r>
              <a:rPr lang="en-US" sz="4400" dirty="0" err="1"/>
              <a:t>Aanbestedende</a:t>
            </a:r>
            <a:r>
              <a:rPr lang="en-US" sz="4400" dirty="0"/>
              <a:t> </a:t>
            </a:r>
            <a:r>
              <a:rPr lang="en-US" sz="4400" dirty="0" err="1"/>
              <a:t>Dienst</a:t>
            </a:r>
            <a:endParaRPr lang="en-US" sz="4400" dirty="0"/>
          </a:p>
        </p:txBody>
      </p:sp>
      <p:pic>
        <p:nvPicPr>
          <p:cNvPr id="9" name="Afbeelding 8" descr="Afbeelding met tekst, schermopname, diagram, ontwerp&#10;&#10;Automatisch gegenereerde beschrijving">
            <a:extLst>
              <a:ext uri="{FF2B5EF4-FFF2-40B4-BE49-F238E27FC236}">
                <a16:creationId xmlns:a16="http://schemas.microsoft.com/office/drawing/2014/main" id="{5A303EBC-35D5-78DA-A807-2CEB52D34F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3" b="13351"/>
          <a:stretch/>
        </p:blipFill>
        <p:spPr>
          <a:xfrm>
            <a:off x="1643269" y="1340423"/>
            <a:ext cx="7777961" cy="488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00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757518" y="581156"/>
            <a:ext cx="5783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/>
              <a:t>Discussie</a:t>
            </a:r>
            <a:r>
              <a:rPr lang="en-US" sz="4400" dirty="0"/>
              <a:t> </a:t>
            </a:r>
            <a:r>
              <a:rPr lang="en-US" sz="4400" dirty="0" err="1"/>
              <a:t>vragen</a:t>
            </a:r>
            <a:endParaRPr lang="en-US" sz="44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F30D73-D794-4BE9-8D42-43F5FD0E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0064" y="1601763"/>
            <a:ext cx="8290560" cy="3077813"/>
          </a:xfrm>
        </p:spPr>
        <p:txBody>
          <a:bodyPr>
            <a:normAutofit/>
          </a:bodyPr>
          <a:lstStyle/>
          <a:p>
            <a:pPr lvl="1"/>
            <a:r>
              <a:rPr lang="nl-NL" dirty="0"/>
              <a:t>Leid het laagste kosten criterium tot de beste uitkomst in deze casus?</a:t>
            </a:r>
          </a:p>
          <a:p>
            <a:pPr lvl="1"/>
            <a:r>
              <a:rPr lang="nl-NL" dirty="0"/>
              <a:t>Wordt SROI en duurzaamheid inspanning voldoende beloond in deze aanbesteding?</a:t>
            </a:r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pic>
        <p:nvPicPr>
          <p:cNvPr id="3" name="Graphic 2" descr="Bar chart">
            <a:extLst>
              <a:ext uri="{FF2B5EF4-FFF2-40B4-BE49-F238E27FC236}">
                <a16:creationId xmlns:a16="http://schemas.microsoft.com/office/drawing/2014/main" id="{182DD9E5-8717-45CC-9485-D6C5124A5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3176" y="2378378"/>
            <a:ext cx="2014646" cy="2014646"/>
          </a:xfrm>
          <a:prstGeom prst="rect">
            <a:avLst/>
          </a:prstGeom>
        </p:spPr>
      </p:pic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3D122ACF-B854-4ADD-9577-223D85C77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0528" y="3429000"/>
            <a:ext cx="2014645" cy="201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8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3708675" y="2603679"/>
            <a:ext cx="50116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/>
              <a:t>Waarde</a:t>
            </a:r>
            <a:r>
              <a:rPr lang="en-US" sz="4400" b="1" dirty="0"/>
              <a:t> </a:t>
            </a:r>
            <a:r>
              <a:rPr lang="en-US" sz="4400" b="1" dirty="0" err="1"/>
              <a:t>en</a:t>
            </a:r>
            <a:r>
              <a:rPr lang="en-US" sz="4400" b="1" dirty="0"/>
              <a:t> </a:t>
            </a:r>
            <a:r>
              <a:rPr lang="en-US" sz="4400" b="1" dirty="0" err="1"/>
              <a:t>belangen</a:t>
            </a:r>
            <a:endParaRPr lang="en-US" sz="44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2675999" y="3373120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96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919480" y="637045"/>
            <a:ext cx="80906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err="1"/>
              <a:t>Waarden</a:t>
            </a:r>
            <a:r>
              <a:rPr lang="en-GB" sz="3600" dirty="0"/>
              <a:t> </a:t>
            </a:r>
            <a:r>
              <a:rPr lang="en-GB" sz="3600" dirty="0" err="1"/>
              <a:t>en</a:t>
            </a:r>
            <a:r>
              <a:rPr lang="en-GB" sz="3600" dirty="0"/>
              <a:t> </a:t>
            </a:r>
            <a:r>
              <a:rPr lang="en-GB" sz="3600" dirty="0" err="1"/>
              <a:t>belangen</a:t>
            </a:r>
            <a:r>
              <a:rPr lang="en-GB" sz="3600" dirty="0"/>
              <a:t> </a:t>
            </a:r>
            <a:r>
              <a:rPr lang="en-GB" sz="3600" dirty="0" err="1"/>
              <a:t>binnen</a:t>
            </a:r>
            <a:r>
              <a:rPr lang="en-GB" sz="3600" dirty="0"/>
              <a:t> de </a:t>
            </a:r>
            <a:r>
              <a:rPr lang="en-GB" sz="3600" dirty="0" err="1"/>
              <a:t>simulatie</a:t>
            </a:r>
            <a:endParaRPr lang="nl-NL" sz="3600" dirty="0"/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F30D73-D794-4BE9-8D42-43F5FD0E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474" y="1762104"/>
            <a:ext cx="7562088" cy="40489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600" dirty="0" err="1"/>
              <a:t>Economische</a:t>
            </a:r>
            <a:r>
              <a:rPr lang="en-US" sz="2600" dirty="0"/>
              <a:t> </a:t>
            </a:r>
            <a:r>
              <a:rPr lang="en-US" sz="2600" dirty="0" err="1"/>
              <a:t>waarden</a:t>
            </a:r>
            <a:r>
              <a:rPr lang="en-US" sz="2600" dirty="0"/>
              <a:t>/ </a:t>
            </a:r>
            <a:r>
              <a:rPr lang="en-US" sz="2600" dirty="0" err="1"/>
              <a:t>belangen</a:t>
            </a:r>
            <a:r>
              <a:rPr lang="en-US" sz="2600" dirty="0"/>
              <a:t> (</a:t>
            </a:r>
            <a:r>
              <a:rPr lang="en-US" sz="2600" dirty="0" err="1"/>
              <a:t>bedrijven</a:t>
            </a:r>
            <a:r>
              <a:rPr lang="en-US" sz="2600" dirty="0"/>
              <a:t>/ </a:t>
            </a:r>
            <a:r>
              <a:rPr lang="en-US" sz="2600" dirty="0" err="1"/>
              <a:t>gemeente</a:t>
            </a:r>
            <a:r>
              <a:rPr lang="en-US" sz="2600" dirty="0"/>
              <a:t>)</a:t>
            </a:r>
          </a:p>
          <a:p>
            <a:pPr>
              <a:lnSpc>
                <a:spcPct val="120000"/>
              </a:lnSpc>
            </a:pPr>
            <a:r>
              <a:rPr lang="en-US" sz="2600" dirty="0" err="1"/>
              <a:t>Juridische</a:t>
            </a:r>
            <a:r>
              <a:rPr lang="en-US" sz="2600" dirty="0"/>
              <a:t> </a:t>
            </a:r>
            <a:r>
              <a:rPr lang="en-US" sz="2600" dirty="0" err="1"/>
              <a:t>waarden</a:t>
            </a:r>
            <a:r>
              <a:rPr lang="en-US" sz="2600" dirty="0"/>
              <a:t>/ </a:t>
            </a:r>
            <a:r>
              <a:rPr lang="en-US" sz="2600" dirty="0" err="1"/>
              <a:t>belangen</a:t>
            </a:r>
            <a:r>
              <a:rPr lang="en-US" sz="2600" dirty="0"/>
              <a:t> (</a:t>
            </a:r>
            <a:r>
              <a:rPr lang="en-US" sz="2600" dirty="0" err="1"/>
              <a:t>gemeente</a:t>
            </a:r>
            <a:r>
              <a:rPr lang="en-US" sz="2600" dirty="0"/>
              <a:t>/</a:t>
            </a:r>
            <a:r>
              <a:rPr lang="en-US" sz="2600" dirty="0" err="1"/>
              <a:t>ouders</a:t>
            </a:r>
            <a:r>
              <a:rPr lang="en-US" sz="2600" dirty="0"/>
              <a:t>/</a:t>
            </a:r>
            <a:r>
              <a:rPr lang="en-US" sz="2600" dirty="0" err="1"/>
              <a:t>kinderen</a:t>
            </a:r>
            <a:r>
              <a:rPr lang="en-US" sz="2600" dirty="0"/>
              <a:t>)</a:t>
            </a:r>
          </a:p>
          <a:p>
            <a:pPr>
              <a:lnSpc>
                <a:spcPct val="120000"/>
              </a:lnSpc>
            </a:pPr>
            <a:r>
              <a:rPr lang="en-US" sz="2800" dirty="0" err="1"/>
              <a:t>Sociale</a:t>
            </a:r>
            <a:r>
              <a:rPr lang="en-US" sz="2800" dirty="0"/>
              <a:t> </a:t>
            </a:r>
            <a:r>
              <a:rPr lang="en-US" sz="2800" dirty="0" err="1"/>
              <a:t>waarden</a:t>
            </a:r>
            <a:r>
              <a:rPr lang="en-US" sz="2800" dirty="0"/>
              <a:t>/ </a:t>
            </a:r>
            <a:r>
              <a:rPr lang="en-US" sz="2800" dirty="0" err="1"/>
              <a:t>belangen</a:t>
            </a:r>
            <a:r>
              <a:rPr lang="en-US" sz="2800" dirty="0"/>
              <a:t> </a:t>
            </a:r>
            <a:r>
              <a:rPr lang="en-US" sz="2600" dirty="0"/>
              <a:t>(</a:t>
            </a:r>
            <a:r>
              <a:rPr lang="en-US" sz="2600" dirty="0" err="1"/>
              <a:t>gemeente</a:t>
            </a:r>
            <a:r>
              <a:rPr lang="en-US" sz="2600" dirty="0"/>
              <a:t>/</a:t>
            </a:r>
            <a:r>
              <a:rPr lang="en-US" sz="2600" dirty="0" err="1"/>
              <a:t>ouders</a:t>
            </a:r>
            <a:r>
              <a:rPr lang="en-US" sz="2600" dirty="0"/>
              <a:t>/</a:t>
            </a:r>
            <a:r>
              <a:rPr lang="en-US" sz="2600" dirty="0" err="1"/>
              <a:t>kinderen</a:t>
            </a:r>
            <a:r>
              <a:rPr lang="en-US" sz="2600" dirty="0"/>
              <a:t>)</a:t>
            </a:r>
          </a:p>
          <a:p>
            <a:pPr>
              <a:lnSpc>
                <a:spcPct val="120000"/>
              </a:lnSpc>
            </a:pPr>
            <a:r>
              <a:rPr lang="en-US" sz="2600" dirty="0" err="1"/>
              <a:t>Politieke</a:t>
            </a:r>
            <a:r>
              <a:rPr lang="en-US" sz="2600" dirty="0"/>
              <a:t> </a:t>
            </a:r>
            <a:r>
              <a:rPr lang="en-US" sz="2600" dirty="0" err="1"/>
              <a:t>waarden</a:t>
            </a:r>
            <a:r>
              <a:rPr lang="en-US" sz="2600" dirty="0"/>
              <a:t>/ </a:t>
            </a:r>
            <a:r>
              <a:rPr lang="en-US" sz="2600" dirty="0" err="1"/>
              <a:t>belangen</a:t>
            </a:r>
            <a:r>
              <a:rPr lang="en-US" sz="2600" dirty="0"/>
              <a:t> (</a:t>
            </a:r>
            <a:r>
              <a:rPr lang="en-US" sz="2600" dirty="0" err="1"/>
              <a:t>gemeente</a:t>
            </a:r>
            <a:r>
              <a:rPr lang="en-US" sz="2600" dirty="0"/>
              <a:t>)</a:t>
            </a:r>
            <a:endParaRPr lang="en-US" dirty="0">
              <a:solidFill>
                <a:prstClr val="black"/>
              </a:solidFill>
              <a:latin typeface="Gotham Rounded Book" pitchFamily="50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4" name="Graphic 3" descr="Network">
            <a:extLst>
              <a:ext uri="{FF2B5EF4-FFF2-40B4-BE49-F238E27FC236}">
                <a16:creationId xmlns:a16="http://schemas.microsoft.com/office/drawing/2014/main" id="{0BA68584-28A3-41EE-9C3F-0651D1F58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6438" y="2647950"/>
            <a:ext cx="2002650" cy="2002650"/>
          </a:xfrm>
          <a:prstGeom prst="rect">
            <a:avLst/>
          </a:prstGeom>
        </p:spPr>
      </p:pic>
      <p:pic>
        <p:nvPicPr>
          <p:cNvPr id="10" name="Graphic 9" descr="Group">
            <a:extLst>
              <a:ext uri="{FF2B5EF4-FFF2-40B4-BE49-F238E27FC236}">
                <a16:creationId xmlns:a16="http://schemas.microsoft.com/office/drawing/2014/main" id="{43D91691-35C6-47A2-96E6-85DE3E2CC9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3631" y="3327330"/>
            <a:ext cx="2002650" cy="200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54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3C95AD3-ED36-40BF-9250-724DCFE821F0}"/>
              </a:ext>
            </a:extLst>
          </p:cNvPr>
          <p:cNvSpPr/>
          <p:nvPr/>
        </p:nvSpPr>
        <p:spPr>
          <a:xfrm>
            <a:off x="919480" y="637045"/>
            <a:ext cx="6320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err="1"/>
              <a:t>Spanningvelden</a:t>
            </a:r>
            <a:r>
              <a:rPr lang="en-GB" sz="3600" dirty="0"/>
              <a:t> in de </a:t>
            </a:r>
            <a:r>
              <a:rPr lang="en-GB" sz="3600" dirty="0" err="1"/>
              <a:t>simulatie</a:t>
            </a:r>
            <a:r>
              <a:rPr lang="nl-NL" sz="3600" dirty="0"/>
              <a:t> </a:t>
            </a: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040AAE34-7090-4801-A871-AC0843293B63}"/>
              </a:ext>
            </a:extLst>
          </p:cNvPr>
          <p:cNvSpPr/>
          <p:nvPr/>
        </p:nvSpPr>
        <p:spPr>
          <a:xfrm>
            <a:off x="919480" y="492236"/>
            <a:ext cx="6840000" cy="111760"/>
          </a:xfrm>
          <a:prstGeom prst="roundRect">
            <a:avLst/>
          </a:prstGeom>
          <a:solidFill>
            <a:srgbClr val="FF0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07F8E-E2E5-4E5C-807E-671A9784D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6223092"/>
            <a:ext cx="889437" cy="326912"/>
          </a:xfrm>
          <a:prstGeom prst="rect">
            <a:avLst/>
          </a:prstGeom>
        </p:spPr>
      </p:pic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752A2271-2DF1-1808-9F83-BF3A7BA81E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760474"/>
              </p:ext>
            </p:extLst>
          </p:nvPr>
        </p:nvGraphicFramePr>
        <p:xfrm>
          <a:off x="1163781" y="1345825"/>
          <a:ext cx="9864435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8145">
                  <a:extLst>
                    <a:ext uri="{9D8B030D-6E8A-4147-A177-3AD203B41FA5}">
                      <a16:colId xmlns:a16="http://schemas.microsoft.com/office/drawing/2014/main" val="1072789648"/>
                    </a:ext>
                  </a:extLst>
                </a:gridCol>
                <a:gridCol w="3288145">
                  <a:extLst>
                    <a:ext uri="{9D8B030D-6E8A-4147-A177-3AD203B41FA5}">
                      <a16:colId xmlns:a16="http://schemas.microsoft.com/office/drawing/2014/main" val="3768915632"/>
                    </a:ext>
                  </a:extLst>
                </a:gridCol>
                <a:gridCol w="3288145">
                  <a:extLst>
                    <a:ext uri="{9D8B030D-6E8A-4147-A177-3AD203B41FA5}">
                      <a16:colId xmlns:a16="http://schemas.microsoft.com/office/drawing/2014/main" val="1723772165"/>
                    </a:ext>
                  </a:extLst>
                </a:gridCol>
              </a:tblGrid>
              <a:tr h="300443">
                <a:tc gridSpan="3">
                  <a:txBody>
                    <a:bodyPr/>
                    <a:lstStyle/>
                    <a:p>
                      <a:r>
                        <a:rPr lang="nl-NL" dirty="0"/>
                        <a:t>Spanningsvelden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8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192200"/>
                  </a:ext>
                </a:extLst>
              </a:tr>
              <a:tr h="525775">
                <a:tc>
                  <a:txBody>
                    <a:bodyPr/>
                    <a:lstStyle/>
                    <a:p>
                      <a:r>
                        <a:rPr lang="nl-NL" dirty="0"/>
                        <a:t>Grote gemeente veel geld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Kleine gemeente weinig geld</a:t>
                      </a:r>
                    </a:p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955943"/>
                  </a:ext>
                </a:extLst>
              </a:tr>
              <a:tr h="802587">
                <a:tc>
                  <a:txBody>
                    <a:bodyPr/>
                    <a:lstStyle/>
                    <a:p>
                      <a:r>
                        <a:rPr lang="nl-NL" dirty="0"/>
                        <a:t>Taxibedrijf met focus op SROI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Taxibedrijf met focus op kosten</a:t>
                      </a:r>
                    </a:p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Taxibedrijf met focus op Duurzaamheid</a:t>
                      </a:r>
                    </a:p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510251"/>
                  </a:ext>
                </a:extLst>
              </a:tr>
              <a:tr h="751108">
                <a:tc>
                  <a:txBody>
                    <a:bodyPr/>
                    <a:lstStyle/>
                    <a:p>
                      <a:r>
                        <a:rPr lang="nl-NL" dirty="0"/>
                        <a:t>Kosten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Maatschappelijk belang vervoer kwetsbare doelgroep</a:t>
                      </a:r>
                    </a:p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97882"/>
                  </a:ext>
                </a:extLst>
              </a:tr>
              <a:tr h="751108">
                <a:tc>
                  <a:txBody>
                    <a:bodyPr/>
                    <a:lstStyle/>
                    <a:p>
                      <a:r>
                        <a:rPr lang="nl-NL" dirty="0"/>
                        <a:t>Kiezen op basis van het kosten criterium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Kiezen op</a:t>
                      </a:r>
                      <a:r>
                        <a:rPr lang="nl-NL" baseline="0" dirty="0"/>
                        <a:t> basis van het k</a:t>
                      </a:r>
                      <a:r>
                        <a:rPr lang="nl-NL" dirty="0"/>
                        <a:t>waliteits- criterium in de aanbestedingen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609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872668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9124E86A12404F9B8005651A7AF17F" ma:contentTypeVersion="15" ma:contentTypeDescription="Een nieuw document maken." ma:contentTypeScope="" ma:versionID="af670b645088e1d4770390d82bf3d99f">
  <xsd:schema xmlns:xsd="http://www.w3.org/2001/XMLSchema" xmlns:xs="http://www.w3.org/2001/XMLSchema" xmlns:p="http://schemas.microsoft.com/office/2006/metadata/properties" xmlns:ns2="220ed625-d5d9-46f2-9141-fd498e038409" xmlns:ns3="387f85dc-f754-48fd-8b71-d4613f7d3a51" targetNamespace="http://schemas.microsoft.com/office/2006/metadata/properties" ma:root="true" ma:fieldsID="f6bbb0551825dc98d3bcb3bd89db7a08" ns2:_="" ns3:_="">
    <xsd:import namespace="220ed625-d5d9-46f2-9141-fd498e038409"/>
    <xsd:import namespace="387f85dc-f754-48fd-8b71-d4613f7d3a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0ed625-d5d9-46f2-9141-fd498e0384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d5e0f8d3-5d55-42d7-8108-7e842a0d74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7f85dc-f754-48fd-8b71-d4613f7d3a5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f0d6c21-b27a-4f3b-8c95-5700c2696ce8}" ma:internalName="TaxCatchAll" ma:showField="CatchAllData" ma:web="387f85dc-f754-48fd-8b71-d4613f7d3a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20ed625-d5d9-46f2-9141-fd498e038409">
      <Terms xmlns="http://schemas.microsoft.com/office/infopath/2007/PartnerControls"/>
    </lcf76f155ced4ddcb4097134ff3c332f>
    <TaxCatchAll xmlns="387f85dc-f754-48fd-8b71-d4613f7d3a51" xsi:nil="true"/>
  </documentManagement>
</p:properties>
</file>

<file path=customXml/itemProps1.xml><?xml version="1.0" encoding="utf-8"?>
<ds:datastoreItem xmlns:ds="http://schemas.openxmlformats.org/officeDocument/2006/customXml" ds:itemID="{3E37F446-0ACD-44F0-8225-3336097FCD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8266DD-3346-42AF-A2FB-00099676E9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0ed625-d5d9-46f2-9141-fd498e038409"/>
    <ds:schemaRef ds:uri="387f85dc-f754-48fd-8b71-d4613f7d3a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58516D-CECB-48BB-9FEE-E188ED538DCD}">
  <ds:schemaRefs>
    <ds:schemaRef ds:uri="http://purl.org/dc/dcmitype/"/>
    <ds:schemaRef ds:uri="http://purl.org/dc/elements/1.1/"/>
    <ds:schemaRef ds:uri="http://schemas.microsoft.com/office/2006/documentManagement/types"/>
    <ds:schemaRef ds:uri="3838a987-794e-4580-ac8f-60a743c320fc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bad58885-0354-4c22-8bd2-1f361832ad42"/>
    <ds:schemaRef ds:uri="http://www.w3.org/XML/1998/namespace"/>
    <ds:schemaRef ds:uri="http://purl.org/dc/terms/"/>
    <ds:schemaRef ds:uri="220ed625-d5d9-46f2-9141-fd498e038409"/>
    <ds:schemaRef ds:uri="387f85dc-f754-48fd-8b71-d4613f7d3a5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1260</Words>
  <Application>Microsoft Office PowerPoint</Application>
  <PresentationFormat>Widescreen</PresentationFormat>
  <Paragraphs>164</Paragraphs>
  <Slides>24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ＭＳ Ｐゴシック</vt:lpstr>
      <vt:lpstr>Calibri Light</vt:lpstr>
      <vt:lpstr>Arial</vt:lpstr>
      <vt:lpstr>Calibri</vt:lpstr>
      <vt:lpstr>Gotham Rounded Book</vt:lpstr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Mathijs van Meerkerk</dc:creator>
  <cp:lastModifiedBy>Shen Liu</cp:lastModifiedBy>
  <cp:revision>54</cp:revision>
  <dcterms:created xsi:type="dcterms:W3CDTF">2018-04-16T07:06:03Z</dcterms:created>
  <dcterms:modified xsi:type="dcterms:W3CDTF">2024-06-25T13:29:08Z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0x010100575874429579C94685CDA3C89DD77110</vt:lpwstr>
  </property>
  <property fmtid="{D5CDD505-2E9C-101B-9397-08002B2CF9AE}" pid="3" name="MediaServiceImageTags">
    <vt:lpwstr/>
  </property>
  <property fmtid="{D5CDD505-2E9C-101B-9397-08002B2CF9AE}" pid="4" name="MSIP_Label_0429a5e0-109e-473c-a03f-0ed02277fcb7_Enabled">
    <vt:lpwstr>true</vt:lpwstr>
  </property>
  <property fmtid="{D5CDD505-2E9C-101B-9397-08002B2CF9AE}" pid="5" name="MSIP_Label_0429a5e0-109e-473c-a03f-0ed02277fcb7_SetDate">
    <vt:lpwstr>2024-02-28T13:22:22Z</vt:lpwstr>
  </property>
  <property fmtid="{D5CDD505-2E9C-101B-9397-08002B2CF9AE}" pid="6" name="MSIP_Label_0429a5e0-109e-473c-a03f-0ed02277fcb7_Method">
    <vt:lpwstr>Privileged</vt:lpwstr>
  </property>
  <property fmtid="{D5CDD505-2E9C-101B-9397-08002B2CF9AE}" pid="7" name="MSIP_Label_0429a5e0-109e-473c-a03f-0ed02277fcb7_Name">
    <vt:lpwstr>Public</vt:lpwstr>
  </property>
  <property fmtid="{D5CDD505-2E9C-101B-9397-08002B2CF9AE}" pid="8" name="MSIP_Label_0429a5e0-109e-473c-a03f-0ed02277fcb7_SiteId">
    <vt:lpwstr>715902d6-f63e-4b8d-929b-4bb170bad492</vt:lpwstr>
  </property>
  <property fmtid="{D5CDD505-2E9C-101B-9397-08002B2CF9AE}" pid="9" name="MSIP_Label_0429a5e0-109e-473c-a03f-0ed02277fcb7_ActionId">
    <vt:lpwstr>6b9668e5-e458-45ff-9e67-1a19053aba80</vt:lpwstr>
  </property>
  <property fmtid="{D5CDD505-2E9C-101B-9397-08002B2CF9AE}" pid="10" name="MSIP_Label_0429a5e0-109e-473c-a03f-0ed02277fcb7_ContentBits">
    <vt:lpwstr>0</vt:lpwstr>
  </property>
</Properties>
</file>