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9" r:id="rId2"/>
    <p:sldId id="268" r:id="rId3"/>
    <p:sldId id="258" r:id="rId4"/>
    <p:sldId id="260" r:id="rId5"/>
    <p:sldId id="270" r:id="rId6"/>
    <p:sldId id="271" r:id="rId7"/>
    <p:sldId id="272" r:id="rId8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352" autoAdjust="0"/>
  </p:normalViewPr>
  <p:slideViewPr>
    <p:cSldViewPr snapToGrid="0" snapToObjects="1">
      <p:cViewPr varScale="1">
        <p:scale>
          <a:sx n="100" d="100"/>
          <a:sy n="100" d="100"/>
        </p:scale>
        <p:origin x="684" y="7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neke de Meijer" userId="e250e1e4-726f-43a5-997a-91996eea2b3d" providerId="ADAL" clId="{3381F109-B9A6-4BE5-8105-74C50C069667}"/>
    <pc:docChg chg="modSld">
      <pc:chgData name="Lonneke de Meijer" userId="e250e1e4-726f-43a5-997a-91996eea2b3d" providerId="ADAL" clId="{3381F109-B9A6-4BE5-8105-74C50C069667}" dt="2021-09-08T13:20:12.591" v="22" actId="20577"/>
      <pc:docMkLst>
        <pc:docMk/>
      </pc:docMkLst>
      <pc:sldChg chg="modNotesTx">
        <pc:chgData name="Lonneke de Meijer" userId="e250e1e4-726f-43a5-997a-91996eea2b3d" providerId="ADAL" clId="{3381F109-B9A6-4BE5-8105-74C50C069667}" dt="2021-09-08T13:17:38.367" v="1" actId="20577"/>
        <pc:sldMkLst>
          <pc:docMk/>
          <pc:sldMk cId="0" sldId="258"/>
        </pc:sldMkLst>
      </pc:sldChg>
      <pc:sldChg chg="modNotesTx">
        <pc:chgData name="Lonneke de Meijer" userId="e250e1e4-726f-43a5-997a-91996eea2b3d" providerId="ADAL" clId="{3381F109-B9A6-4BE5-8105-74C50C069667}" dt="2021-09-08T13:17:41.576" v="2" actId="20577"/>
        <pc:sldMkLst>
          <pc:docMk/>
          <pc:sldMk cId="0" sldId="260"/>
        </pc:sldMkLst>
      </pc:sldChg>
      <pc:sldChg chg="modNotesTx">
        <pc:chgData name="Lonneke de Meijer" userId="e250e1e4-726f-43a5-997a-91996eea2b3d" providerId="ADAL" clId="{3381F109-B9A6-4BE5-8105-74C50C069667}" dt="2021-09-08T13:17:35.341" v="0" actId="20577"/>
        <pc:sldMkLst>
          <pc:docMk/>
          <pc:sldMk cId="0" sldId="268"/>
        </pc:sldMkLst>
      </pc:sldChg>
      <pc:sldChg chg="modSp mod modNotesTx">
        <pc:chgData name="Lonneke de Meijer" userId="e250e1e4-726f-43a5-997a-91996eea2b3d" providerId="ADAL" clId="{3381F109-B9A6-4BE5-8105-74C50C069667}" dt="2021-09-08T13:20:12.591" v="22" actId="20577"/>
        <pc:sldMkLst>
          <pc:docMk/>
          <pc:sldMk cId="1698889973" sldId="270"/>
        </pc:sldMkLst>
        <pc:spChg chg="mod">
          <ac:chgData name="Lonneke de Meijer" userId="e250e1e4-726f-43a5-997a-91996eea2b3d" providerId="ADAL" clId="{3381F109-B9A6-4BE5-8105-74C50C069667}" dt="2021-09-08T13:20:12.591" v="22" actId="20577"/>
          <ac:spMkLst>
            <pc:docMk/>
            <pc:sldMk cId="1698889973" sldId="270"/>
            <ac:spMk id="5" creationId="{00000000-0000-0000-0000-000000000000}"/>
          </ac:spMkLst>
        </pc:spChg>
      </pc:sldChg>
      <pc:sldChg chg="modNotesTx">
        <pc:chgData name="Lonneke de Meijer" userId="e250e1e4-726f-43a5-997a-91996eea2b3d" providerId="ADAL" clId="{3381F109-B9A6-4BE5-8105-74C50C069667}" dt="2021-09-08T13:17:52.362" v="4" actId="20577"/>
        <pc:sldMkLst>
          <pc:docMk/>
          <pc:sldMk cId="3917564639" sldId="271"/>
        </pc:sldMkLst>
      </pc:sldChg>
      <pc:sldChg chg="modNotesTx">
        <pc:chgData name="Lonneke de Meijer" userId="e250e1e4-726f-43a5-997a-91996eea2b3d" providerId="ADAL" clId="{3381F109-B9A6-4BE5-8105-74C50C069667}" dt="2021-09-08T13:18:00.390" v="5" actId="20577"/>
        <pc:sldMkLst>
          <pc:docMk/>
          <pc:sldMk cId="2112589664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08/09/2021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60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0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580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933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405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24000" y="1116000"/>
            <a:ext cx="8496000" cy="1224000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lnSpc>
                <a:spcPct val="80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Titel </a:t>
            </a:r>
            <a:br>
              <a:rPr lang="nl-NL" dirty="0"/>
            </a:br>
            <a:r>
              <a:rPr lang="nl-NL" dirty="0"/>
              <a:t>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324000" y="2340000"/>
            <a:ext cx="5760000" cy="358219"/>
          </a:xfrm>
          <a:solidFill>
            <a:schemeClr val="bg1">
              <a:alpha val="80000"/>
            </a:schemeClr>
          </a:solidFill>
        </p:spPr>
        <p:txBody>
          <a:bodyPr/>
          <a:lstStyle>
            <a:lvl1pPr marL="0" indent="0" algn="l">
              <a:buNone/>
              <a:defRPr b="0" i="0">
                <a:solidFill>
                  <a:schemeClr val="tx1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Subtitel bewerken</a:t>
            </a:r>
          </a:p>
        </p:txBody>
      </p:sp>
    </p:spTree>
    <p:extLst>
      <p:ext uri="{BB962C8B-B14F-4D97-AF65-F5344CB8AC3E}">
        <p14:creationId xmlns:p14="http://schemas.microsoft.com/office/powerpoint/2010/main" val="344716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2">
            <a:extLst>
              <a:ext uri="{FF2B5EF4-FFF2-40B4-BE49-F238E27FC236}">
                <a16:creationId xmlns:a16="http://schemas.microsoft.com/office/drawing/2014/main" id="{8464261C-57FA-8044-9A76-B904C5665E0E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226243" y="0"/>
            <a:ext cx="9144000" cy="5143500"/>
          </a:xfrm>
          <a:solidFill>
            <a:schemeClr val="bg1">
              <a:lumMod val="85000"/>
            </a:schemeClr>
          </a:solidFill>
        </p:spPr>
        <p:txBody>
          <a:bodyPr lIns="5400000" tIns="1080000" rIns="1080000" bIns="360000"/>
          <a:lstStyle>
            <a:lvl1pPr marL="0" indent="0" algn="l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 toe te voegen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48FB7B6-0FD9-0648-B0E6-269AEFA8BC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94060" cy="408180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396000"/>
            <a:ext cx="4874225" cy="1476000"/>
          </a:xfrm>
        </p:spPr>
        <p:txBody>
          <a:bodyPr/>
          <a:lstStyle>
            <a:lvl1pPr>
              <a:lnSpc>
                <a:spcPts val="5600"/>
              </a:lnSpc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7" y="1872000"/>
            <a:ext cx="4080474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</a:t>
            </a:r>
            <a:br>
              <a:rPr lang="nl-NL" dirty="0"/>
            </a:br>
            <a:r>
              <a:rPr lang="nl-NL" dirty="0"/>
              <a:t>achtergrond met rechtermuisknop</a:t>
            </a:r>
            <a:br>
              <a:rPr lang="nl-NL" dirty="0"/>
            </a:br>
            <a:r>
              <a:rPr lang="nl-NL" dirty="0"/>
              <a:t>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/>
          <a:p>
            <a:r>
              <a:rPr lang="nl-NL" dirty="0"/>
              <a:t>Titel bewerken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8-9-2021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C1940E-BB71-464E-A0D0-69267B962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000" y="1116000"/>
            <a:ext cx="8496000" cy="597653"/>
          </a:xfrm>
          <a:solidFill>
            <a:schemeClr val="bg1">
              <a:alpha val="90000"/>
            </a:schemeClr>
          </a:solidFill>
        </p:spPr>
        <p:txBody>
          <a:bodyPr/>
          <a:lstStyle/>
          <a:p>
            <a:r>
              <a:rPr lang="en-GB" sz="2800" dirty="0"/>
              <a:t>Personal and Professional Development</a:t>
            </a:r>
            <a:br>
              <a:rPr lang="en-GB" sz="2800" dirty="0"/>
            </a:br>
            <a:endParaRPr lang="en-NL" sz="28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1C831D8-1F79-D34C-8F8B-72925B0BB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000" y="1715770"/>
            <a:ext cx="5760000" cy="358219"/>
          </a:xfrm>
          <a:solidFill>
            <a:schemeClr val="bg1">
              <a:alpha val="90000"/>
            </a:schemeClr>
          </a:solidFill>
        </p:spPr>
        <p:txBody>
          <a:bodyPr/>
          <a:lstStyle/>
          <a:p>
            <a:r>
              <a:rPr lang="en-GB" i="1" dirty="0"/>
              <a:t>Academic and Work Trajectories of </a:t>
            </a:r>
          </a:p>
          <a:p>
            <a:r>
              <a:rPr lang="en-GB" i="1" dirty="0"/>
              <a:t>Premaster Students in Pedagogical Sciences and</a:t>
            </a:r>
          </a:p>
          <a:p>
            <a:r>
              <a:rPr lang="en-GB" i="1" dirty="0"/>
              <a:t>Students in Academic Teacher Training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ECDF2E8E-9247-4C4E-9952-CF164D8C3023}"/>
              </a:ext>
            </a:extLst>
          </p:cNvPr>
          <p:cNvSpPr txBox="1">
            <a:spLocks/>
          </p:cNvSpPr>
          <p:nvPr/>
        </p:nvSpPr>
        <p:spPr>
          <a:xfrm>
            <a:off x="324000" y="4036469"/>
            <a:ext cx="3079600" cy="64135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300"/>
              </a:lnSpc>
              <a:spcBef>
                <a:spcPts val="0"/>
              </a:spcBef>
              <a:buSzPct val="130000"/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i="1" dirty="0">
                <a:solidFill>
                  <a:schemeClr val="bg1"/>
                </a:solidFill>
              </a:rPr>
              <a:t>Lonneke de Meijer, Ph.D.</a:t>
            </a:r>
          </a:p>
          <a:p>
            <a:r>
              <a:rPr lang="en-GB" sz="1400" dirty="0">
                <a:solidFill>
                  <a:schemeClr val="bg1"/>
                </a:solidFill>
              </a:rPr>
              <a:t>ESSB, </a:t>
            </a:r>
            <a:r>
              <a:rPr lang="en-GB" sz="1400" dirty="0" err="1">
                <a:solidFill>
                  <a:schemeClr val="bg1"/>
                </a:solidFill>
              </a:rPr>
              <a:t>dPECS</a:t>
            </a:r>
            <a:br>
              <a:rPr lang="en-GB" i="1" dirty="0">
                <a:solidFill>
                  <a:schemeClr val="bg1"/>
                </a:solidFill>
              </a:rPr>
            </a:b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1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OR_2_Titel_2_3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71849" cy="494097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6" y="396001"/>
            <a:ext cx="6714817" cy="747000"/>
          </a:xfrm>
        </p:spPr>
        <p:txBody>
          <a:bodyPr/>
          <a:lstStyle/>
          <a:p>
            <a:r>
              <a:rPr lang="en-US" sz="4000" dirty="0"/>
              <a:t>Focus:</a:t>
            </a:r>
            <a:endParaRPr lang="nl-NL" sz="40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7" y="1262401"/>
            <a:ext cx="3786559" cy="27326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Alternative academic routes in 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/>
              <a:t>&gt; 350 in NL</a:t>
            </a:r>
          </a:p>
          <a:p>
            <a:pPr lvl="1"/>
            <a:endParaRPr lang="nl-NL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are motivated, achievements roughly equal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Student </a:t>
            </a:r>
            <a:r>
              <a:rPr lang="en-US" dirty="0" err="1"/>
              <a:t>org.s</a:t>
            </a:r>
            <a:r>
              <a:rPr lang="en-US" dirty="0"/>
              <a:t> worried</a:t>
            </a:r>
          </a:p>
          <a:p>
            <a:pPr lvl="1"/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Focus: Premaster PED </a:t>
            </a:r>
          </a:p>
          <a:p>
            <a:r>
              <a:rPr lang="en-US" dirty="0"/>
              <a:t>	and </a:t>
            </a:r>
            <a:r>
              <a:rPr lang="en-US" dirty="0" err="1"/>
              <a:t>AcPa</a:t>
            </a:r>
            <a:endParaRPr lang="en-US" dirty="0"/>
          </a:p>
          <a:p>
            <a:pPr lvl="1"/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Outline: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91524" y="971550"/>
            <a:ext cx="8172000" cy="3775949"/>
          </a:xfrm>
        </p:spPr>
        <p:txBody>
          <a:bodyPr/>
          <a:lstStyle/>
          <a:p>
            <a:pPr marL="342900" indent="-342900">
              <a:buSzPct val="100000"/>
              <a:buAutoNum type="arabicPeriod"/>
            </a:pPr>
            <a:r>
              <a:rPr lang="en-US" dirty="0"/>
              <a:t>Background and achievement:</a:t>
            </a:r>
          </a:p>
          <a:p>
            <a:pPr marL="216000" lvl="1" indent="0">
              <a:buSzPct val="100000"/>
              <a:buNone/>
            </a:pPr>
            <a:r>
              <a:rPr lang="en-US" sz="1400" dirty="0"/>
              <a:t>	How do PM and </a:t>
            </a:r>
            <a:r>
              <a:rPr lang="en-US" sz="1400" dirty="0" err="1"/>
              <a:t>AcPa</a:t>
            </a:r>
            <a:r>
              <a:rPr lang="en-US" sz="1400" dirty="0"/>
              <a:t> students perform compared to bachelor students?</a:t>
            </a:r>
          </a:p>
          <a:p>
            <a:pPr marL="342900" indent="-342900">
              <a:buSzPct val="100000"/>
              <a:buAutoNum type="arabicPeriod"/>
            </a:pPr>
            <a:endParaRPr lang="en-US" dirty="0"/>
          </a:p>
          <a:p>
            <a:pPr marL="342900" indent="-342900">
              <a:buSzPct val="100000"/>
              <a:buAutoNum type="arabicPeriod"/>
            </a:pPr>
            <a:endParaRPr lang="en-US" dirty="0"/>
          </a:p>
          <a:p>
            <a:pPr marL="342900" indent="-342900">
              <a:buSzPct val="100000"/>
              <a:buAutoNum type="arabicPeriod"/>
            </a:pPr>
            <a:r>
              <a:rPr lang="en-US" dirty="0"/>
              <a:t>Perceptions:</a:t>
            </a:r>
          </a:p>
          <a:p>
            <a:pPr marL="0" indent="0">
              <a:buSzPct val="100000"/>
              <a:buNone/>
            </a:pPr>
            <a:r>
              <a:rPr lang="en-US" dirty="0"/>
              <a:t>	</a:t>
            </a:r>
            <a:r>
              <a:rPr lang="en-US" sz="1400" dirty="0"/>
              <a:t>What are PM and </a:t>
            </a:r>
            <a:r>
              <a:rPr lang="en-US" sz="1400" dirty="0" err="1"/>
              <a:t>AcPa</a:t>
            </a:r>
            <a:r>
              <a:rPr lang="en-US" sz="1400" dirty="0"/>
              <a:t> students’ experiences during the academic trajectories?</a:t>
            </a:r>
            <a:endParaRPr lang="en-US" dirty="0"/>
          </a:p>
          <a:p>
            <a:pPr marL="0" indent="0">
              <a:buSzPct val="100000"/>
              <a:buNone/>
            </a:pPr>
            <a:endParaRPr lang="en-US" dirty="0"/>
          </a:p>
          <a:p>
            <a:pPr marL="0" indent="0">
              <a:buSzPct val="100000"/>
              <a:buNone/>
            </a:pPr>
            <a:endParaRPr lang="en-US" dirty="0"/>
          </a:p>
          <a:p>
            <a:pPr marL="342900" indent="-342900">
              <a:buSzPct val="100000"/>
              <a:buFont typeface="+mj-lt"/>
              <a:buAutoNum type="arabicPeriod" startAt="3"/>
            </a:pPr>
            <a:r>
              <a:rPr lang="en-US" dirty="0"/>
              <a:t>Transition study </a:t>
            </a:r>
            <a:r>
              <a:rPr lang="en-US" dirty="0">
                <a:sym typeface="Wingdings" panose="05000000000000000000" pitchFamily="2" charset="2"/>
              </a:rPr>
              <a:t> (back to) work:</a:t>
            </a:r>
          </a:p>
          <a:p>
            <a:pPr marL="0" indent="0">
              <a:buSzPct val="100000"/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sz="1400" dirty="0">
                <a:sym typeface="Wingdings" panose="05000000000000000000" pitchFamily="2" charset="2"/>
              </a:rPr>
              <a:t>How do PM and </a:t>
            </a:r>
            <a:r>
              <a:rPr lang="en-US" sz="1400" dirty="0" err="1">
                <a:sym typeface="Wingdings" panose="05000000000000000000" pitchFamily="2" charset="2"/>
              </a:rPr>
              <a:t>AcPa</a:t>
            </a:r>
            <a:r>
              <a:rPr lang="en-US" sz="1400" dirty="0">
                <a:sym typeface="Wingdings" panose="05000000000000000000" pitchFamily="2" charset="2"/>
              </a:rPr>
              <a:t> students perceive the added value of the academic trajectories?</a:t>
            </a:r>
          </a:p>
          <a:p>
            <a:pPr marL="0" indent="0">
              <a:buSzPct val="100000"/>
              <a:buNone/>
            </a:pPr>
            <a:endParaRPr lang="en-US" sz="1400" dirty="0">
              <a:sym typeface="Wingdings" panose="05000000000000000000" pitchFamily="2" charset="2"/>
            </a:endParaRPr>
          </a:p>
          <a:p>
            <a:pPr marL="0" indent="0">
              <a:buSzPct val="100000"/>
              <a:buNone/>
            </a:pPr>
            <a:r>
              <a:rPr lang="en-US" sz="1400" dirty="0">
                <a:sym typeface="Wingdings" panose="05000000000000000000" pitchFamily="2" charset="2"/>
              </a:rPr>
              <a:t>	Are PM and </a:t>
            </a:r>
            <a:r>
              <a:rPr lang="en-US" sz="1400" dirty="0" err="1">
                <a:sym typeface="Wingdings" panose="05000000000000000000" pitchFamily="2" charset="2"/>
              </a:rPr>
              <a:t>AcPa</a:t>
            </a:r>
            <a:r>
              <a:rPr lang="en-US" sz="1400" dirty="0">
                <a:sym typeface="Wingdings" panose="05000000000000000000" pitchFamily="2" charset="2"/>
              </a:rPr>
              <a:t> students able to enrich their position in the labor market?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Background and Achievement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Actions taken:</a:t>
            </a:r>
          </a:p>
          <a:p>
            <a:pPr lvl="2"/>
            <a:r>
              <a:rPr lang="en-US" sz="1400" i="1" dirty="0"/>
              <a:t>Adaptation of </a:t>
            </a:r>
            <a:r>
              <a:rPr lang="en-US" sz="1400" i="1" dirty="0" err="1"/>
              <a:t>Instroommonitor</a:t>
            </a:r>
            <a:endParaRPr lang="en-US" sz="1400" i="1" dirty="0"/>
          </a:p>
          <a:p>
            <a:pPr lvl="2"/>
            <a:r>
              <a:rPr lang="en-US" sz="1400" i="1" dirty="0"/>
              <a:t>Overview of student flow</a:t>
            </a:r>
          </a:p>
          <a:p>
            <a:pPr lvl="2"/>
            <a:r>
              <a:rPr lang="en-US" sz="1400" i="1" dirty="0"/>
              <a:t>Overview of results of web evaluations and grades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dirty="0"/>
              <a:t>Some results:</a:t>
            </a:r>
          </a:p>
          <a:p>
            <a:r>
              <a:rPr lang="en-US" sz="1400" i="1" dirty="0"/>
              <a:t>PM students: more ours of work and more often in pedagogics and education</a:t>
            </a:r>
          </a:p>
          <a:p>
            <a:r>
              <a:rPr lang="en-US" sz="1400" i="1" dirty="0"/>
              <a:t>PM students: most positive about study program</a:t>
            </a:r>
          </a:p>
          <a:p>
            <a:r>
              <a:rPr lang="en-US" sz="1400" i="1" dirty="0"/>
              <a:t>Number of students increases every year</a:t>
            </a:r>
          </a:p>
          <a:p>
            <a:endParaRPr lang="en-US" sz="1400" i="1" dirty="0"/>
          </a:p>
          <a:p>
            <a:r>
              <a:rPr lang="en-US" sz="1400" i="1" dirty="0" err="1"/>
              <a:t>AcPa</a:t>
            </a:r>
            <a:r>
              <a:rPr lang="en-US" sz="1400" i="1" dirty="0"/>
              <a:t> students: highest grades; differences are small (!)</a:t>
            </a:r>
          </a:p>
          <a:p>
            <a:endParaRPr lang="en-US" sz="1400" i="1" dirty="0"/>
          </a:p>
          <a:p>
            <a:endParaRPr lang="en-US" sz="1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Perception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91524" y="971550"/>
            <a:ext cx="8172000" cy="3978821"/>
          </a:xfrm>
        </p:spPr>
        <p:txBody>
          <a:bodyPr/>
          <a:lstStyle/>
          <a:p>
            <a:r>
              <a:rPr lang="en-US" dirty="0"/>
              <a:t>Actions taken:</a:t>
            </a:r>
          </a:p>
          <a:p>
            <a:pPr lvl="2"/>
            <a:r>
              <a:rPr lang="en-US" sz="1400" i="1" dirty="0"/>
              <a:t>Program committee</a:t>
            </a:r>
          </a:p>
          <a:p>
            <a:pPr lvl="2"/>
            <a:r>
              <a:rPr lang="en-US" sz="1400" i="1" dirty="0"/>
              <a:t>Focus group sessions with students and staff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dirty="0"/>
              <a:t>Some results:</a:t>
            </a:r>
          </a:p>
          <a:p>
            <a:r>
              <a:rPr lang="en-US" sz="1400" i="1" dirty="0"/>
              <a:t>More support needed in PM to develop academic skills, e.g.,</a:t>
            </a:r>
          </a:p>
          <a:p>
            <a:r>
              <a:rPr lang="en-US" sz="1400" i="1" dirty="0"/>
              <a:t>	study skills in terms of reading papers, and academic writing.</a:t>
            </a:r>
          </a:p>
          <a:p>
            <a:endParaRPr lang="en-US" sz="1400" i="1" dirty="0"/>
          </a:p>
          <a:p>
            <a:endParaRPr lang="en-US" sz="1400" i="1" dirty="0"/>
          </a:p>
          <a:p>
            <a:r>
              <a:rPr lang="en-US" sz="1400" i="1" dirty="0"/>
              <a:t>Specifically, for </a:t>
            </a:r>
            <a:r>
              <a:rPr lang="en-US" sz="1400" i="1" dirty="0" err="1"/>
              <a:t>AcPa</a:t>
            </a:r>
            <a:r>
              <a:rPr lang="en-US" sz="1400" i="1" dirty="0"/>
              <a:t>: Students indicated that coordination between teacher training program (HR)	 and embedded PM program (EUR) is lacking.</a:t>
            </a:r>
          </a:p>
          <a:p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9888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Transition (back) into Labor Market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Actions taken:</a:t>
            </a:r>
          </a:p>
          <a:p>
            <a:pPr lvl="2"/>
            <a:r>
              <a:rPr lang="en-US" sz="1400" i="1" dirty="0"/>
              <a:t>Interviews with alumni</a:t>
            </a:r>
          </a:p>
          <a:p>
            <a:pPr lvl="2"/>
            <a:r>
              <a:rPr lang="en-US" sz="1400" i="1" dirty="0"/>
              <a:t>Interview with employers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dirty="0"/>
              <a:t>Some results:</a:t>
            </a:r>
          </a:p>
          <a:p>
            <a:endParaRPr lang="en-US" dirty="0"/>
          </a:p>
          <a:p>
            <a:r>
              <a:rPr lang="en-US" sz="1600" i="1" dirty="0"/>
              <a:t>Focus was on field of education (Educational Sciences alumni)</a:t>
            </a:r>
          </a:p>
          <a:p>
            <a:endParaRPr lang="en-US" sz="1400" i="1" dirty="0"/>
          </a:p>
          <a:p>
            <a:r>
              <a:rPr lang="en-US" sz="1400" i="1" dirty="0"/>
              <a:t>Graduates not always able to enrich position in the </a:t>
            </a:r>
            <a:r>
              <a:rPr lang="en-US" sz="1400" i="1" dirty="0" err="1"/>
              <a:t>larbor</a:t>
            </a:r>
            <a:r>
              <a:rPr lang="en-US" sz="1400" i="1" dirty="0"/>
              <a:t> market</a:t>
            </a:r>
          </a:p>
          <a:p>
            <a:r>
              <a:rPr lang="en-US" sz="1400" i="1" dirty="0"/>
              <a:t>Employers: Added value ?</a:t>
            </a:r>
          </a:p>
        </p:txBody>
      </p:sp>
    </p:spTree>
    <p:extLst>
      <p:ext uri="{BB962C8B-B14F-4D97-AF65-F5344CB8AC3E}">
        <p14:creationId xmlns:p14="http://schemas.microsoft.com/office/powerpoint/2010/main" val="39175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OR_2_Titel_2_3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71849" cy="494097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48727" y="1112280"/>
            <a:ext cx="2846034" cy="1691879"/>
          </a:xfrm>
        </p:spPr>
        <p:txBody>
          <a:bodyPr/>
          <a:lstStyle/>
          <a:p>
            <a:pPr algn="ctr"/>
            <a:r>
              <a:rPr lang="nl-NL" sz="1800" dirty="0" err="1">
                <a:latin typeface="+mn-lt"/>
              </a:rPr>
              <a:t>Final</a:t>
            </a:r>
            <a:r>
              <a:rPr lang="nl-NL" sz="1800" dirty="0">
                <a:latin typeface="+mn-lt"/>
              </a:rPr>
              <a:t> Report</a:t>
            </a:r>
            <a:br>
              <a:rPr lang="nl-NL" sz="1800" dirty="0">
                <a:latin typeface="+mn-lt"/>
              </a:rPr>
            </a:br>
            <a:r>
              <a:rPr lang="nl-NL" sz="1800" i="1" dirty="0">
                <a:latin typeface="+mn-lt"/>
              </a:rPr>
              <a:t>demeijer@essb.eur.nl</a:t>
            </a:r>
          </a:p>
        </p:txBody>
      </p:sp>
    </p:spTree>
    <p:extLst>
      <p:ext uri="{BB962C8B-B14F-4D97-AF65-F5344CB8AC3E}">
        <p14:creationId xmlns:p14="http://schemas.microsoft.com/office/powerpoint/2010/main" val="2112589664"/>
      </p:ext>
    </p:extLst>
  </p:cSld>
  <p:clrMapOvr>
    <a:masterClrMapping/>
  </p:clrMapOvr>
</p:sld>
</file>

<file path=ppt/theme/theme1.xml><?xml version="1.0" encoding="utf-8"?>
<a:theme xmlns:a="http://schemas.openxmlformats.org/drawingml/2006/main" name="EUR_Presentatie_c18">
  <a:themeElements>
    <a:clrScheme name="Erasmus_Corporate">
      <a:dk1>
        <a:srgbClr val="002328"/>
      </a:dk1>
      <a:lt1>
        <a:sysClr val="window" lastClr="FFFFFF"/>
      </a:lt1>
      <a:dk2>
        <a:srgbClr val="00B969"/>
      </a:dk2>
      <a:lt2>
        <a:srgbClr val="9C9C9C"/>
      </a:lt2>
      <a:accent1>
        <a:srgbClr val="E3DAD8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_CLI_presentatie_16-9_v1_TITEL.potx" id="{8FD12C4B-514A-4D8A-9895-5F873565E718}" vid="{10958762-470B-42E4-A087-1505D92EA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Erasmus_CLI_presentatie_16-9_v1_TITEL</Template>
  <TotalTime>454</TotalTime>
  <Words>340</Words>
  <Application>Microsoft Office PowerPoint</Application>
  <PresentationFormat>On-screen Show (16:9)</PresentationFormat>
  <Paragraphs>72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Museo Sans 100</vt:lpstr>
      <vt:lpstr>Museo Sans 500</vt:lpstr>
      <vt:lpstr>Museo Sans 700</vt:lpstr>
      <vt:lpstr>Museo Sans 900</vt:lpstr>
      <vt:lpstr>EUR_Presentatie_c18</vt:lpstr>
      <vt:lpstr>Personal and Professional Development </vt:lpstr>
      <vt:lpstr>Focus:</vt:lpstr>
      <vt:lpstr>Outline:</vt:lpstr>
      <vt:lpstr>1. Background and Achievement</vt:lpstr>
      <vt:lpstr>2. Perception</vt:lpstr>
      <vt:lpstr>3. Transition (back) into Labor Market</vt:lpstr>
      <vt:lpstr>Final Report demeijer@essb.eur.nl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the title of your  presentation here</dc:title>
  <dc:subject/>
  <dc:creator>Mirjam van de Woerdt</dc:creator>
  <cp:keywords/>
  <dc:description>CLI presentatie _x000d_versie 1.0 - November 2019_x000d_Ontwerp: Fabrique / Ontwerpwerk_x000d_Sjabloon: Ton Persoon</dc:description>
  <cp:lastModifiedBy>Lonneke de Meijer</cp:lastModifiedBy>
  <cp:revision>6</cp:revision>
  <dcterms:created xsi:type="dcterms:W3CDTF">2020-10-28T08:29:00Z</dcterms:created>
  <dcterms:modified xsi:type="dcterms:W3CDTF">2021-09-08T13:20:21Z</dcterms:modified>
  <cp:category/>
</cp:coreProperties>
</file>