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6" r:id="rId4"/>
  </p:sldMasterIdLst>
  <p:notesMasterIdLst>
    <p:notesMasterId r:id="rId28"/>
  </p:notesMasterIdLst>
  <p:handoutMasterIdLst>
    <p:handoutMasterId r:id="rId29"/>
  </p:handoutMasterIdLst>
  <p:sldIdLst>
    <p:sldId id="268" r:id="rId5"/>
    <p:sldId id="411" r:id="rId6"/>
    <p:sldId id="412" r:id="rId7"/>
    <p:sldId id="718" r:id="rId8"/>
    <p:sldId id="737" r:id="rId9"/>
    <p:sldId id="743" r:id="rId10"/>
    <p:sldId id="734" r:id="rId11"/>
    <p:sldId id="744" r:id="rId12"/>
    <p:sldId id="729" r:id="rId13"/>
    <p:sldId id="257" r:id="rId14"/>
    <p:sldId id="730" r:id="rId15"/>
    <p:sldId id="736" r:id="rId16"/>
    <p:sldId id="738" r:id="rId17"/>
    <p:sldId id="739" r:id="rId18"/>
    <p:sldId id="741" r:id="rId19"/>
    <p:sldId id="742" r:id="rId20"/>
    <p:sldId id="747" r:id="rId21"/>
    <p:sldId id="748" r:id="rId22"/>
    <p:sldId id="745" r:id="rId23"/>
    <p:sldId id="746" r:id="rId24"/>
    <p:sldId id="749" r:id="rId25"/>
    <p:sldId id="750" r:id="rId26"/>
    <p:sldId id="751" r:id="rId27"/>
  </p:sldIdLst>
  <p:sldSz cx="9144000" cy="5143500" type="screen16x9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075"/>
    <a:srgbClr val="0C2074"/>
    <a:srgbClr val="A5DEEB"/>
    <a:srgbClr val="4C4E6C"/>
    <a:srgbClr val="86D2EE"/>
    <a:srgbClr val="515151"/>
    <a:srgbClr val="C1C7DC"/>
    <a:srgbClr val="C0DFE2"/>
    <a:srgbClr val="7ECFE2"/>
    <a:srgbClr val="0D1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105" autoAdjust="0"/>
  </p:normalViewPr>
  <p:slideViewPr>
    <p:cSldViewPr snapToGrid="0" snapToObjects="1">
      <p:cViewPr varScale="1">
        <p:scale>
          <a:sx n="93" d="100"/>
          <a:sy n="93" d="100"/>
        </p:scale>
        <p:origin x="114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41BC64-677B-4E4B-B401-7A1727C81DD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46" y="4715153"/>
            <a:ext cx="4530210" cy="44669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36A3B2E1-E125-244B-8917-BE3A68C7BB7D}" type="slidenum">
              <a:rPr lang="nl-NL" altLang="x-none"/>
              <a:pPr/>
              <a:t>‹#›</a:t>
            </a:fld>
            <a:endParaRPr lang="nl-NL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69785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14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4063969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15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49913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significant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17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022397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are significant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18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6147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DEE75-BDAF-4D11-A704-2AACDBB3BE10}" type="slidenum">
              <a:rPr lang="nl-NL" altLang="en-US" smtClean="0"/>
              <a:pPr/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770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DEE75-BDAF-4D11-A704-2AACDBB3BE10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3094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4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55077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7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74380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8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76443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students would attend the course in small groups, spread out over 2 months in year 2 and spread out of 4 weeks in year 3. </a:t>
            </a:r>
          </a:p>
          <a:p>
            <a:r>
              <a:rPr lang="en-US" dirty="0"/>
              <a:t>Approximately half way the course, we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9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260139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images:</a:t>
            </a:r>
          </a:p>
          <a:p>
            <a:pPr lvl="1"/>
            <a:r>
              <a:rPr lang="en-US" dirty="0"/>
              <a:t>Half of the students received the correct diagnostic suggestion</a:t>
            </a:r>
          </a:p>
          <a:p>
            <a:pPr lvl="1"/>
            <a:r>
              <a:rPr lang="en-US" dirty="0"/>
              <a:t>Half of the students received an incorrect diagnostic suggestion</a:t>
            </a:r>
          </a:p>
          <a:p>
            <a:endParaRPr lang="en-US" dirty="0"/>
          </a:p>
          <a:p>
            <a:r>
              <a:rPr lang="en-US" dirty="0"/>
              <a:t>All students:</a:t>
            </a:r>
          </a:p>
          <a:p>
            <a:pPr lvl="1"/>
            <a:r>
              <a:rPr lang="en-US" dirty="0"/>
              <a:t>Received 3 correct diagnostic suggestions</a:t>
            </a:r>
          </a:p>
          <a:p>
            <a:pPr lvl="1"/>
            <a:r>
              <a:rPr lang="en-US" dirty="0"/>
              <a:t>Received 3 incorrect diagnostic suggestions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11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3743695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are very preliminary, as I only finished the data gathering a bit more than a week ago. I actually haven’t even shared the results with my co-investigators.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13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93778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C2074"/>
                </a:solidFill>
              </a:defRPr>
            </a:lvl1pPr>
          </a:lstStyle>
          <a:p>
            <a:r>
              <a:rPr lang="en-GB" noProof="0" dirty="0"/>
              <a:t>Click to edit title </a:t>
            </a:r>
          </a:p>
        </p:txBody>
      </p:sp>
      <p:sp>
        <p:nvSpPr>
          <p:cNvPr id="4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>
                <a:latin typeface="Arial" charset="0"/>
                <a:ea typeface="Arial" charset="0"/>
                <a:cs typeface="Arial" charset="0"/>
              </a:defRPr>
            </a:lvl5pPr>
            <a:lvl6pPr marL="0" indent="0">
              <a:buNone/>
              <a:defRPr/>
            </a:lvl6pPr>
            <a:lvl7pPr marL="0" indent="0">
              <a:buNone/>
              <a:tabLst/>
              <a:defRPr sz="1400"/>
            </a:lvl7pPr>
            <a:lvl8pPr marL="4763" indent="0">
              <a:buNone/>
              <a:tabLst/>
              <a:defRPr sz="1400"/>
            </a:lvl8pPr>
            <a:lvl9pPr marL="0" indent="0">
              <a:buNone/>
              <a:tabLst/>
              <a:defRPr sz="1400"/>
            </a:lvl9pPr>
          </a:lstStyle>
          <a:p>
            <a:pPr lvl="0"/>
            <a:r>
              <a:rPr lang="en-GB" noProof="0" dirty="0"/>
              <a:t>First ‘normal’ text level</a:t>
            </a:r>
          </a:p>
          <a:p>
            <a:pPr lvl="1"/>
            <a:r>
              <a:rPr lang="en-GB" noProof="0" dirty="0"/>
              <a:t>Second ‘bullet’ text level</a:t>
            </a:r>
          </a:p>
          <a:p>
            <a:pPr lvl="2"/>
            <a:r>
              <a:rPr lang="en-GB" noProof="0" dirty="0"/>
              <a:t>Third ‘sub-bullet’ text level</a:t>
            </a:r>
          </a:p>
          <a:p>
            <a:pPr lvl="8"/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GB" noProof="0" dirty="0"/>
              <a:t>Click to edit title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 wrap="square"/>
          <a:lstStyle>
            <a:lvl1pPr algn="l">
              <a:defRPr baseline="0"/>
            </a:lvl1pPr>
            <a:lvl2pPr marL="357188" indent="-282575" algn="l">
              <a:buFont typeface="Wingdings" charset="2"/>
              <a:buChar char="§"/>
              <a:tabLst/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GB" noProof="0" dirty="0"/>
              <a:t>First ‘normal’ text level</a:t>
            </a:r>
          </a:p>
          <a:p>
            <a:pPr lvl="1"/>
            <a:r>
              <a:rPr lang="en-GB" noProof="0" dirty="0"/>
              <a:t>Second ‘bullet’ text level</a:t>
            </a:r>
          </a:p>
          <a:p>
            <a:pPr lvl="2"/>
            <a:r>
              <a:rPr lang="en-GB" noProof="0" dirty="0"/>
              <a:t>Third ‘sub-bullet’ text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16-10-2001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EA1F6A-16D9-429A-9435-69FF23F67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57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title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First ‘normal’ text level</a:t>
            </a:r>
          </a:p>
          <a:p>
            <a:pPr lvl="1"/>
            <a:r>
              <a:rPr lang="en-GB" noProof="0" dirty="0"/>
              <a:t>Second ‘bullet’ text level</a:t>
            </a:r>
          </a:p>
          <a:p>
            <a:pPr lvl="2"/>
            <a:r>
              <a:rPr lang="en-GB" noProof="0" dirty="0"/>
              <a:t>Third ‘sub-bullet’ text level</a:t>
            </a:r>
          </a:p>
          <a:p>
            <a:pPr lvl="3"/>
            <a:endParaRPr lang="en-GB" noProof="0" dirty="0"/>
          </a:p>
          <a:p>
            <a:pPr lvl="5"/>
            <a:endParaRPr lang="en-GB" noProof="0" dirty="0"/>
          </a:p>
        </p:txBody>
      </p:sp>
      <p:sp>
        <p:nvSpPr>
          <p:cNvPr id="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86D2E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88" y="4593931"/>
            <a:ext cx="873461" cy="346473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45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5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137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137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238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238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330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330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/>
          <p:cNvSpPr/>
          <p:nvPr userDrawn="1"/>
        </p:nvSpPr>
        <p:spPr>
          <a:xfrm>
            <a:off x="422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422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/>
          <p:nvPr userDrawn="1"/>
        </p:nvSpPr>
        <p:spPr>
          <a:xfrm>
            <a:off x="514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 userDrawn="1"/>
        </p:nvSpPr>
        <p:spPr>
          <a:xfrm>
            <a:off x="514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616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616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/>
          <p:cNvSpPr/>
          <p:nvPr userDrawn="1"/>
        </p:nvSpPr>
        <p:spPr>
          <a:xfrm>
            <a:off x="708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/>
          <p:cNvSpPr/>
          <p:nvPr userDrawn="1"/>
        </p:nvSpPr>
        <p:spPr>
          <a:xfrm>
            <a:off x="708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/>
          <p:cNvSpPr/>
          <p:nvPr userDrawn="1"/>
        </p:nvSpPr>
        <p:spPr>
          <a:xfrm>
            <a:off x="807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/>
          <p:cNvSpPr/>
          <p:nvPr userDrawn="1"/>
        </p:nvSpPr>
        <p:spPr>
          <a:xfrm>
            <a:off x="807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/>
          <p:cNvSpPr/>
          <p:nvPr userDrawn="1"/>
        </p:nvSpPr>
        <p:spPr>
          <a:xfrm>
            <a:off x="899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899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/>
          <p:cNvSpPr/>
          <p:nvPr userDrawn="1"/>
        </p:nvSpPr>
        <p:spPr>
          <a:xfrm>
            <a:off x="1000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/>
          <p:cNvSpPr/>
          <p:nvPr userDrawn="1"/>
        </p:nvSpPr>
        <p:spPr>
          <a:xfrm>
            <a:off x="1000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/>
          <p:cNvSpPr/>
          <p:nvPr userDrawn="1"/>
        </p:nvSpPr>
        <p:spPr>
          <a:xfrm>
            <a:off x="1092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/>
          <p:cNvSpPr/>
          <p:nvPr userDrawn="1"/>
        </p:nvSpPr>
        <p:spPr>
          <a:xfrm>
            <a:off x="1092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/>
          <p:cNvSpPr/>
          <p:nvPr userDrawn="1"/>
        </p:nvSpPr>
        <p:spPr>
          <a:xfrm>
            <a:off x="1184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/>
          <p:cNvSpPr/>
          <p:nvPr userDrawn="1"/>
        </p:nvSpPr>
        <p:spPr>
          <a:xfrm>
            <a:off x="1184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/>
          <p:cNvSpPr/>
          <p:nvPr userDrawn="1"/>
        </p:nvSpPr>
        <p:spPr>
          <a:xfrm>
            <a:off x="1276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/>
          <p:cNvSpPr/>
          <p:nvPr userDrawn="1"/>
        </p:nvSpPr>
        <p:spPr>
          <a:xfrm>
            <a:off x="1276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/>
          <p:cNvSpPr/>
          <p:nvPr userDrawn="1"/>
        </p:nvSpPr>
        <p:spPr>
          <a:xfrm>
            <a:off x="1378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/>
          <p:cNvSpPr/>
          <p:nvPr userDrawn="1"/>
        </p:nvSpPr>
        <p:spPr>
          <a:xfrm>
            <a:off x="1378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/>
          <p:cNvSpPr/>
          <p:nvPr userDrawn="1"/>
        </p:nvSpPr>
        <p:spPr>
          <a:xfrm>
            <a:off x="1470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/>
          <p:cNvSpPr/>
          <p:nvPr userDrawn="1"/>
        </p:nvSpPr>
        <p:spPr>
          <a:xfrm>
            <a:off x="1470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/>
          <p:cNvSpPr/>
          <p:nvPr userDrawn="1"/>
        </p:nvSpPr>
        <p:spPr>
          <a:xfrm>
            <a:off x="1569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/>
          <p:cNvSpPr/>
          <p:nvPr userDrawn="1"/>
        </p:nvSpPr>
        <p:spPr>
          <a:xfrm>
            <a:off x="1569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/>
          <p:cNvSpPr/>
          <p:nvPr userDrawn="1"/>
        </p:nvSpPr>
        <p:spPr>
          <a:xfrm>
            <a:off x="1661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/>
          <p:cNvSpPr/>
          <p:nvPr userDrawn="1"/>
        </p:nvSpPr>
        <p:spPr>
          <a:xfrm>
            <a:off x="1661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7" name="Rechthoek 46"/>
          <p:cNvSpPr/>
          <p:nvPr userDrawn="1"/>
        </p:nvSpPr>
        <p:spPr>
          <a:xfrm>
            <a:off x="1762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Rechthoek 47"/>
          <p:cNvSpPr/>
          <p:nvPr userDrawn="1"/>
        </p:nvSpPr>
        <p:spPr>
          <a:xfrm>
            <a:off x="1762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hthoek 48"/>
          <p:cNvSpPr/>
          <p:nvPr userDrawn="1"/>
        </p:nvSpPr>
        <p:spPr>
          <a:xfrm>
            <a:off x="1854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Rechthoek 49"/>
          <p:cNvSpPr/>
          <p:nvPr userDrawn="1"/>
        </p:nvSpPr>
        <p:spPr>
          <a:xfrm>
            <a:off x="1854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Rechthoek 50"/>
          <p:cNvSpPr/>
          <p:nvPr userDrawn="1"/>
        </p:nvSpPr>
        <p:spPr>
          <a:xfrm>
            <a:off x="1946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Rechthoek 51"/>
          <p:cNvSpPr/>
          <p:nvPr userDrawn="1"/>
        </p:nvSpPr>
        <p:spPr>
          <a:xfrm>
            <a:off x="1946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3" name="Rechthoek 52"/>
          <p:cNvSpPr/>
          <p:nvPr userDrawn="1"/>
        </p:nvSpPr>
        <p:spPr>
          <a:xfrm>
            <a:off x="2038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4" name="Rechthoek 53"/>
          <p:cNvSpPr/>
          <p:nvPr userDrawn="1"/>
        </p:nvSpPr>
        <p:spPr>
          <a:xfrm>
            <a:off x="2038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5" name="Rechthoek 54"/>
          <p:cNvSpPr/>
          <p:nvPr userDrawn="1"/>
        </p:nvSpPr>
        <p:spPr>
          <a:xfrm>
            <a:off x="2140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6" name="Rechthoek 55"/>
          <p:cNvSpPr/>
          <p:nvPr userDrawn="1"/>
        </p:nvSpPr>
        <p:spPr>
          <a:xfrm>
            <a:off x="2140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7" name="Rechthoek 56"/>
          <p:cNvSpPr/>
          <p:nvPr userDrawn="1"/>
        </p:nvSpPr>
        <p:spPr>
          <a:xfrm>
            <a:off x="2232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8" name="Rechthoek 57"/>
          <p:cNvSpPr/>
          <p:nvPr userDrawn="1"/>
        </p:nvSpPr>
        <p:spPr>
          <a:xfrm>
            <a:off x="2232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9" name="Rechthoek 58"/>
          <p:cNvSpPr/>
          <p:nvPr userDrawn="1"/>
        </p:nvSpPr>
        <p:spPr>
          <a:xfrm>
            <a:off x="2331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0" name="Rechthoek 59"/>
          <p:cNvSpPr/>
          <p:nvPr userDrawn="1"/>
        </p:nvSpPr>
        <p:spPr>
          <a:xfrm>
            <a:off x="2331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1" name="Rechthoek 60"/>
          <p:cNvSpPr/>
          <p:nvPr userDrawn="1"/>
        </p:nvSpPr>
        <p:spPr>
          <a:xfrm>
            <a:off x="2423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2" name="Rechthoek 61"/>
          <p:cNvSpPr/>
          <p:nvPr userDrawn="1"/>
        </p:nvSpPr>
        <p:spPr>
          <a:xfrm>
            <a:off x="2423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3" name="Rechthoek 62"/>
          <p:cNvSpPr/>
          <p:nvPr userDrawn="1"/>
        </p:nvSpPr>
        <p:spPr>
          <a:xfrm>
            <a:off x="2524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4" name="Rechthoek 63"/>
          <p:cNvSpPr/>
          <p:nvPr userDrawn="1"/>
        </p:nvSpPr>
        <p:spPr>
          <a:xfrm>
            <a:off x="2524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5" name="Rechthoek 64"/>
          <p:cNvSpPr/>
          <p:nvPr userDrawn="1"/>
        </p:nvSpPr>
        <p:spPr>
          <a:xfrm>
            <a:off x="2616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6" name="Rechthoek 65"/>
          <p:cNvSpPr/>
          <p:nvPr userDrawn="1"/>
        </p:nvSpPr>
        <p:spPr>
          <a:xfrm>
            <a:off x="2616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7" name="Rechthoek 66"/>
          <p:cNvSpPr/>
          <p:nvPr userDrawn="1"/>
        </p:nvSpPr>
        <p:spPr>
          <a:xfrm>
            <a:off x="2708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8" name="Rechthoek 67"/>
          <p:cNvSpPr/>
          <p:nvPr userDrawn="1"/>
        </p:nvSpPr>
        <p:spPr>
          <a:xfrm>
            <a:off x="2708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9" name="Rechthoek 68"/>
          <p:cNvSpPr/>
          <p:nvPr userDrawn="1"/>
        </p:nvSpPr>
        <p:spPr>
          <a:xfrm>
            <a:off x="2800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0" name="Rechthoek 69"/>
          <p:cNvSpPr/>
          <p:nvPr userDrawn="1"/>
        </p:nvSpPr>
        <p:spPr>
          <a:xfrm>
            <a:off x="2800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1" name="Rechthoek 70"/>
          <p:cNvSpPr/>
          <p:nvPr userDrawn="1"/>
        </p:nvSpPr>
        <p:spPr>
          <a:xfrm>
            <a:off x="2902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" name="Rechthoek 71"/>
          <p:cNvSpPr/>
          <p:nvPr userDrawn="1"/>
        </p:nvSpPr>
        <p:spPr>
          <a:xfrm>
            <a:off x="2902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3" name="Rechthoek 72"/>
          <p:cNvSpPr/>
          <p:nvPr userDrawn="1"/>
        </p:nvSpPr>
        <p:spPr>
          <a:xfrm>
            <a:off x="3000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4" name="Rechthoek 73"/>
          <p:cNvSpPr/>
          <p:nvPr userDrawn="1"/>
        </p:nvSpPr>
        <p:spPr>
          <a:xfrm>
            <a:off x="3000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5" name="Rechthoek 74"/>
          <p:cNvSpPr/>
          <p:nvPr userDrawn="1"/>
        </p:nvSpPr>
        <p:spPr>
          <a:xfrm>
            <a:off x="3095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6" name="Rechthoek 75"/>
          <p:cNvSpPr/>
          <p:nvPr userDrawn="1"/>
        </p:nvSpPr>
        <p:spPr>
          <a:xfrm>
            <a:off x="3095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7" name="Rechthoek 76"/>
          <p:cNvSpPr/>
          <p:nvPr userDrawn="1"/>
        </p:nvSpPr>
        <p:spPr>
          <a:xfrm>
            <a:off x="3187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8" name="Rechthoek 77"/>
          <p:cNvSpPr/>
          <p:nvPr userDrawn="1"/>
        </p:nvSpPr>
        <p:spPr>
          <a:xfrm>
            <a:off x="3187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9" name="Rechthoek 78"/>
          <p:cNvSpPr/>
          <p:nvPr userDrawn="1"/>
        </p:nvSpPr>
        <p:spPr>
          <a:xfrm>
            <a:off x="3288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0" name="Rechthoek 79"/>
          <p:cNvSpPr/>
          <p:nvPr userDrawn="1"/>
        </p:nvSpPr>
        <p:spPr>
          <a:xfrm>
            <a:off x="3288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Rechthoek 80"/>
          <p:cNvSpPr/>
          <p:nvPr userDrawn="1"/>
        </p:nvSpPr>
        <p:spPr>
          <a:xfrm>
            <a:off x="3381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2" name="Rechthoek 81"/>
          <p:cNvSpPr/>
          <p:nvPr userDrawn="1"/>
        </p:nvSpPr>
        <p:spPr>
          <a:xfrm>
            <a:off x="3381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3" name="Rechthoek 82"/>
          <p:cNvSpPr/>
          <p:nvPr userDrawn="1"/>
        </p:nvSpPr>
        <p:spPr>
          <a:xfrm>
            <a:off x="3473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4" name="Rechthoek 83"/>
          <p:cNvSpPr/>
          <p:nvPr userDrawn="1"/>
        </p:nvSpPr>
        <p:spPr>
          <a:xfrm>
            <a:off x="3473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5" name="Rechthoek 84"/>
          <p:cNvSpPr/>
          <p:nvPr userDrawn="1"/>
        </p:nvSpPr>
        <p:spPr>
          <a:xfrm>
            <a:off x="3565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6" name="Rechthoek 85"/>
          <p:cNvSpPr/>
          <p:nvPr userDrawn="1"/>
        </p:nvSpPr>
        <p:spPr>
          <a:xfrm>
            <a:off x="3565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7" name="Rechthoek 86"/>
          <p:cNvSpPr/>
          <p:nvPr userDrawn="1"/>
        </p:nvSpPr>
        <p:spPr>
          <a:xfrm>
            <a:off x="3666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8" name="Rechthoek 87"/>
          <p:cNvSpPr/>
          <p:nvPr userDrawn="1"/>
        </p:nvSpPr>
        <p:spPr>
          <a:xfrm>
            <a:off x="3666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9" name="Rechthoek 88"/>
          <p:cNvSpPr/>
          <p:nvPr userDrawn="1"/>
        </p:nvSpPr>
        <p:spPr>
          <a:xfrm>
            <a:off x="3758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0" name="Rechthoek 89"/>
          <p:cNvSpPr/>
          <p:nvPr userDrawn="1"/>
        </p:nvSpPr>
        <p:spPr>
          <a:xfrm>
            <a:off x="3758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1" name="Rechthoek 90"/>
          <p:cNvSpPr/>
          <p:nvPr userDrawn="1"/>
        </p:nvSpPr>
        <p:spPr>
          <a:xfrm>
            <a:off x="3857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2" name="Rechthoek 91"/>
          <p:cNvSpPr/>
          <p:nvPr userDrawn="1"/>
        </p:nvSpPr>
        <p:spPr>
          <a:xfrm>
            <a:off x="3857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3" name="Rechthoek 92"/>
          <p:cNvSpPr/>
          <p:nvPr userDrawn="1"/>
        </p:nvSpPr>
        <p:spPr>
          <a:xfrm>
            <a:off x="3949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4" name="Rechthoek 93"/>
          <p:cNvSpPr/>
          <p:nvPr userDrawn="1"/>
        </p:nvSpPr>
        <p:spPr>
          <a:xfrm>
            <a:off x="3949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5" name="Rechthoek 94"/>
          <p:cNvSpPr/>
          <p:nvPr userDrawn="1"/>
        </p:nvSpPr>
        <p:spPr>
          <a:xfrm>
            <a:off x="4050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6" name="Rechthoek 95"/>
          <p:cNvSpPr/>
          <p:nvPr userDrawn="1"/>
        </p:nvSpPr>
        <p:spPr>
          <a:xfrm>
            <a:off x="4050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7" name="Rechthoek 96"/>
          <p:cNvSpPr/>
          <p:nvPr userDrawn="1"/>
        </p:nvSpPr>
        <p:spPr>
          <a:xfrm>
            <a:off x="4143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8" name="Rechthoek 97"/>
          <p:cNvSpPr/>
          <p:nvPr userDrawn="1"/>
        </p:nvSpPr>
        <p:spPr>
          <a:xfrm>
            <a:off x="4143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9" name="Rechthoek 98"/>
          <p:cNvSpPr/>
          <p:nvPr userDrawn="1"/>
        </p:nvSpPr>
        <p:spPr>
          <a:xfrm>
            <a:off x="4235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0" name="Rechthoek 99"/>
          <p:cNvSpPr/>
          <p:nvPr userDrawn="1"/>
        </p:nvSpPr>
        <p:spPr>
          <a:xfrm>
            <a:off x="4235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1" name="Rechthoek 100"/>
          <p:cNvSpPr/>
          <p:nvPr userDrawn="1"/>
        </p:nvSpPr>
        <p:spPr>
          <a:xfrm>
            <a:off x="4327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2" name="Rechthoek 101"/>
          <p:cNvSpPr/>
          <p:nvPr userDrawn="1"/>
        </p:nvSpPr>
        <p:spPr>
          <a:xfrm>
            <a:off x="4327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3" name="Rechthoek 102"/>
          <p:cNvSpPr/>
          <p:nvPr userDrawn="1"/>
        </p:nvSpPr>
        <p:spPr>
          <a:xfrm>
            <a:off x="4428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4" name="Rechthoek 103"/>
          <p:cNvSpPr/>
          <p:nvPr userDrawn="1"/>
        </p:nvSpPr>
        <p:spPr>
          <a:xfrm>
            <a:off x="4428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5" name="Rechthoek 104"/>
          <p:cNvSpPr/>
          <p:nvPr userDrawn="1"/>
        </p:nvSpPr>
        <p:spPr>
          <a:xfrm>
            <a:off x="4520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6" name="Rechthoek 105"/>
          <p:cNvSpPr/>
          <p:nvPr userDrawn="1"/>
        </p:nvSpPr>
        <p:spPr>
          <a:xfrm>
            <a:off x="4520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7" name="Rechthoek 106"/>
          <p:cNvSpPr/>
          <p:nvPr userDrawn="1"/>
        </p:nvSpPr>
        <p:spPr>
          <a:xfrm>
            <a:off x="4619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8" name="Rechthoek 107"/>
          <p:cNvSpPr/>
          <p:nvPr userDrawn="1"/>
        </p:nvSpPr>
        <p:spPr>
          <a:xfrm>
            <a:off x="4619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Rechthoek 108"/>
          <p:cNvSpPr/>
          <p:nvPr userDrawn="1"/>
        </p:nvSpPr>
        <p:spPr>
          <a:xfrm>
            <a:off x="4711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0" name="Rechthoek 109"/>
          <p:cNvSpPr/>
          <p:nvPr userDrawn="1"/>
        </p:nvSpPr>
        <p:spPr>
          <a:xfrm>
            <a:off x="4711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1" name="Rechthoek 110"/>
          <p:cNvSpPr/>
          <p:nvPr userDrawn="1"/>
        </p:nvSpPr>
        <p:spPr>
          <a:xfrm>
            <a:off x="4812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2" name="Rechthoek 111"/>
          <p:cNvSpPr/>
          <p:nvPr userDrawn="1"/>
        </p:nvSpPr>
        <p:spPr>
          <a:xfrm>
            <a:off x="4812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3" name="Rechthoek 112"/>
          <p:cNvSpPr/>
          <p:nvPr userDrawn="1"/>
        </p:nvSpPr>
        <p:spPr>
          <a:xfrm>
            <a:off x="4905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Rechthoek 113"/>
          <p:cNvSpPr/>
          <p:nvPr userDrawn="1"/>
        </p:nvSpPr>
        <p:spPr>
          <a:xfrm>
            <a:off x="4905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5" name="Rechthoek 114"/>
          <p:cNvSpPr/>
          <p:nvPr userDrawn="1"/>
        </p:nvSpPr>
        <p:spPr>
          <a:xfrm>
            <a:off x="4997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6" name="Rechthoek 115"/>
          <p:cNvSpPr/>
          <p:nvPr userDrawn="1"/>
        </p:nvSpPr>
        <p:spPr>
          <a:xfrm>
            <a:off x="4997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7" name="Rechthoek 116"/>
          <p:cNvSpPr/>
          <p:nvPr userDrawn="1"/>
        </p:nvSpPr>
        <p:spPr>
          <a:xfrm>
            <a:off x="5089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8" name="Rechthoek 117"/>
          <p:cNvSpPr/>
          <p:nvPr userDrawn="1"/>
        </p:nvSpPr>
        <p:spPr>
          <a:xfrm>
            <a:off x="5089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9" name="Rechthoek 118"/>
          <p:cNvSpPr/>
          <p:nvPr userDrawn="1"/>
        </p:nvSpPr>
        <p:spPr>
          <a:xfrm>
            <a:off x="5190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0" name="Rechthoek 119"/>
          <p:cNvSpPr/>
          <p:nvPr userDrawn="1"/>
        </p:nvSpPr>
        <p:spPr>
          <a:xfrm>
            <a:off x="5190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1" name="Rechthoek 120"/>
          <p:cNvSpPr/>
          <p:nvPr userDrawn="1"/>
        </p:nvSpPr>
        <p:spPr>
          <a:xfrm>
            <a:off x="5282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2" name="Rechthoek 121"/>
          <p:cNvSpPr/>
          <p:nvPr userDrawn="1"/>
        </p:nvSpPr>
        <p:spPr>
          <a:xfrm>
            <a:off x="5282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3" name="Rechthoek 122"/>
          <p:cNvSpPr/>
          <p:nvPr userDrawn="1"/>
        </p:nvSpPr>
        <p:spPr>
          <a:xfrm>
            <a:off x="5381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4" name="Rechthoek 123"/>
          <p:cNvSpPr/>
          <p:nvPr userDrawn="1"/>
        </p:nvSpPr>
        <p:spPr>
          <a:xfrm>
            <a:off x="5381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5" name="Rechthoek 124"/>
          <p:cNvSpPr/>
          <p:nvPr userDrawn="1"/>
        </p:nvSpPr>
        <p:spPr>
          <a:xfrm>
            <a:off x="5473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6" name="Rechthoek 125"/>
          <p:cNvSpPr/>
          <p:nvPr userDrawn="1"/>
        </p:nvSpPr>
        <p:spPr>
          <a:xfrm>
            <a:off x="5473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7" name="Rechthoek 126"/>
          <p:cNvSpPr/>
          <p:nvPr userDrawn="1"/>
        </p:nvSpPr>
        <p:spPr>
          <a:xfrm>
            <a:off x="5574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8" name="Rechthoek 127"/>
          <p:cNvSpPr/>
          <p:nvPr userDrawn="1"/>
        </p:nvSpPr>
        <p:spPr>
          <a:xfrm>
            <a:off x="5574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9" name="Rechthoek 128"/>
          <p:cNvSpPr/>
          <p:nvPr userDrawn="1"/>
        </p:nvSpPr>
        <p:spPr>
          <a:xfrm>
            <a:off x="5667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0" name="Rechthoek 129"/>
          <p:cNvSpPr/>
          <p:nvPr userDrawn="1"/>
        </p:nvSpPr>
        <p:spPr>
          <a:xfrm>
            <a:off x="5667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1" name="Rechthoek 130"/>
          <p:cNvSpPr/>
          <p:nvPr userDrawn="1"/>
        </p:nvSpPr>
        <p:spPr>
          <a:xfrm>
            <a:off x="576451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2" name="Rechthoek 131"/>
          <p:cNvSpPr/>
          <p:nvPr userDrawn="1"/>
        </p:nvSpPr>
        <p:spPr>
          <a:xfrm>
            <a:off x="576451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3" name="Rechthoek 132"/>
          <p:cNvSpPr/>
          <p:nvPr userDrawn="1"/>
        </p:nvSpPr>
        <p:spPr>
          <a:xfrm>
            <a:off x="58565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4" name="Rechthoek 133"/>
          <p:cNvSpPr/>
          <p:nvPr userDrawn="1"/>
        </p:nvSpPr>
        <p:spPr>
          <a:xfrm>
            <a:off x="58565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5" name="Rechthoek 134"/>
          <p:cNvSpPr/>
          <p:nvPr userDrawn="1"/>
        </p:nvSpPr>
        <p:spPr>
          <a:xfrm>
            <a:off x="5958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6" name="Rechthoek 135"/>
          <p:cNvSpPr/>
          <p:nvPr userDrawn="1"/>
        </p:nvSpPr>
        <p:spPr>
          <a:xfrm>
            <a:off x="59581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7" name="Rechthoek 136"/>
          <p:cNvSpPr/>
          <p:nvPr userDrawn="1"/>
        </p:nvSpPr>
        <p:spPr>
          <a:xfrm>
            <a:off x="6050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8" name="Rechthoek 137"/>
          <p:cNvSpPr/>
          <p:nvPr userDrawn="1"/>
        </p:nvSpPr>
        <p:spPr>
          <a:xfrm>
            <a:off x="605026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9" name="Rechthoek 138"/>
          <p:cNvSpPr/>
          <p:nvPr userDrawn="1"/>
        </p:nvSpPr>
        <p:spPr>
          <a:xfrm>
            <a:off x="6152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0" name="Rechthoek 139"/>
          <p:cNvSpPr/>
          <p:nvPr userDrawn="1"/>
        </p:nvSpPr>
        <p:spPr>
          <a:xfrm>
            <a:off x="6152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1" name="Rechthoek 140"/>
          <p:cNvSpPr/>
          <p:nvPr userDrawn="1"/>
        </p:nvSpPr>
        <p:spPr>
          <a:xfrm>
            <a:off x="6244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2" name="Rechthoek 141"/>
          <p:cNvSpPr/>
          <p:nvPr userDrawn="1"/>
        </p:nvSpPr>
        <p:spPr>
          <a:xfrm>
            <a:off x="6244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3" name="Rechthoek 142"/>
          <p:cNvSpPr/>
          <p:nvPr userDrawn="1"/>
        </p:nvSpPr>
        <p:spPr>
          <a:xfrm>
            <a:off x="6336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4" name="Rechthoek 143"/>
          <p:cNvSpPr/>
          <p:nvPr userDrawn="1"/>
        </p:nvSpPr>
        <p:spPr>
          <a:xfrm>
            <a:off x="6336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5" name="Rechthoek 144"/>
          <p:cNvSpPr/>
          <p:nvPr userDrawn="1"/>
        </p:nvSpPr>
        <p:spPr>
          <a:xfrm>
            <a:off x="6428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6" name="Rechthoek 145"/>
          <p:cNvSpPr/>
          <p:nvPr userDrawn="1"/>
        </p:nvSpPr>
        <p:spPr>
          <a:xfrm>
            <a:off x="6428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7" name="Rechthoek 146"/>
          <p:cNvSpPr/>
          <p:nvPr userDrawn="1"/>
        </p:nvSpPr>
        <p:spPr>
          <a:xfrm>
            <a:off x="6530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8" name="Rechthoek 147"/>
          <p:cNvSpPr/>
          <p:nvPr userDrawn="1"/>
        </p:nvSpPr>
        <p:spPr>
          <a:xfrm>
            <a:off x="6530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9" name="Rechthoek 148"/>
          <p:cNvSpPr/>
          <p:nvPr userDrawn="1"/>
        </p:nvSpPr>
        <p:spPr>
          <a:xfrm>
            <a:off x="6622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0" name="Rechthoek 149"/>
          <p:cNvSpPr/>
          <p:nvPr userDrawn="1"/>
        </p:nvSpPr>
        <p:spPr>
          <a:xfrm>
            <a:off x="66220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1" name="Rechthoek 150"/>
          <p:cNvSpPr/>
          <p:nvPr userDrawn="1"/>
        </p:nvSpPr>
        <p:spPr>
          <a:xfrm>
            <a:off x="67205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2" name="Rechthoek 151"/>
          <p:cNvSpPr/>
          <p:nvPr userDrawn="1"/>
        </p:nvSpPr>
        <p:spPr>
          <a:xfrm>
            <a:off x="67205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3" name="Rechthoek 152"/>
          <p:cNvSpPr/>
          <p:nvPr userDrawn="1"/>
        </p:nvSpPr>
        <p:spPr>
          <a:xfrm>
            <a:off x="68125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4" name="Rechthoek 153"/>
          <p:cNvSpPr/>
          <p:nvPr userDrawn="1"/>
        </p:nvSpPr>
        <p:spPr>
          <a:xfrm>
            <a:off x="68125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5" name="Rechthoek 154"/>
          <p:cNvSpPr/>
          <p:nvPr userDrawn="1"/>
        </p:nvSpPr>
        <p:spPr>
          <a:xfrm>
            <a:off x="6914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6" name="Rechthoek 155"/>
          <p:cNvSpPr/>
          <p:nvPr userDrawn="1"/>
        </p:nvSpPr>
        <p:spPr>
          <a:xfrm>
            <a:off x="6914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7" name="Rechthoek 156"/>
          <p:cNvSpPr/>
          <p:nvPr userDrawn="1"/>
        </p:nvSpPr>
        <p:spPr>
          <a:xfrm>
            <a:off x="7006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8" name="Rechthoek 157"/>
          <p:cNvSpPr/>
          <p:nvPr userDrawn="1"/>
        </p:nvSpPr>
        <p:spPr>
          <a:xfrm>
            <a:off x="7006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9" name="Rechthoek 158"/>
          <p:cNvSpPr/>
          <p:nvPr userDrawn="1"/>
        </p:nvSpPr>
        <p:spPr>
          <a:xfrm>
            <a:off x="7098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0" name="Rechthoek 159"/>
          <p:cNvSpPr/>
          <p:nvPr userDrawn="1"/>
        </p:nvSpPr>
        <p:spPr>
          <a:xfrm>
            <a:off x="7098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1" name="Rechthoek 160"/>
          <p:cNvSpPr/>
          <p:nvPr userDrawn="1"/>
        </p:nvSpPr>
        <p:spPr>
          <a:xfrm>
            <a:off x="7190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2" name="Rechthoek 161"/>
          <p:cNvSpPr/>
          <p:nvPr userDrawn="1"/>
        </p:nvSpPr>
        <p:spPr>
          <a:xfrm>
            <a:off x="7190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3" name="Rechthoek 162"/>
          <p:cNvSpPr/>
          <p:nvPr userDrawn="1"/>
        </p:nvSpPr>
        <p:spPr>
          <a:xfrm>
            <a:off x="7292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4" name="Rechthoek 163"/>
          <p:cNvSpPr/>
          <p:nvPr userDrawn="1"/>
        </p:nvSpPr>
        <p:spPr>
          <a:xfrm>
            <a:off x="7292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5" name="Rechthoek 164"/>
          <p:cNvSpPr/>
          <p:nvPr userDrawn="1"/>
        </p:nvSpPr>
        <p:spPr>
          <a:xfrm>
            <a:off x="7384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6" name="Rechthoek 165"/>
          <p:cNvSpPr/>
          <p:nvPr userDrawn="1"/>
        </p:nvSpPr>
        <p:spPr>
          <a:xfrm>
            <a:off x="7482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7" name="Rechthoek 166"/>
          <p:cNvSpPr/>
          <p:nvPr userDrawn="1"/>
        </p:nvSpPr>
        <p:spPr>
          <a:xfrm>
            <a:off x="7574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5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8" r:id="rId2"/>
    <p:sldLayoutId id="2147483695" r:id="rId3"/>
    <p:sldLayoutId id="214748369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None/>
        <a:defRPr sz="1400" kern="1200" baseline="0">
          <a:solidFill>
            <a:srgbClr val="0C2074"/>
          </a:solidFill>
          <a:latin typeface="+mn-lt"/>
          <a:ea typeface="+mn-ea"/>
          <a:cs typeface="+mn-cs"/>
        </a:defRPr>
      </a:lvl1pPr>
      <a:lvl2pPr marL="357188" indent="-282575" algn="l" defTabSz="685800" rtl="0" eaLnBrk="1" latinLnBrk="0" hangingPunct="1">
        <a:lnSpc>
          <a:spcPct val="90000"/>
        </a:lnSpc>
        <a:spcBef>
          <a:spcPts val="375"/>
        </a:spcBef>
        <a:buClr>
          <a:srgbClr val="86D2EE"/>
        </a:buClr>
        <a:buFont typeface="Wingdings" charset="2"/>
        <a:buChar char="§"/>
        <a:tabLst/>
        <a:defRPr sz="1400" i="0" kern="1200" baseline="0">
          <a:solidFill>
            <a:srgbClr val="0C2074"/>
          </a:solidFill>
          <a:latin typeface="+mn-lt"/>
          <a:ea typeface="+mn-ea"/>
          <a:cs typeface="+mn-cs"/>
        </a:defRPr>
      </a:lvl2pPr>
      <a:lvl3pPr marL="357188" marR="0" indent="227013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>
          <a:srgbClr val="0C2074"/>
        </a:buClr>
        <a:buSzTx/>
        <a:buFont typeface="Arial" charset="0"/>
        <a:buChar char="•"/>
        <a:tabLst/>
        <a:defRPr sz="1200" b="0" i="0" kern="1200">
          <a:solidFill>
            <a:srgbClr val="0C2074"/>
          </a:solidFill>
          <a:latin typeface="Arial" charset="0"/>
          <a:ea typeface="Arial" charset="0"/>
          <a:cs typeface="Arial" charset="0"/>
        </a:defRPr>
      </a:lvl3pPr>
      <a:lvl4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tabLst/>
        <a:defRPr sz="1400" b="0" i="0" kern="1200" spc="0" baseline="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4pPr>
      <a:lvl5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tabLst/>
        <a:defRPr sz="1400" kern="1200">
          <a:solidFill>
            <a:srgbClr val="0C2074"/>
          </a:solidFill>
          <a:latin typeface="+mn-lt"/>
          <a:ea typeface="+mn-ea"/>
          <a:cs typeface="+mn-cs"/>
        </a:defRPr>
      </a:lvl5pPr>
      <a:lvl6pPr marL="1714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65653" y="879588"/>
            <a:ext cx="8567530" cy="9179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800" dirty="0">
                <a:solidFill>
                  <a:srgbClr val="182075"/>
                </a:solidFill>
                <a:latin typeface="Arial Black" panose="020B0A04020102020204" pitchFamily="34" charset="0"/>
              </a:rPr>
              <a:t>The art of Seeing</a:t>
            </a:r>
          </a:p>
          <a:p>
            <a:pPr>
              <a:defRPr/>
            </a:pPr>
            <a:endParaRPr lang="en-GB" sz="2800" kern="0" dirty="0">
              <a:solidFill>
                <a:srgbClr val="182075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182075"/>
                </a:solidFill>
              </a:rPr>
              <a:t>Does looking at art help to avoid cognitive bias in decision making?</a:t>
            </a:r>
            <a:endParaRPr lang="en-US" sz="2800" kern="0" dirty="0">
              <a:solidFill>
                <a:srgbClr val="18207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502593" y="1403697"/>
            <a:ext cx="7577635" cy="3890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b="0" kern="0" cap="none" dirty="0">
              <a:solidFill>
                <a:srgbClr val="86D2EE"/>
              </a:solidFill>
              <a:latin typeface="+mn-lt"/>
              <a:ea typeface="Arial Black" charset="0"/>
              <a:cs typeface="Arial Black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65653" y="3897823"/>
            <a:ext cx="8567530" cy="10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nl-NL" i="0" kern="0" dirty="0">
                <a:solidFill>
                  <a:srgbClr val="182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Zwaan, Alex Linsen, Gijs Elshout, David Pols, Marijn Hulsbergen, Walter van den Broek, Silvia </a:t>
            </a:r>
            <a:r>
              <a:rPr lang="nl-NL" i="0" kern="0" dirty="0" err="1">
                <a:solidFill>
                  <a:srgbClr val="182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Mamede</a:t>
            </a:r>
            <a:r>
              <a:rPr lang="nl-NL" i="0" kern="0" dirty="0">
                <a:solidFill>
                  <a:srgbClr val="182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i="0" kern="0" dirty="0">
              <a:solidFill>
                <a:srgbClr val="182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0E691-2AAB-41BB-9381-AF5C90A7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DVT or hematoma?</a:t>
            </a:r>
          </a:p>
        </p:txBody>
      </p:sp>
      <p:pic>
        <p:nvPicPr>
          <p:cNvPr id="1026" name="Picture 2" descr="Blood clot or bruise: Differences, symptoms, and contacting a doctor">
            <a:extLst>
              <a:ext uri="{FF2B5EF4-FFF2-40B4-BE49-F238E27FC236}">
                <a16:creationId xmlns:a16="http://schemas.microsoft.com/office/drawing/2014/main" id="{C1EDF9A5-CC37-4915-BF0C-DCFFFFC7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68016"/>
            <a:ext cx="5143500" cy="28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4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oomdiagram: Proces 240">
            <a:extLst>
              <a:ext uri="{FF2B5EF4-FFF2-40B4-BE49-F238E27FC236}">
                <a16:creationId xmlns:a16="http://schemas.microsoft.com/office/drawing/2014/main" id="{167CBA7F-5562-4058-9E4A-0324DA177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796" y="615184"/>
            <a:ext cx="5253925" cy="3863819"/>
          </a:xfrm>
          <a:prstGeom prst="flowChartProcess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68580" tIns="68580" rIns="68580" bIns="6858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en-US" sz="1400" i="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nl-NL" altLang="en-US" sz="1400" i="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nl-NL" altLang="en-US" sz="1400" i="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nl-NL" altLang="en-US" sz="1400" i="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nl-NL" altLang="en-US" sz="1400" i="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nl-NL" altLang="en-US" sz="1400" i="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nl-NL" altLang="en-US" sz="1400" i="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nl-NL" altLang="en-US" sz="1400" i="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nl-NL" altLang="en-US" sz="1400" i="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nl-NL" altLang="en-US" sz="11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nl-NL" altLang="en-US" sz="1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Diagnostic</a:t>
            </a:r>
            <a:r>
              <a:rPr lang="nl-NL" altLang="en-US" sz="1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suggestion</a:t>
            </a:r>
            <a:r>
              <a:rPr lang="nl-NL" altLang="en-US" sz="1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nl-NL" altLang="en-US" sz="1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Deep</a:t>
            </a:r>
            <a:r>
              <a:rPr lang="nl-NL" altLang="en-US" sz="1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venous</a:t>
            </a:r>
            <a:r>
              <a:rPr lang="nl-NL" altLang="en-US" sz="14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trombosis</a:t>
            </a:r>
            <a:endParaRPr lang="nl-NL" altLang="en-US" sz="1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nl-NL" altLang="en-US" sz="1100" i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lvl="0" indent="-228600">
              <a:buAutoNum type="arabicPeriod"/>
            </a:pP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Please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list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all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potentially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relevant features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that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you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notice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on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this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image.</a:t>
            </a:r>
          </a:p>
          <a:p>
            <a:pPr marL="228600" lvl="0" indent="-228600">
              <a:buAutoNum type="arabicPeriod"/>
            </a:pP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What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is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best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explanation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symptoms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  <a:p>
            <a:pPr marL="228600" lvl="0" indent="-228600">
              <a:buAutoNum type="arabicPeriod"/>
            </a:pP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What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alternative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diagnoses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did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you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consider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  <a:p>
            <a:pPr marL="228600" lvl="0" indent="-228600">
              <a:buAutoNum type="arabicPeriod"/>
            </a:pP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How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certain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are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you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about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your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answer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 (</a:t>
            </a:r>
            <a:r>
              <a:rPr lang="nl-NL" altLang="en-US" sz="1400" i="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scale</a:t>
            </a:r>
            <a:r>
              <a:rPr lang="nl-NL" altLang="en-US" sz="1400" i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0-10)</a:t>
            </a:r>
            <a:endParaRPr lang="nl-NL" altLang="en-US" sz="1400" i="0" dirty="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" name="Picture 2" descr="Blood clot or bruise: Differences, symptoms, and contacting a doctor">
            <a:extLst>
              <a:ext uri="{FF2B5EF4-FFF2-40B4-BE49-F238E27FC236}">
                <a16:creationId xmlns:a16="http://schemas.microsoft.com/office/drawing/2014/main" id="{2859F422-D7D4-1327-D77C-13F34FD9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58" y="749662"/>
            <a:ext cx="3576577" cy="20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5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E1C22-07D4-4EAD-A810-DC55EE65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measures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CE2EB8-3BF6-4A48-A9A1-1577F113F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Number reported features</a:t>
            </a:r>
          </a:p>
          <a:p>
            <a:pPr marL="342900" indent="-342900">
              <a:buAutoNum type="arabicPeriod"/>
            </a:pPr>
            <a:r>
              <a:rPr lang="en-US" dirty="0"/>
              <a:t>Accuracy of diagnostic decision</a:t>
            </a:r>
          </a:p>
          <a:p>
            <a:pPr marL="342900" indent="-342900">
              <a:buAutoNum type="arabicPeriod"/>
            </a:pPr>
            <a:r>
              <a:rPr lang="en-US" dirty="0"/>
              <a:t>Number of alternative diagnoses</a:t>
            </a:r>
          </a:p>
          <a:p>
            <a:pPr marL="342900" indent="-342900">
              <a:buAutoNum type="arabicPeriod"/>
            </a:pPr>
            <a:r>
              <a:rPr lang="en-US" dirty="0"/>
              <a:t>Accuracy of alternative diagnoses</a:t>
            </a:r>
          </a:p>
          <a:p>
            <a:pPr marL="342900" indent="-342900">
              <a:buAutoNum type="arabicPeriod"/>
            </a:pPr>
            <a:r>
              <a:rPr lang="en-US" dirty="0"/>
              <a:t>Confidence level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2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118CF-84C5-E8D4-33EC-15F3A2CA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C51A9F-91D3-D92B-C430-B8AFEB3FD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Participants (N=93)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dirty="0"/>
              <a:t>57 2</a:t>
            </a:r>
            <a:r>
              <a:rPr lang="en-US" baseline="30000" dirty="0"/>
              <a:t>nd</a:t>
            </a:r>
            <a:r>
              <a:rPr lang="en-US" dirty="0"/>
              <a:t> year students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dirty="0"/>
              <a:t>36 3</a:t>
            </a:r>
            <a:r>
              <a:rPr lang="en-US" baseline="30000" dirty="0"/>
              <a:t>rd</a:t>
            </a:r>
            <a:r>
              <a:rPr lang="en-US" dirty="0"/>
              <a:t> year students 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34 (37%) male, 59 (53%)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in years: mean 20.3; SD 1.22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Attended the Art of Seeing course? 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dirty="0"/>
              <a:t>Yes: 48.4%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dirty="0"/>
              <a:t>No: 51.5%</a:t>
            </a:r>
          </a:p>
        </p:txBody>
      </p:sp>
    </p:spTree>
    <p:extLst>
      <p:ext uri="{BB962C8B-B14F-4D97-AF65-F5344CB8AC3E}">
        <p14:creationId xmlns:p14="http://schemas.microsoft.com/office/powerpoint/2010/main" val="52136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6AAFA-3FC2-6468-2086-7E8B516B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960806-88B5-7010-984F-7FA7C035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056"/>
            <a:r>
              <a:rPr lang="en-US" dirty="0"/>
              <a:t>Do students who are trained to improve their observational skills in an art museum observe more features on images of patients? </a:t>
            </a:r>
          </a:p>
          <a:p>
            <a:pPr marL="69056"/>
            <a:r>
              <a:rPr lang="en-US" dirty="0"/>
              <a:t>Overall there was no significant difference</a:t>
            </a:r>
          </a:p>
          <a:p>
            <a:pPr marL="769144" lvl="1" indent="-342900"/>
            <a:r>
              <a:rPr lang="en-US" dirty="0"/>
              <a:t>Mean 2,57 versus 2,43, p&gt;0.05</a:t>
            </a:r>
          </a:p>
          <a:p>
            <a:pPr marL="426244" lvl="1" indent="0">
              <a:buNone/>
            </a:pPr>
            <a:endParaRPr lang="en-US" dirty="0"/>
          </a:p>
          <a:p>
            <a:pPr marL="354806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D615502-3F17-0CF2-BE06-248D7A8E2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87842"/>
              </p:ext>
            </p:extLst>
          </p:nvPr>
        </p:nvGraphicFramePr>
        <p:xfrm>
          <a:off x="495946" y="2498695"/>
          <a:ext cx="8392333" cy="145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932">
                  <a:extLst>
                    <a:ext uri="{9D8B030D-6E8A-4147-A177-3AD203B41FA5}">
                      <a16:colId xmlns:a16="http://schemas.microsoft.com/office/drawing/2014/main" val="4138929663"/>
                    </a:ext>
                  </a:extLst>
                </a:gridCol>
                <a:gridCol w="2267613">
                  <a:extLst>
                    <a:ext uri="{9D8B030D-6E8A-4147-A177-3AD203B41FA5}">
                      <a16:colId xmlns:a16="http://schemas.microsoft.com/office/drawing/2014/main" val="627001964"/>
                    </a:ext>
                  </a:extLst>
                </a:gridCol>
                <a:gridCol w="2212141">
                  <a:extLst>
                    <a:ext uri="{9D8B030D-6E8A-4147-A177-3AD203B41FA5}">
                      <a16:colId xmlns:a16="http://schemas.microsoft.com/office/drawing/2014/main" val="2771293616"/>
                    </a:ext>
                  </a:extLst>
                </a:gridCol>
                <a:gridCol w="1228647">
                  <a:extLst>
                    <a:ext uri="{9D8B030D-6E8A-4147-A177-3AD203B41FA5}">
                      <a16:colId xmlns:a16="http://schemas.microsoft.com/office/drawing/2014/main" val="2057182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year students (N=57)</a:t>
                      </a:r>
                    </a:p>
                    <a:p>
                      <a:r>
                        <a:rPr lang="en-US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year students (N=36)</a:t>
                      </a:r>
                    </a:p>
                    <a:p>
                      <a:r>
                        <a:rPr lang="en-US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(N=93)</a:t>
                      </a:r>
                    </a:p>
                    <a:p>
                      <a:r>
                        <a:rPr lang="en-US" dirty="0"/>
                        <a:t>Mean (SD)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948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2,29 (1,11)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2,89 (1,01)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2,57 (1,24)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4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2,38 (1,31)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2,54 (1,01)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2,43 (1,13)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59960"/>
                  </a:ext>
                </a:extLst>
              </a:tr>
            </a:tbl>
          </a:graphicData>
        </a:graphic>
      </p:graphicFrame>
      <p:sp>
        <p:nvSpPr>
          <p:cNvPr id="5" name="Ovaal 4">
            <a:extLst>
              <a:ext uri="{FF2B5EF4-FFF2-40B4-BE49-F238E27FC236}">
                <a16:creationId xmlns:a16="http://schemas.microsoft.com/office/drawing/2014/main" id="{4A43AA78-323A-096E-7503-F8596A95B37B}"/>
              </a:ext>
            </a:extLst>
          </p:cNvPr>
          <p:cNvSpPr/>
          <p:nvPr/>
        </p:nvSpPr>
        <p:spPr>
          <a:xfrm>
            <a:off x="5372631" y="3049762"/>
            <a:ext cx="1159904" cy="1165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9E6D6-BA39-015F-2C13-E2A1F4D2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42A8CE-DB30-3103-7A42-1BD74C7A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42" y="1136745"/>
            <a:ext cx="8197635" cy="3263504"/>
          </a:xfrm>
        </p:spPr>
        <p:txBody>
          <a:bodyPr/>
          <a:lstStyle/>
          <a:p>
            <a:r>
              <a:rPr lang="en-US" dirty="0"/>
              <a:t>Does attending the ‘Art of Seeing’ course result in less susceptibility to cognitive biases?</a:t>
            </a:r>
          </a:p>
          <a:p>
            <a:endParaRPr lang="en-US" b="1" dirty="0"/>
          </a:p>
          <a:p>
            <a:r>
              <a:rPr lang="en-US" b="1" dirty="0"/>
              <a:t>Number of features reported in cases with an incorrect suggestion:</a:t>
            </a:r>
          </a:p>
          <a:p>
            <a:pPr marL="69056"/>
            <a:r>
              <a:rPr lang="en-US" i="1" dirty="0"/>
              <a:t>Overall a marginally significant difference</a:t>
            </a:r>
          </a:p>
          <a:p>
            <a:pPr marL="769144" lvl="1" indent="-342900"/>
            <a:r>
              <a:rPr lang="en-US" dirty="0"/>
              <a:t>Mean 2,66 versus 2,40, p=0.068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B1C113B-044C-C3DB-E602-A2BB3E9C2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58237"/>
              </p:ext>
            </p:extLst>
          </p:nvPr>
        </p:nvGraphicFramePr>
        <p:xfrm>
          <a:off x="628650" y="2711126"/>
          <a:ext cx="7721548" cy="11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28">
                  <a:extLst>
                    <a:ext uri="{9D8B030D-6E8A-4147-A177-3AD203B41FA5}">
                      <a16:colId xmlns:a16="http://schemas.microsoft.com/office/drawing/2014/main" val="584894781"/>
                    </a:ext>
                  </a:extLst>
                </a:gridCol>
                <a:gridCol w="1974742">
                  <a:extLst>
                    <a:ext uri="{9D8B030D-6E8A-4147-A177-3AD203B41FA5}">
                      <a16:colId xmlns:a16="http://schemas.microsoft.com/office/drawing/2014/main" val="2747233064"/>
                    </a:ext>
                  </a:extLst>
                </a:gridCol>
                <a:gridCol w="1982457">
                  <a:extLst>
                    <a:ext uri="{9D8B030D-6E8A-4147-A177-3AD203B41FA5}">
                      <a16:colId xmlns:a16="http://schemas.microsoft.com/office/drawing/2014/main" val="2041977130"/>
                    </a:ext>
                  </a:extLst>
                </a:gridCol>
                <a:gridCol w="1072221">
                  <a:extLst>
                    <a:ext uri="{9D8B030D-6E8A-4147-A177-3AD203B41FA5}">
                      <a16:colId xmlns:a16="http://schemas.microsoft.com/office/drawing/2014/main" val="876792851"/>
                    </a:ext>
                  </a:extLst>
                </a:gridCol>
              </a:tblGrid>
              <a:tr h="4334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year students (N=57)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  <a:r>
                        <a:rPr lang="en-US" sz="1200" baseline="30000" dirty="0"/>
                        <a:t>rd</a:t>
                      </a:r>
                      <a:r>
                        <a:rPr lang="en-US" sz="1200" dirty="0"/>
                        <a:t> year students (N=36)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(N=93)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93030"/>
                  </a:ext>
                </a:extLst>
              </a:tr>
              <a:tr h="351609">
                <a:tc>
                  <a:txBody>
                    <a:bodyPr/>
                    <a:lstStyle/>
                    <a:p>
                      <a:r>
                        <a:rPr lang="en-US" dirty="0"/>
                        <a:t>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2,38 (1,08)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2,92 (1.11)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2,66 (1.12)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84089"/>
                  </a:ext>
                </a:extLst>
              </a:tr>
              <a:tr h="351609">
                <a:tc>
                  <a:txBody>
                    <a:bodyPr/>
                    <a:lstStyle/>
                    <a:p>
                      <a:r>
                        <a:rPr lang="en-US" dirty="0"/>
                        <a:t>Not 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2,27 (1.26)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2,71 (1.08)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2,40 (1.22)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5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79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84603-6B98-E6C4-2B48-A9822D19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 2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9688D0D-74D6-902B-CCCC-60FBC2C13D57}"/>
              </a:ext>
            </a:extLst>
          </p:cNvPr>
          <p:cNvSpPr txBox="1">
            <a:spLocks/>
          </p:cNvSpPr>
          <p:nvPr/>
        </p:nvSpPr>
        <p:spPr>
          <a:xfrm>
            <a:off x="651898" y="1376969"/>
            <a:ext cx="819763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charset="0"/>
              <a:buNone/>
              <a:defRPr sz="1400" kern="1200" baseline="0">
                <a:solidFill>
                  <a:srgbClr val="0C2074"/>
                </a:solidFill>
                <a:latin typeface="+mn-lt"/>
                <a:ea typeface="+mn-ea"/>
                <a:cs typeface="+mn-cs"/>
              </a:defRPr>
            </a:lvl1pPr>
            <a:lvl2pPr marL="357188" indent="-2825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86D2EE"/>
              </a:buClr>
              <a:buFont typeface="Wingdings" charset="2"/>
              <a:buChar char="§"/>
              <a:tabLst/>
              <a:defRPr sz="1400" i="0" kern="1200" baseline="0">
                <a:solidFill>
                  <a:srgbClr val="0C2074"/>
                </a:solidFill>
                <a:latin typeface="+mn-lt"/>
                <a:ea typeface="+mn-ea"/>
                <a:cs typeface="+mn-cs"/>
              </a:defRPr>
            </a:lvl2pPr>
            <a:lvl3pPr marL="357188" marR="0" indent="2270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C2074"/>
              </a:buClr>
              <a:buSzTx/>
              <a:buFont typeface="Arial" charset="0"/>
              <a:buChar char="•"/>
              <a:tabLst/>
              <a:defRPr sz="1200" b="0" i="0" kern="1200">
                <a:solidFill>
                  <a:srgbClr val="0C2074"/>
                </a:solidFill>
                <a:latin typeface="Arial" charset="0"/>
                <a:ea typeface="Arial" charset="0"/>
                <a:cs typeface="Arial" charset="0"/>
              </a:defRPr>
            </a:lvl3pPr>
            <a:lvl4pPr marL="476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None/>
              <a:tabLst/>
              <a:defRPr sz="1400" b="0" i="0" kern="1200" spc="0" baseline="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marL="476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tabLst/>
              <a:defRPr sz="1400" kern="1200">
                <a:solidFill>
                  <a:srgbClr val="0C2074"/>
                </a:solidFill>
                <a:latin typeface="+mn-lt"/>
                <a:ea typeface="+mn-ea"/>
                <a:cs typeface="+mn-cs"/>
              </a:defRPr>
            </a:lvl5pPr>
            <a:lvl6pPr marL="1714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attending the ‘Art of Seeing’ course result in less susceptibility to cognitive biases?</a:t>
            </a:r>
          </a:p>
          <a:p>
            <a:pPr fontAlgn="auto">
              <a:spcAft>
                <a:spcPts val="0"/>
              </a:spcAft>
            </a:pPr>
            <a:endParaRPr lang="en-US" b="1" i="0" dirty="0"/>
          </a:p>
          <a:p>
            <a:pPr fontAlgn="auto">
              <a:spcAft>
                <a:spcPts val="0"/>
              </a:spcAft>
            </a:pPr>
            <a:r>
              <a:rPr lang="en-US" b="1" i="0" dirty="0"/>
              <a:t>Number of Alternative Diagnoses in cases with an incorrect suggestion:</a:t>
            </a:r>
          </a:p>
          <a:p>
            <a:pPr marL="69056"/>
            <a:r>
              <a:rPr lang="en-US" dirty="0"/>
              <a:t>Overall there was no significant difference</a:t>
            </a:r>
          </a:p>
          <a:p>
            <a:pPr marL="769144" lvl="1" indent="-342900"/>
            <a:r>
              <a:rPr lang="en-US" dirty="0"/>
              <a:t>Mean 1,50 versus 1,41, p&gt;0.05</a:t>
            </a:r>
          </a:p>
          <a:p>
            <a:pPr fontAlgn="auto">
              <a:spcAft>
                <a:spcPts val="0"/>
              </a:spcAft>
            </a:pPr>
            <a:endParaRPr lang="en-US" i="0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EFFB5A7-AF7C-4285-754E-CE63EB868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84607"/>
              </p:ext>
            </p:extLst>
          </p:nvPr>
        </p:nvGraphicFramePr>
        <p:xfrm>
          <a:off x="719701" y="2835105"/>
          <a:ext cx="7795649" cy="106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963">
                  <a:extLst>
                    <a:ext uri="{9D8B030D-6E8A-4147-A177-3AD203B41FA5}">
                      <a16:colId xmlns:a16="http://schemas.microsoft.com/office/drawing/2014/main" val="584894781"/>
                    </a:ext>
                  </a:extLst>
                </a:gridCol>
                <a:gridCol w="1993693">
                  <a:extLst>
                    <a:ext uri="{9D8B030D-6E8A-4147-A177-3AD203B41FA5}">
                      <a16:colId xmlns:a16="http://schemas.microsoft.com/office/drawing/2014/main" val="2747233064"/>
                    </a:ext>
                  </a:extLst>
                </a:gridCol>
                <a:gridCol w="2001482">
                  <a:extLst>
                    <a:ext uri="{9D8B030D-6E8A-4147-A177-3AD203B41FA5}">
                      <a16:colId xmlns:a16="http://schemas.microsoft.com/office/drawing/2014/main" val="2041977130"/>
                    </a:ext>
                  </a:extLst>
                </a:gridCol>
                <a:gridCol w="1082511">
                  <a:extLst>
                    <a:ext uri="{9D8B030D-6E8A-4147-A177-3AD203B41FA5}">
                      <a16:colId xmlns:a16="http://schemas.microsoft.com/office/drawing/2014/main" val="876792851"/>
                    </a:ext>
                  </a:extLst>
                </a:gridCol>
              </a:tblGrid>
              <a:tr h="388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year students (N=57)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  <a:r>
                        <a:rPr lang="en-US" sz="1200" baseline="30000" dirty="0"/>
                        <a:t>rd</a:t>
                      </a:r>
                      <a:r>
                        <a:rPr lang="en-US" sz="1200" dirty="0"/>
                        <a:t> year students (N=36)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(N=93)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93030"/>
                  </a:ext>
                </a:extLst>
              </a:tr>
              <a:tr h="305387">
                <a:tc>
                  <a:txBody>
                    <a:bodyPr/>
                    <a:lstStyle/>
                    <a:p>
                      <a:r>
                        <a:rPr lang="en-US" dirty="0"/>
                        <a:t>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1,49 (1,09)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1,51 (0.90)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1,50 (0,99)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84089"/>
                  </a:ext>
                </a:extLst>
              </a:tr>
              <a:tr h="305387">
                <a:tc>
                  <a:txBody>
                    <a:bodyPr/>
                    <a:lstStyle/>
                    <a:p>
                      <a:r>
                        <a:rPr lang="en-US" dirty="0"/>
                        <a:t>Not 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1,29 (0.76)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1,69 (1.15)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1,41 (0,90)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5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06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4B99E-6117-54A3-DF7F-67D2A3CD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measures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E5350-1E84-F6A9-0747-CE32C3155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error are often attributed to overconfidence, which is related to premature closure and confirmation bias. </a:t>
            </a:r>
          </a:p>
          <a:p>
            <a:pPr marL="69056"/>
            <a:r>
              <a:rPr lang="en-US" dirty="0"/>
              <a:t>Overall there was no significant difference of attending the course on confidence</a:t>
            </a:r>
          </a:p>
          <a:p>
            <a:pPr marL="769144" lvl="1" indent="-342900"/>
            <a:r>
              <a:rPr lang="en-US" dirty="0"/>
              <a:t>Mean 5.66 versus 5.89, p&gt;0.05</a:t>
            </a:r>
          </a:p>
          <a:p>
            <a:r>
              <a:rPr lang="en-US" dirty="0"/>
              <a:t>However: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29397A0-762B-40C1-56F3-E5656FBBF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8601"/>
              </p:ext>
            </p:extLst>
          </p:nvPr>
        </p:nvGraphicFramePr>
        <p:xfrm>
          <a:off x="719701" y="2742232"/>
          <a:ext cx="7795649" cy="106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963">
                  <a:extLst>
                    <a:ext uri="{9D8B030D-6E8A-4147-A177-3AD203B41FA5}">
                      <a16:colId xmlns:a16="http://schemas.microsoft.com/office/drawing/2014/main" val="584894781"/>
                    </a:ext>
                  </a:extLst>
                </a:gridCol>
                <a:gridCol w="1993693">
                  <a:extLst>
                    <a:ext uri="{9D8B030D-6E8A-4147-A177-3AD203B41FA5}">
                      <a16:colId xmlns:a16="http://schemas.microsoft.com/office/drawing/2014/main" val="2747233064"/>
                    </a:ext>
                  </a:extLst>
                </a:gridCol>
                <a:gridCol w="2001482">
                  <a:extLst>
                    <a:ext uri="{9D8B030D-6E8A-4147-A177-3AD203B41FA5}">
                      <a16:colId xmlns:a16="http://schemas.microsoft.com/office/drawing/2014/main" val="2041977130"/>
                    </a:ext>
                  </a:extLst>
                </a:gridCol>
                <a:gridCol w="1082511">
                  <a:extLst>
                    <a:ext uri="{9D8B030D-6E8A-4147-A177-3AD203B41FA5}">
                      <a16:colId xmlns:a16="http://schemas.microsoft.com/office/drawing/2014/main" val="876792851"/>
                    </a:ext>
                  </a:extLst>
                </a:gridCol>
              </a:tblGrid>
              <a:tr h="357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year students (N=57)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  <a:r>
                        <a:rPr lang="en-US" sz="1200" baseline="30000" dirty="0"/>
                        <a:t>rd</a:t>
                      </a:r>
                      <a:r>
                        <a:rPr lang="en-US" sz="1200" dirty="0"/>
                        <a:t> year students (N=36)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(N=93)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93030"/>
                  </a:ext>
                </a:extLst>
              </a:tr>
              <a:tr h="305387">
                <a:tc>
                  <a:txBody>
                    <a:bodyPr/>
                    <a:lstStyle/>
                    <a:p>
                      <a:r>
                        <a:rPr lang="en-US" dirty="0"/>
                        <a:t>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5,65 (2,30)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5,67 (2,19)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5,66 (2,25)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84089"/>
                  </a:ext>
                </a:extLst>
              </a:tr>
              <a:tr h="305387">
                <a:tc>
                  <a:txBody>
                    <a:bodyPr/>
                    <a:lstStyle/>
                    <a:p>
                      <a:r>
                        <a:rPr lang="en-US" dirty="0"/>
                        <a:t>Not 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5,59 (2,25)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6,54 (1,65)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5,89 (2,12)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55476"/>
                  </a:ext>
                </a:extLst>
              </a:tr>
            </a:tbl>
          </a:graphicData>
        </a:graphic>
      </p:graphicFrame>
      <p:sp>
        <p:nvSpPr>
          <p:cNvPr id="6" name="Ovaal 5">
            <a:extLst>
              <a:ext uri="{FF2B5EF4-FFF2-40B4-BE49-F238E27FC236}">
                <a16:creationId xmlns:a16="http://schemas.microsoft.com/office/drawing/2014/main" id="{DE86E5CE-E865-BBD1-254F-7DFED8B7CC45}"/>
              </a:ext>
            </a:extLst>
          </p:cNvPr>
          <p:cNvSpPr/>
          <p:nvPr/>
        </p:nvSpPr>
        <p:spPr>
          <a:xfrm>
            <a:off x="5379405" y="2800133"/>
            <a:ext cx="1215124" cy="126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4B99E-6117-54A3-DF7F-67D2A3CD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measures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E5350-1E84-F6A9-0747-CE32C3155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 diagnostic suggestion: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Incorrect diagnostic suggestion:</a:t>
            </a:r>
          </a:p>
          <a:p>
            <a:endParaRPr lang="en-US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29397A0-762B-40C1-56F3-E5656FBBF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62599"/>
              </p:ext>
            </p:extLst>
          </p:nvPr>
        </p:nvGraphicFramePr>
        <p:xfrm>
          <a:off x="674174" y="1640474"/>
          <a:ext cx="7795649" cy="106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963">
                  <a:extLst>
                    <a:ext uri="{9D8B030D-6E8A-4147-A177-3AD203B41FA5}">
                      <a16:colId xmlns:a16="http://schemas.microsoft.com/office/drawing/2014/main" val="584894781"/>
                    </a:ext>
                  </a:extLst>
                </a:gridCol>
                <a:gridCol w="1993693">
                  <a:extLst>
                    <a:ext uri="{9D8B030D-6E8A-4147-A177-3AD203B41FA5}">
                      <a16:colId xmlns:a16="http://schemas.microsoft.com/office/drawing/2014/main" val="2747233064"/>
                    </a:ext>
                  </a:extLst>
                </a:gridCol>
                <a:gridCol w="2001482">
                  <a:extLst>
                    <a:ext uri="{9D8B030D-6E8A-4147-A177-3AD203B41FA5}">
                      <a16:colId xmlns:a16="http://schemas.microsoft.com/office/drawing/2014/main" val="2041977130"/>
                    </a:ext>
                  </a:extLst>
                </a:gridCol>
                <a:gridCol w="1082511">
                  <a:extLst>
                    <a:ext uri="{9D8B030D-6E8A-4147-A177-3AD203B41FA5}">
                      <a16:colId xmlns:a16="http://schemas.microsoft.com/office/drawing/2014/main" val="876792851"/>
                    </a:ext>
                  </a:extLst>
                </a:gridCol>
              </a:tblGrid>
              <a:tr h="357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year students (N=57)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  <a:r>
                        <a:rPr lang="en-US" sz="1200" baseline="30000" dirty="0"/>
                        <a:t>rd</a:t>
                      </a:r>
                      <a:r>
                        <a:rPr lang="en-US" sz="1200" dirty="0"/>
                        <a:t> year students (N=36)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(N=93)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93030"/>
                  </a:ext>
                </a:extLst>
              </a:tr>
              <a:tr h="305387">
                <a:tc>
                  <a:txBody>
                    <a:bodyPr/>
                    <a:lstStyle/>
                    <a:p>
                      <a:r>
                        <a:rPr lang="en-US" dirty="0"/>
                        <a:t>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5,81 (2,56)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5,81 (1,81)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5,81 (1,95)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84089"/>
                  </a:ext>
                </a:extLst>
              </a:tr>
              <a:tr h="305387">
                <a:tc>
                  <a:txBody>
                    <a:bodyPr/>
                    <a:lstStyle/>
                    <a:p>
                      <a:r>
                        <a:rPr lang="en-US" dirty="0"/>
                        <a:t>Not 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5,76 (2,44)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6,73 (1,33)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6,10 (2,17)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55476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6B0C713-CF58-8B07-F5C6-D90A1C908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36294"/>
              </p:ext>
            </p:extLst>
          </p:nvPr>
        </p:nvGraphicFramePr>
        <p:xfrm>
          <a:off x="719701" y="3412345"/>
          <a:ext cx="7795649" cy="106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963">
                  <a:extLst>
                    <a:ext uri="{9D8B030D-6E8A-4147-A177-3AD203B41FA5}">
                      <a16:colId xmlns:a16="http://schemas.microsoft.com/office/drawing/2014/main" val="584894781"/>
                    </a:ext>
                  </a:extLst>
                </a:gridCol>
                <a:gridCol w="1993693">
                  <a:extLst>
                    <a:ext uri="{9D8B030D-6E8A-4147-A177-3AD203B41FA5}">
                      <a16:colId xmlns:a16="http://schemas.microsoft.com/office/drawing/2014/main" val="2747233064"/>
                    </a:ext>
                  </a:extLst>
                </a:gridCol>
                <a:gridCol w="2001482">
                  <a:extLst>
                    <a:ext uri="{9D8B030D-6E8A-4147-A177-3AD203B41FA5}">
                      <a16:colId xmlns:a16="http://schemas.microsoft.com/office/drawing/2014/main" val="2041977130"/>
                    </a:ext>
                  </a:extLst>
                </a:gridCol>
                <a:gridCol w="1082511">
                  <a:extLst>
                    <a:ext uri="{9D8B030D-6E8A-4147-A177-3AD203B41FA5}">
                      <a16:colId xmlns:a16="http://schemas.microsoft.com/office/drawing/2014/main" val="876792851"/>
                    </a:ext>
                  </a:extLst>
                </a:gridCol>
              </a:tblGrid>
              <a:tr h="357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year students (N=57)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  <a:r>
                        <a:rPr lang="en-US" sz="1200" baseline="30000" dirty="0"/>
                        <a:t>rd</a:t>
                      </a:r>
                      <a:r>
                        <a:rPr lang="en-US" sz="1200" dirty="0"/>
                        <a:t> year students (N=36)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(N=93)</a:t>
                      </a:r>
                    </a:p>
                    <a:p>
                      <a:r>
                        <a:rPr lang="en-US" sz="1200" dirty="0"/>
                        <a:t>Mean (SD)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93030"/>
                  </a:ext>
                </a:extLst>
              </a:tr>
              <a:tr h="305387">
                <a:tc>
                  <a:txBody>
                    <a:bodyPr/>
                    <a:lstStyle/>
                    <a:p>
                      <a:r>
                        <a:rPr lang="en-US" dirty="0"/>
                        <a:t>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5,42 (2,61)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5,52 (2,52)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5,47 (2,55)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84089"/>
                  </a:ext>
                </a:extLst>
              </a:tr>
              <a:tr h="305387">
                <a:tc>
                  <a:txBody>
                    <a:bodyPr/>
                    <a:lstStyle/>
                    <a:p>
                      <a:r>
                        <a:rPr lang="en-US" dirty="0"/>
                        <a:t>Not 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5,45 (2,09)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6,36 (1,91)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5,71 (2,08)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55476"/>
                  </a:ext>
                </a:extLst>
              </a:tr>
            </a:tbl>
          </a:graphicData>
        </a:graphic>
      </p:graphicFrame>
      <p:sp>
        <p:nvSpPr>
          <p:cNvPr id="6" name="Ovaal 5">
            <a:extLst>
              <a:ext uri="{FF2B5EF4-FFF2-40B4-BE49-F238E27FC236}">
                <a16:creationId xmlns:a16="http://schemas.microsoft.com/office/drawing/2014/main" id="{59FC3FCE-01E6-C18D-7827-B222F87E19F7}"/>
              </a:ext>
            </a:extLst>
          </p:cNvPr>
          <p:cNvSpPr/>
          <p:nvPr/>
        </p:nvSpPr>
        <p:spPr>
          <a:xfrm>
            <a:off x="5363906" y="3385769"/>
            <a:ext cx="1222873" cy="1518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4D641E7F-0854-EF33-BFEE-B8DF96765D6D}"/>
              </a:ext>
            </a:extLst>
          </p:cNvPr>
          <p:cNvSpPr/>
          <p:nvPr/>
        </p:nvSpPr>
        <p:spPr>
          <a:xfrm>
            <a:off x="5363905" y="1542187"/>
            <a:ext cx="1222873" cy="1518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01C2E-372B-CD19-35E7-544B0023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32080"/>
            <a:ext cx="7886700" cy="994172"/>
          </a:xfrm>
        </p:spPr>
        <p:txBody>
          <a:bodyPr/>
          <a:lstStyle/>
          <a:p>
            <a:r>
              <a:rPr lang="en-US" dirty="0"/>
              <a:t>Research question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B9EA38-11F7-C1B7-A083-2589C884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4142"/>
            <a:ext cx="7886700" cy="3648582"/>
          </a:xfrm>
        </p:spPr>
        <p:txBody>
          <a:bodyPr/>
          <a:lstStyle/>
          <a:p>
            <a:r>
              <a:rPr lang="en-US" dirty="0"/>
              <a:t>Does attending the ‘Art of Seeing’ course result in better diagnostic performance? </a:t>
            </a:r>
          </a:p>
          <a:p>
            <a:r>
              <a:rPr lang="en-US" dirty="0"/>
              <a:t>Overall effect not statistically significant 0,76 versus 0,69, p= 0.094, but clinically relevant? </a:t>
            </a:r>
          </a:p>
          <a:p>
            <a:endParaRPr lang="en-US" sz="1000" dirty="0"/>
          </a:p>
          <a:p>
            <a:r>
              <a:rPr lang="en-US" dirty="0"/>
              <a:t>Most likely diagnosis:</a:t>
            </a:r>
          </a:p>
          <a:p>
            <a:endParaRPr lang="en-US" dirty="0"/>
          </a:p>
          <a:p>
            <a:endParaRPr lang="en-US" sz="1000" dirty="0"/>
          </a:p>
          <a:p>
            <a:endParaRPr lang="en-US" sz="1000" dirty="0"/>
          </a:p>
          <a:p>
            <a:endParaRPr lang="en-US" dirty="0"/>
          </a:p>
          <a:p>
            <a:r>
              <a:rPr lang="en-US" dirty="0"/>
              <a:t>Correct diagnosis among alternative diagnosis considered: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F880C63-D1B5-8262-20F2-5F15B0001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51484"/>
              </p:ext>
            </p:extLst>
          </p:nvPr>
        </p:nvGraphicFramePr>
        <p:xfrm>
          <a:off x="674174" y="2051299"/>
          <a:ext cx="7795649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963">
                  <a:extLst>
                    <a:ext uri="{9D8B030D-6E8A-4147-A177-3AD203B41FA5}">
                      <a16:colId xmlns:a16="http://schemas.microsoft.com/office/drawing/2014/main" val="584894781"/>
                    </a:ext>
                  </a:extLst>
                </a:gridCol>
                <a:gridCol w="1993693">
                  <a:extLst>
                    <a:ext uri="{9D8B030D-6E8A-4147-A177-3AD203B41FA5}">
                      <a16:colId xmlns:a16="http://schemas.microsoft.com/office/drawing/2014/main" val="2747233064"/>
                    </a:ext>
                  </a:extLst>
                </a:gridCol>
                <a:gridCol w="2001482">
                  <a:extLst>
                    <a:ext uri="{9D8B030D-6E8A-4147-A177-3AD203B41FA5}">
                      <a16:colId xmlns:a16="http://schemas.microsoft.com/office/drawing/2014/main" val="2041977130"/>
                    </a:ext>
                  </a:extLst>
                </a:gridCol>
                <a:gridCol w="1082511">
                  <a:extLst>
                    <a:ext uri="{9D8B030D-6E8A-4147-A177-3AD203B41FA5}">
                      <a16:colId xmlns:a16="http://schemas.microsoft.com/office/drawing/2014/main" val="876792851"/>
                    </a:ext>
                  </a:extLst>
                </a:gridCol>
              </a:tblGrid>
              <a:tr h="3738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  <a:r>
                        <a:rPr lang="en-US" sz="1100" baseline="30000" dirty="0"/>
                        <a:t>nd</a:t>
                      </a:r>
                      <a:r>
                        <a:rPr lang="en-US" sz="1100" dirty="0"/>
                        <a:t> year students (N=57)</a:t>
                      </a:r>
                    </a:p>
                    <a:p>
                      <a:r>
                        <a:rPr lang="en-US" sz="11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  <a:r>
                        <a:rPr lang="en-US" sz="1100" baseline="30000" dirty="0"/>
                        <a:t>rd</a:t>
                      </a:r>
                      <a:r>
                        <a:rPr lang="en-US" sz="1100" dirty="0"/>
                        <a:t> year students (N=36)</a:t>
                      </a:r>
                    </a:p>
                    <a:p>
                      <a:r>
                        <a:rPr lang="en-US" sz="11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Total (N=93)</a:t>
                      </a:r>
                    </a:p>
                    <a:p>
                      <a:r>
                        <a:rPr lang="en-US" sz="1100" dirty="0"/>
                        <a:t>Mean (SD)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93030"/>
                  </a:ext>
                </a:extLst>
              </a:tr>
              <a:tr h="267529">
                <a:tc>
                  <a:txBody>
                    <a:bodyPr/>
                    <a:lstStyle/>
                    <a:p>
                      <a:r>
                        <a:rPr lang="en-US" sz="1200" dirty="0"/>
                        <a:t>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0,58 (0,50)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0,67 (0.47)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0,62 (0,49)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84089"/>
                  </a:ext>
                </a:extLst>
              </a:tr>
              <a:tr h="267529">
                <a:tc>
                  <a:txBody>
                    <a:bodyPr/>
                    <a:lstStyle/>
                    <a:p>
                      <a:r>
                        <a:rPr lang="en-US" sz="1200" dirty="0"/>
                        <a:t>Not 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0,56 (0.49)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0,59 (0,49)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0,57 (0,50)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55476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2DBB24D-FE36-A264-35C8-B9A6405B4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31"/>
              </p:ext>
            </p:extLst>
          </p:nvPr>
        </p:nvGraphicFramePr>
        <p:xfrm>
          <a:off x="674173" y="3425926"/>
          <a:ext cx="7795649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963">
                  <a:extLst>
                    <a:ext uri="{9D8B030D-6E8A-4147-A177-3AD203B41FA5}">
                      <a16:colId xmlns:a16="http://schemas.microsoft.com/office/drawing/2014/main" val="584894781"/>
                    </a:ext>
                  </a:extLst>
                </a:gridCol>
                <a:gridCol w="1993693">
                  <a:extLst>
                    <a:ext uri="{9D8B030D-6E8A-4147-A177-3AD203B41FA5}">
                      <a16:colId xmlns:a16="http://schemas.microsoft.com/office/drawing/2014/main" val="2747233064"/>
                    </a:ext>
                  </a:extLst>
                </a:gridCol>
                <a:gridCol w="2001482">
                  <a:extLst>
                    <a:ext uri="{9D8B030D-6E8A-4147-A177-3AD203B41FA5}">
                      <a16:colId xmlns:a16="http://schemas.microsoft.com/office/drawing/2014/main" val="2041977130"/>
                    </a:ext>
                  </a:extLst>
                </a:gridCol>
                <a:gridCol w="1082511">
                  <a:extLst>
                    <a:ext uri="{9D8B030D-6E8A-4147-A177-3AD203B41FA5}">
                      <a16:colId xmlns:a16="http://schemas.microsoft.com/office/drawing/2014/main" val="876792851"/>
                    </a:ext>
                  </a:extLst>
                </a:gridCol>
              </a:tblGrid>
              <a:tr h="3651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  <a:r>
                        <a:rPr lang="en-US" sz="1100" baseline="30000" dirty="0"/>
                        <a:t>nd</a:t>
                      </a:r>
                      <a:r>
                        <a:rPr lang="en-US" sz="1100" dirty="0"/>
                        <a:t> year students (N=57)</a:t>
                      </a:r>
                    </a:p>
                    <a:p>
                      <a:r>
                        <a:rPr lang="en-US" sz="11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  <a:r>
                        <a:rPr lang="en-US" sz="1100" baseline="30000" dirty="0"/>
                        <a:t>rd</a:t>
                      </a:r>
                      <a:r>
                        <a:rPr lang="en-US" sz="1100" dirty="0"/>
                        <a:t> year students (N=36)</a:t>
                      </a:r>
                    </a:p>
                    <a:p>
                      <a:r>
                        <a:rPr lang="en-US" sz="1100" dirty="0"/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Total (N=93)</a:t>
                      </a:r>
                    </a:p>
                    <a:p>
                      <a:r>
                        <a:rPr lang="en-US" sz="1100" dirty="0"/>
                        <a:t>Mean (SD)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93030"/>
                  </a:ext>
                </a:extLst>
              </a:tr>
              <a:tr h="243887">
                <a:tc>
                  <a:txBody>
                    <a:bodyPr/>
                    <a:lstStyle/>
                    <a:p>
                      <a:r>
                        <a:rPr lang="en-US" sz="1200" dirty="0"/>
                        <a:t>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0,18 (0,39)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0,25 (0.44)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0,22 (0,41)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84089"/>
                  </a:ext>
                </a:extLst>
              </a:tr>
              <a:tr h="243887">
                <a:tc>
                  <a:txBody>
                    <a:bodyPr/>
                    <a:lstStyle/>
                    <a:p>
                      <a:r>
                        <a:rPr lang="en-US" sz="1200" dirty="0"/>
                        <a:t>Not participated in ‘Art of Seeing’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0,13 (0,33)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0,33 (0,47)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0,19 (0,39)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5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84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-63489"/>
            <a:ext cx="6939188" cy="520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maximafanclub.nl/Resources/hare_majesteit_koningin_m_xima__april_2013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64" y="-344573"/>
            <a:ext cx="6652260" cy="88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med-ed.virginia.edu/courses/rad/cxr/web%20images/rul-pneumonia-p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21" y="-224426"/>
            <a:ext cx="4914546" cy="55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3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64323-CC3E-8708-EBD4-64CE853E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3C11D0-FB94-BF8B-2835-38C8291CF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data, but interesting insights!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evidence for positive effects of improved observational skills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dirty="0"/>
              <a:t>Especially in 3</a:t>
            </a:r>
            <a:r>
              <a:rPr lang="en-US" baseline="30000" dirty="0"/>
              <a:t>rd</a:t>
            </a:r>
            <a:r>
              <a:rPr lang="en-US" dirty="0"/>
              <a:t> year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Attending the ‘Art of Seeing’ course reduces the confidence in 3</a:t>
            </a:r>
            <a:r>
              <a:rPr lang="en-US" baseline="30000" dirty="0"/>
              <a:t>rd</a:t>
            </a:r>
            <a:r>
              <a:rPr lang="en-US" dirty="0"/>
              <a:t> year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statistically significant effect on performance, but it does have clinical relevance.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2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E90D5-7A65-5BB0-46B0-5F627EB4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limitations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F7886-3AEA-5A0B-24F2-3A9EC40B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quasi experimental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Education as usual, measures for the study were seemingly unrelated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levels of experience included</a:t>
            </a:r>
          </a:p>
          <a:p>
            <a:endParaRPr lang="en-US" dirty="0"/>
          </a:p>
          <a:p>
            <a:r>
              <a:rPr lang="en-US" dirty="0"/>
              <a:t>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selection bias, most active students may have participated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Risk that the students were aware about the link with the ‘Art of Seeing’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group did not have alternative clinical reasoning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Possibly underpowered due to a limited number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26555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FF916-BC79-979C-61EC-8E6051DC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FED4A-E780-5C43-E50C-8570E391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course seems to have positive effects on the diagnostic observation skills of students.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dirty="0"/>
              <a:t>Fairly strong effects for a relatively short course. 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evidence that both performance and observational skills improve.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possible that the course is more suitable for 3</a:t>
            </a:r>
            <a:r>
              <a:rPr lang="en-US" baseline="30000" dirty="0"/>
              <a:t>rd</a:t>
            </a:r>
            <a:r>
              <a:rPr lang="en-US" dirty="0"/>
              <a:t> year students than for 2</a:t>
            </a:r>
            <a:r>
              <a:rPr lang="en-US" baseline="30000" dirty="0"/>
              <a:t>nd</a:t>
            </a:r>
            <a:r>
              <a:rPr lang="en-US" dirty="0"/>
              <a:t> year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3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E3940-A9DB-1D12-66D2-D1926535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0AC16-0C3D-0411-95F5-0FD667764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l.zwaan@erasmusmc.nl</a:t>
            </a:r>
          </a:p>
        </p:txBody>
      </p:sp>
    </p:spTree>
    <p:extLst>
      <p:ext uri="{BB962C8B-B14F-4D97-AF65-F5344CB8AC3E}">
        <p14:creationId xmlns:p14="http://schemas.microsoft.com/office/powerpoint/2010/main" val="61187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377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Diagnosing</a:t>
            </a:r>
            <a:r>
              <a:rPr lang="nl-NL" dirty="0"/>
              <a:t> in a split second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" y="1179079"/>
            <a:ext cx="2774239" cy="208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maximafanclub.nl/Resources/hare_majesteit_koningin_m_xima__april_2013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5582"/>
          <a:stretch/>
        </p:blipFill>
        <p:spPr bwMode="auto">
          <a:xfrm>
            <a:off x="3411218" y="1883516"/>
            <a:ext cx="2584245" cy="22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ed-ed.virginia.edu/courses/rad/cxr/web%20images/rul-pneumonia-p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43" y="2208886"/>
            <a:ext cx="2084893" cy="2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0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Even Radiologists Can Miss A Gorilla Hiding In Plain Sight : Shots -  Health News : NPR">
            <a:extLst>
              <a:ext uri="{FF2B5EF4-FFF2-40B4-BE49-F238E27FC236}">
                <a16:creationId xmlns:a16="http://schemas.microsoft.com/office/drawing/2014/main" id="{1038AD30-64DA-48FF-9883-EC853F1A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40" y="0"/>
            <a:ext cx="6861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330910F0-407C-45CA-ABB7-03E71D40074D}"/>
              </a:ext>
            </a:extLst>
          </p:cNvPr>
          <p:cNvSpPr/>
          <p:nvPr/>
        </p:nvSpPr>
        <p:spPr>
          <a:xfrm>
            <a:off x="5906347" y="1314027"/>
            <a:ext cx="927946" cy="982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62C78-DD32-FE76-6F26-E1FB1523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Biases in the diagnostic process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4B343-AF36-A3C6-9BFF-46BD8F326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Observational skills are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insufficient information is gathered, this can lead to diagnostic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Cognitive biases can causes diagnostic errors. 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dirty="0"/>
              <a:t>Availability bias, Confirmation bias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education about observing art be helpful to avoid bias in the diagnostic process?</a:t>
            </a:r>
          </a:p>
        </p:txBody>
      </p:sp>
    </p:spTree>
    <p:extLst>
      <p:ext uri="{BB962C8B-B14F-4D97-AF65-F5344CB8AC3E}">
        <p14:creationId xmlns:p14="http://schemas.microsoft.com/office/powerpoint/2010/main" val="162064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17220-01EC-55B7-1DCB-7686901C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‘Art of Seeing’ course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F9F0F0-EA56-19C5-08A0-D5607ADEA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834503" cy="32635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Objectively describing a visual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awareness of how a description of an image can result in different interpretations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Stimulate objective analysis of an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28" name="Picture 4" descr="MVRDV - Depot Boijmans Van Beuningen">
            <a:extLst>
              <a:ext uri="{FF2B5EF4-FFF2-40B4-BE49-F238E27FC236}">
                <a16:creationId xmlns:a16="http://schemas.microsoft.com/office/drawing/2014/main" id="{C7057D8A-127D-5494-6DBD-5BB590F9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14" y="1451584"/>
            <a:ext cx="3669224" cy="27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4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2F268-A9C1-4CBD-B93F-13C265A9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BF422-EFFD-4022-A37D-874D7281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399472" cy="3263504"/>
          </a:xfrm>
        </p:spPr>
        <p:txBody>
          <a:bodyPr/>
          <a:lstStyle/>
          <a:p>
            <a:pPr marL="411956" indent="-342900">
              <a:buAutoNum type="arabicPeriod"/>
            </a:pPr>
            <a:r>
              <a:rPr lang="en-US" dirty="0"/>
              <a:t>Do students who are trained to improve their observational skills in an art museum observe more features of patients on images? </a:t>
            </a:r>
          </a:p>
          <a:p>
            <a:pPr marL="411956" indent="-342900">
              <a:buAutoNum type="arabicPeriod"/>
            </a:pPr>
            <a:endParaRPr lang="en-US" dirty="0"/>
          </a:p>
          <a:p>
            <a:pPr marL="411956" indent="-342900">
              <a:buAutoNum type="arabicPeriod"/>
            </a:pPr>
            <a:r>
              <a:rPr lang="en-US" dirty="0"/>
              <a:t>Does attending the ‘Art of Seeing’ course result in less susceptibility to cognitive biases (i.e. confirmation bias and premature closure) in diagnostic reasoning?</a:t>
            </a:r>
          </a:p>
          <a:p>
            <a:pPr marL="411956" indent="-342900">
              <a:buAutoNum type="arabicPeriod"/>
            </a:pPr>
            <a:endParaRPr lang="en-US" dirty="0"/>
          </a:p>
          <a:p>
            <a:pPr marL="411956" indent="-342900">
              <a:buAutoNum type="arabicPeriod"/>
            </a:pPr>
            <a:r>
              <a:rPr lang="en-US" dirty="0"/>
              <a:t>Does attending the ‘Art of Seeing’ course result in better diagnostic performance? </a:t>
            </a:r>
          </a:p>
          <a:p>
            <a:pPr marL="411956" indent="-342900">
              <a:buAutoNum type="arabicPeriod"/>
            </a:pPr>
            <a:endParaRPr lang="en-US" dirty="0"/>
          </a:p>
          <a:p>
            <a:pPr marL="411956" indent="-342900">
              <a:buAutoNum type="arabicPeriod"/>
            </a:pPr>
            <a:r>
              <a:rPr lang="en-US" dirty="0"/>
              <a:t>Do the results differ for 2</a:t>
            </a:r>
            <a:r>
              <a:rPr lang="en-US" baseline="30000" dirty="0"/>
              <a:t>nd</a:t>
            </a:r>
            <a:r>
              <a:rPr lang="en-US" dirty="0"/>
              <a:t> year versus 3</a:t>
            </a:r>
            <a:r>
              <a:rPr lang="en-US" baseline="30000" dirty="0"/>
              <a:t>rd</a:t>
            </a:r>
            <a:r>
              <a:rPr lang="en-US" dirty="0"/>
              <a:t> year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245AA-E972-8B71-79B4-231F56F1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EE07B2-342D-F5CD-8827-6B85CBC7D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year BSc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Halfway the ‘Art of Seeing’ course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US" dirty="0"/>
              <a:t>Half the students did participate, the other half did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Recruitment during lecture of another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Participation online through Qualtrics 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received a small reward for their participation (5 euro Bol.com coupon). </a:t>
            </a:r>
          </a:p>
        </p:txBody>
      </p:sp>
    </p:spTree>
    <p:extLst>
      <p:ext uri="{BB962C8B-B14F-4D97-AF65-F5344CB8AC3E}">
        <p14:creationId xmlns:p14="http://schemas.microsoft.com/office/powerpoint/2010/main" val="12430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38996" y="1591163"/>
            <a:ext cx="4116025" cy="715581"/>
          </a:xfrm>
          <a:prstGeom prst="rect">
            <a:avLst/>
          </a:prstGeom>
          <a:noFill/>
          <a:ln w="19050" cap="rnd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350" b="1" dirty="0"/>
              <a:t>Control: </a:t>
            </a:r>
          </a:p>
          <a:p>
            <a:r>
              <a:rPr lang="nl-NL" sz="1350" dirty="0" err="1"/>
              <a:t>Students</a:t>
            </a:r>
            <a:r>
              <a:rPr lang="nl-NL" sz="1350" dirty="0"/>
              <a:t> have </a:t>
            </a:r>
            <a:r>
              <a:rPr lang="nl-NL" sz="1350" dirty="0" err="1"/>
              <a:t>not</a:t>
            </a:r>
            <a:r>
              <a:rPr lang="nl-NL" sz="1350" dirty="0"/>
              <a:t> </a:t>
            </a:r>
            <a:r>
              <a:rPr lang="nl-NL" sz="1350" dirty="0" err="1"/>
              <a:t>yet</a:t>
            </a:r>
            <a:r>
              <a:rPr lang="nl-NL" sz="1350" dirty="0"/>
              <a:t> </a:t>
            </a:r>
            <a:r>
              <a:rPr lang="nl-NL" sz="1350" dirty="0" err="1"/>
              <a:t>participated</a:t>
            </a:r>
            <a:r>
              <a:rPr lang="nl-NL" sz="1350" dirty="0"/>
              <a:t> in </a:t>
            </a:r>
            <a:r>
              <a:rPr lang="nl-NL" sz="1350" dirty="0" err="1"/>
              <a:t>the</a:t>
            </a:r>
            <a:r>
              <a:rPr lang="nl-NL" sz="1350" dirty="0"/>
              <a:t> ‘Art of </a:t>
            </a:r>
            <a:r>
              <a:rPr lang="nl-NL" sz="1350" dirty="0" err="1"/>
              <a:t>Seeing</a:t>
            </a:r>
            <a:r>
              <a:rPr lang="nl-NL" sz="1350" dirty="0"/>
              <a:t>’ course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38996" y="2456665"/>
            <a:ext cx="4116028" cy="730969"/>
          </a:xfrm>
          <a:prstGeom prst="rect">
            <a:avLst/>
          </a:prstGeom>
          <a:noFill/>
          <a:ln w="19050" cap="rnd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350" b="1" dirty="0" err="1"/>
              <a:t>Experimental</a:t>
            </a:r>
            <a:r>
              <a:rPr lang="nl-NL" sz="1350" b="1" dirty="0"/>
              <a:t>:</a:t>
            </a:r>
          </a:p>
          <a:p>
            <a:r>
              <a:rPr lang="en-US" sz="1400" dirty="0"/>
              <a:t>Students have participated in the ‘Art of Seeing’ course</a:t>
            </a:r>
            <a:endParaRPr lang="nl-NL" sz="1350" dirty="0"/>
          </a:p>
        </p:txBody>
      </p:sp>
      <p:sp>
        <p:nvSpPr>
          <p:cNvPr id="13" name="Tekstvak 12"/>
          <p:cNvSpPr txBox="1"/>
          <p:nvPr/>
        </p:nvSpPr>
        <p:spPr>
          <a:xfrm>
            <a:off x="4710533" y="1851718"/>
            <a:ext cx="3433821" cy="1015663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All participants see 6 images of patients that they need to diagnose.</a:t>
            </a:r>
          </a:p>
          <a:p>
            <a:pPr lvl="0"/>
            <a:r>
              <a:rPr lang="en-US" sz="1200" dirty="0"/>
              <a:t>To induce bias: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3 images with a correct suggestion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3 images with an incorrect suggestion</a:t>
            </a:r>
            <a:endParaRPr lang="en-US" sz="1200" dirty="0"/>
          </a:p>
        </p:txBody>
      </p:sp>
      <p:sp>
        <p:nvSpPr>
          <p:cNvPr id="18" name="Tekstvak 17"/>
          <p:cNvSpPr txBox="1"/>
          <p:nvPr/>
        </p:nvSpPr>
        <p:spPr>
          <a:xfrm>
            <a:off x="5361513" y="1082690"/>
            <a:ext cx="1254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Test </a:t>
            </a:r>
            <a:r>
              <a:rPr lang="nl-NL" sz="1350" dirty="0" err="1"/>
              <a:t>phase</a:t>
            </a:r>
            <a:endParaRPr lang="nl-NL" sz="1350" dirty="0"/>
          </a:p>
        </p:txBody>
      </p:sp>
      <p:sp>
        <p:nvSpPr>
          <p:cNvPr id="41" name="Tekstvak 40"/>
          <p:cNvSpPr txBox="1"/>
          <p:nvPr/>
        </p:nvSpPr>
        <p:spPr>
          <a:xfrm>
            <a:off x="1436301" y="1082690"/>
            <a:ext cx="16101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Learning </a:t>
            </a:r>
            <a:r>
              <a:rPr lang="nl-NL" sz="1350" dirty="0" err="1"/>
              <a:t>phase</a:t>
            </a:r>
            <a:endParaRPr lang="nl-NL" sz="1350" dirty="0"/>
          </a:p>
        </p:txBody>
      </p:sp>
      <p:cxnSp>
        <p:nvCxnSpPr>
          <p:cNvPr id="43" name="Rechte verbindingslijn 42"/>
          <p:cNvCxnSpPr/>
          <p:nvPr/>
        </p:nvCxnSpPr>
        <p:spPr>
          <a:xfrm>
            <a:off x="4479962" y="-1023"/>
            <a:ext cx="0" cy="51435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Verbindingslijn: gebogen 36">
            <a:extLst>
              <a:ext uri="{FF2B5EF4-FFF2-40B4-BE49-F238E27FC236}">
                <a16:creationId xmlns:a16="http://schemas.microsoft.com/office/drawing/2014/main" id="{2C8F8972-7949-49B7-0F70-51403E504C51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4355021" y="1948954"/>
            <a:ext cx="355512" cy="410596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ingslijn: gebogen 43">
            <a:extLst>
              <a:ext uri="{FF2B5EF4-FFF2-40B4-BE49-F238E27FC236}">
                <a16:creationId xmlns:a16="http://schemas.microsoft.com/office/drawing/2014/main" id="{7A9DA0AE-A297-51D9-AEC9-2153ED2B2BB5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4355024" y="2359550"/>
            <a:ext cx="355509" cy="462600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40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"/>
</p:tagLst>
</file>

<file path=ppt/theme/theme1.xml><?xml version="1.0" encoding="utf-8"?>
<a:theme xmlns:a="http://schemas.openxmlformats.org/drawingml/2006/main" name="Basis-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FAA26D3D-D897-4be2-8F04-BA451C77F1D7}">
            <ma14:placeholderFlag xmlns="" xmlns:ma14="http://schemas.microsoft.com/office/mac/drawingml/2011/main" val="1"/>
          </a:ex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0D1F74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 xmlns:p="http://schemas.openxmlformats.org/presentationml/2006/main" xmlns:r="http://schemas.openxmlformats.org/officeDocument/2006/relationships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4800" kern="0" dirty="0" smtClean="0">
            <a:solidFill>
              <a:srgbClr val="0C2074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41217_Basis_PPT_ENG_LB_PPTfix_mrt18" id="{A42F3B30-F3B8-48E3-B99D-96685C202CF4}" vid="{B8CDF80C-8FB1-454E-A4DE-89DF32FA85FB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4D1781F103C4CAE9C36F6A0638E4F" ma:contentTypeVersion="7" ma:contentTypeDescription="Een nieuw document maken." ma:contentTypeScope="" ma:versionID="b74c8aab2f23c1dbe02606436280f9ab">
  <xsd:schema xmlns:xsd="http://www.w3.org/2001/XMLSchema" xmlns:xs="http://www.w3.org/2001/XMLSchema" xmlns:p="http://schemas.microsoft.com/office/2006/metadata/properties" xmlns:ns2="d8beefeb-2a5f-4d95-bbb5-4376f9afd5c1" xmlns:ns3="937a07c1-e8ba-40d3-98df-4dc5151a23ea" targetNamespace="http://schemas.microsoft.com/office/2006/metadata/properties" ma:root="true" ma:fieldsID="8437adb886e3c69d8d6a7301d738799c" ns2:_="" ns3:_="">
    <xsd:import namespace="d8beefeb-2a5f-4d95-bbb5-4376f9afd5c1"/>
    <xsd:import namespace="937a07c1-e8ba-40d3-98df-4dc5151a23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eefeb-2a5f-4d95-bbb5-4376f9afd5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07c1-e8ba-40d3-98df-4dc5151a2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40E59D-62F1-41F7-B9C0-E3986AFD1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eefeb-2a5f-4d95-bbb5-4376f9afd5c1"/>
    <ds:schemaRef ds:uri="937a07c1-e8ba-40d3-98df-4dc5151a2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B3E749-6F13-4B93-869B-8D642FE5C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CB00B5-2C30-49D5-93AC-95E60FFE3BF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37a07c1-e8ba-40d3-98df-4dc5151a23ea"/>
    <ds:schemaRef ds:uri="d8beefeb-2a5f-4d95-bbb5-4376f9afd5c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041217_Basis_PPT_ENG_LB_PPTfix_mrt18_v2 (1)</Template>
  <TotalTime>7687</TotalTime>
  <Words>1560</Words>
  <Application>Microsoft Office PowerPoint</Application>
  <PresentationFormat>On-screen Show (16:9)</PresentationFormat>
  <Paragraphs>315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Avenir Next Heavy</vt:lpstr>
      <vt:lpstr>Wingdings</vt:lpstr>
      <vt:lpstr>Basis-slide</vt:lpstr>
      <vt:lpstr>PowerPoint Presentation</vt:lpstr>
      <vt:lpstr>PowerPoint Presentation</vt:lpstr>
      <vt:lpstr>Diagnosing in a split second</vt:lpstr>
      <vt:lpstr>PowerPoint Presentation</vt:lpstr>
      <vt:lpstr>Biases in the diagnostic process</vt:lpstr>
      <vt:lpstr>The ‘Art of Seeing’ course</vt:lpstr>
      <vt:lpstr>Research questions</vt:lpstr>
      <vt:lpstr>Recruitment</vt:lpstr>
      <vt:lpstr>PowerPoint Presentation</vt:lpstr>
      <vt:lpstr>DVT or hematoma?</vt:lpstr>
      <vt:lpstr>PowerPoint Presentation</vt:lpstr>
      <vt:lpstr>Outcome measures</vt:lpstr>
      <vt:lpstr>Results</vt:lpstr>
      <vt:lpstr>Research question 1</vt:lpstr>
      <vt:lpstr>Research question 2</vt:lpstr>
      <vt:lpstr>Research question 2</vt:lpstr>
      <vt:lpstr>Confidence measures</vt:lpstr>
      <vt:lpstr>Confidence measures</vt:lpstr>
      <vt:lpstr>Research question 3</vt:lpstr>
      <vt:lpstr>Discussion</vt:lpstr>
      <vt:lpstr>Strengths and limitations</vt:lpstr>
      <vt:lpstr>Implications</vt:lpstr>
      <vt:lpstr>Thank you!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J. Hooftman</dc:creator>
  <cp:lastModifiedBy>Naomi Gouweleeuw</cp:lastModifiedBy>
  <cp:revision>140</cp:revision>
  <cp:lastPrinted>2019-12-05T12:58:24Z</cp:lastPrinted>
  <dcterms:created xsi:type="dcterms:W3CDTF">2019-12-03T09:56:51Z</dcterms:created>
  <dcterms:modified xsi:type="dcterms:W3CDTF">2022-11-11T09:50:55Z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0x0101005FC4D1781F103C4CAE9C36F6A0638E4F</vt:lpwstr>
  </property>
</Properties>
</file>