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2" r:id="rId6"/>
    <p:sldId id="265" r:id="rId7"/>
    <p:sldId id="260" r:id="rId8"/>
    <p:sldId id="263" r:id="rId9"/>
    <p:sldId id="267" r:id="rId10"/>
    <p:sldId id="264" r:id="rId11"/>
    <p:sldId id="268" r:id="rId12"/>
    <p:sldId id="266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401C0F-D4A4-4953-911C-72A4EF42DEA6}" v="75" dt="2021-01-27T09:21:47.244"/>
    <p1510:client id="{A24BF6DD-45D5-4402-94CA-C0C8E422600E}" v="28" dt="2021-01-27T09:19:00.9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B4B91-DE51-4BBE-BA8E-E61FF1ADA182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64A93-408D-42AD-BCEA-DD7E182145E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294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21797DCC-FA3E-2441-8E6F-2C08E00AA82F}" type="datetime1">
              <a:rPr lang="nl-NL" smtClean="0"/>
              <a:t>3-2-2021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756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8E2B5-077E-4A2E-89C7-8E10D7207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7C7750-A7D9-4094-88E0-23680BACD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83EBD-FC39-4E77-8D30-964AC0F2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50C58-0D55-465C-99AB-9E12CA592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4628B-4109-4013-995E-B4646EA6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57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476A-D4B0-4AC0-97B5-4CCB8AEA7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2EEF1-538E-4E66-A8D6-5FFF4C3D6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5D096-8608-42B5-9C24-2E94F8EC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AAF22-C532-4EE8-BEB7-3FBD1F19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0E131-F2A6-4134-9184-A692458D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065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1A425-669C-47CA-B409-3DCE0E82EE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0341A-F5AA-4586-A7C0-8A9D2C5AB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5FAE4-9AEB-4CC3-9C76-7D3DBDB1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348B2-5A26-4A18-8D41-815DBD3C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1442A-87AE-4B67-BA42-E4094DC7F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559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76ACD-A78D-41A5-80F4-0A4178A8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D0973-5F1D-4B55-83E5-0054E4EEF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152EA-DC4E-4B73-9F5E-DD3670AC9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94494-0A0E-46E6-B381-F38514F5E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DDB8A-1BF3-44CA-9979-DEF3223EF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704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E4A4C-AB2C-47F6-9669-67854A179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8B008-6EF5-4A98-BA9D-3156588B5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B3628-C538-4B08-9A0B-53C7D30D3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7CDED-1AC9-4ABA-84F5-D374DFD1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9573C-111B-4BAC-88A4-48571D60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007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0787-D19E-4A64-8C46-8642A737A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C5299-E367-48F2-BE43-912D31602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752578-8E27-43CE-BAFC-EFB6B7768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7B447-ADA0-4297-BDAC-F298BE76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FEAA8-DABF-46D4-83E1-ED723594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BD13C-5687-4421-B0A0-B62508E1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77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03EC1-61F5-4C61-B978-20E485E3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FC7C8-3121-4924-8E91-611D562A7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7508A-21BF-472E-BA60-380B4DE1B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3D89BA-5A5B-4632-8118-C23700492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377D73-A3ED-4AA2-B5CB-845CBFD67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91CD8-56BC-4CBB-9E8C-29C8FC80D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158FD5-EB8C-4F5D-8F11-16887A5E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7DC92E-22A2-4B77-AE52-42F978068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913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8900C-CACC-49D8-95F3-AA556AF1C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8C222C-A68E-45F1-8C84-F566ED0D6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9FE95-CC67-4018-837C-A50C26A32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2B166-C235-471E-9782-6A013347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64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793DB-8FC2-45E5-B84A-D37C77631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D47C03-24B7-4390-84E6-E3D81B17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81BB1-BD5A-4060-A0CC-7AAA7AFD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352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B2CB9-9266-45CB-95EE-78F9F114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4F349-882C-47AE-8FEF-AB7052439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66F0AA-3D6C-4524-AE5E-D6B5DEC67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D803F-D42B-436F-BE87-BA7999483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C30BD-9C8B-4B66-A79E-2A9DA8DE5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CE04A-CE8D-472C-A49C-64C10B4F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76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D2B1-C1A9-4604-8473-D59575383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9311-2CEF-492C-AF7C-9BA11A76F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FDDBC-4DDF-4C8B-9FEA-DE97F1C27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AA33C-74B3-4493-B645-96BFD3BBD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87FBC-C870-45CC-BEEC-EC29CE7C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4ADBA-4559-449B-9610-A88C67EF6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65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FFDC31-A95C-41ED-BFAD-681B359E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1E456-A9F1-4E57-93A0-8FED9DD4C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E1DC2-E7C4-4FBF-A9F1-93E0B0310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421B-6B43-432C-9A33-37ABB9051979}" type="datetimeFigureOut">
              <a:rPr lang="nl-NL" smtClean="0"/>
              <a:t>3-2-2021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38E62-F166-4AFD-A6FC-A3D794AF13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90C21-C7F9-477A-8DD5-A232E2D80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9ADD9-6FBF-4EAF-8DF2-8571EE8B121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573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19C1DA1-CD64-4BC5-86EA-EC2060969F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i="1" dirty="0" err="1">
                <a:ea typeface="+mn-lt"/>
                <a:cs typeface="+mn-lt"/>
              </a:rPr>
              <a:t>This</a:t>
            </a:r>
            <a:r>
              <a:rPr lang="nl-NL" i="1" dirty="0">
                <a:ea typeface="+mn-lt"/>
                <a:cs typeface="+mn-lt"/>
              </a:rPr>
              <a:t> </a:t>
            </a:r>
            <a:r>
              <a:rPr lang="nl-NL" i="1" dirty="0" err="1">
                <a:ea typeface="+mn-lt"/>
                <a:cs typeface="+mn-lt"/>
              </a:rPr>
              <a:t>example</a:t>
            </a:r>
            <a:r>
              <a:rPr lang="nl-NL" i="1" dirty="0">
                <a:ea typeface="+mn-lt"/>
                <a:cs typeface="+mn-lt"/>
              </a:rPr>
              <a:t> of </a:t>
            </a:r>
            <a:r>
              <a:rPr lang="nl-NL" i="1" dirty="0" err="1">
                <a:ea typeface="+mn-lt"/>
                <a:cs typeface="+mn-lt"/>
              </a:rPr>
              <a:t>the</a:t>
            </a:r>
            <a:r>
              <a:rPr lang="nl-NL" i="1" dirty="0">
                <a:ea typeface="+mn-lt"/>
                <a:cs typeface="+mn-lt"/>
              </a:rPr>
              <a:t> 2to12 quiz is </a:t>
            </a:r>
            <a:r>
              <a:rPr lang="nl-NL" i="1" dirty="0" err="1">
                <a:ea typeface="+mn-lt"/>
                <a:cs typeface="+mn-lt"/>
              </a:rPr>
              <a:t>only</a:t>
            </a:r>
            <a:r>
              <a:rPr lang="nl-NL" i="1" dirty="0">
                <a:ea typeface="+mn-lt"/>
                <a:cs typeface="+mn-lt"/>
              </a:rPr>
              <a:t> </a:t>
            </a:r>
            <a:r>
              <a:rPr lang="nl-NL" i="1" dirty="0" err="1">
                <a:ea typeface="+mn-lt"/>
                <a:cs typeface="+mn-lt"/>
              </a:rPr>
              <a:t>available</a:t>
            </a:r>
            <a:r>
              <a:rPr lang="nl-NL" i="1" dirty="0">
                <a:ea typeface="+mn-lt"/>
                <a:cs typeface="+mn-lt"/>
              </a:rPr>
              <a:t> in Dutch</a:t>
            </a:r>
            <a:endParaRPr lang="en-US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404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36176" y="403412"/>
            <a:ext cx="5526742" cy="6131858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Wat is de belangrijkste verklaring voor waarom experimenten zo’n nuttige aanvullende methode zijn voor bestuurskunde-onderzoek volgens Bouwman?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Noem 3 kernelementen uit het artikel van Bouwman die van belang zijn voor het beoordelen van experimenten in de bestuurskunde?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Wat zou volgens de tegenstanders van lab experimenten een zwakte kunnen zijn van de rede van </a:t>
            </a:r>
            <a:r>
              <a:rPr lang="nl-NL" dirty="0" err="1">
                <a:solidFill>
                  <a:schemeClr val="tx1"/>
                </a:solidFill>
              </a:rPr>
              <a:t>Falk</a:t>
            </a:r>
            <a:r>
              <a:rPr lang="nl-NL" dirty="0">
                <a:solidFill>
                  <a:schemeClr val="tx1"/>
                </a:solidFill>
              </a:rPr>
              <a:t> e.a.? </a:t>
            </a:r>
          </a:p>
          <a:p>
            <a:pPr marL="457200" lvl="0" indent="-457200">
              <a:buFont typeface="+mj-lt"/>
              <a:buAutoNum type="arabicPeriod"/>
            </a:pPr>
            <a:r>
              <a:rPr lang="nl-NL" sz="1900" dirty="0">
                <a:solidFill>
                  <a:schemeClr val="tx1"/>
                </a:solidFill>
              </a:rPr>
              <a:t>Stellingen: wat is juist?</a:t>
            </a:r>
          </a:p>
          <a:p>
            <a:pPr marL="800100" lvl="2" indent="-342900">
              <a:buFont typeface="+mj-lt"/>
              <a:buAutoNum type="arabicPeriod"/>
            </a:pPr>
            <a:r>
              <a:rPr lang="nl-NL" i="1" dirty="0">
                <a:solidFill>
                  <a:schemeClr val="tx1"/>
                </a:solidFill>
              </a:rPr>
              <a:t>De stimuli in de meeste experimenten komt overeen met stimuli in de werkelijkheid. </a:t>
            </a:r>
          </a:p>
          <a:p>
            <a:pPr marL="800100" lvl="2" indent="-342900">
              <a:buFont typeface="+mj-lt"/>
              <a:buAutoNum type="arabicPeriod"/>
            </a:pPr>
            <a:r>
              <a:rPr lang="nl-NL" i="1" dirty="0">
                <a:solidFill>
                  <a:schemeClr val="tx1"/>
                </a:solidFill>
              </a:rPr>
              <a:t>De stimuli in de meeste experimenten komt niet overeen met stimuli in de werkelijkheid. </a:t>
            </a:r>
          </a:p>
          <a:p>
            <a:pPr marL="800100" lvl="2" indent="-342900">
              <a:buFont typeface="+mj-lt"/>
              <a:buAutoNum type="arabicPeriod"/>
            </a:pPr>
            <a:r>
              <a:rPr lang="nl-NL" i="1" dirty="0">
                <a:solidFill>
                  <a:schemeClr val="tx1"/>
                </a:solidFill>
              </a:rPr>
              <a:t>Experimenten in bestuurskunde hebben meestal een hoge externe validiteit en gebruikt grote samples. </a:t>
            </a:r>
          </a:p>
          <a:p>
            <a:pPr marL="800100" lvl="2" indent="-342900">
              <a:buFont typeface="+mj-lt"/>
              <a:buAutoNum type="arabicPeriod"/>
            </a:pPr>
            <a:r>
              <a:rPr lang="nl-NL" i="1" dirty="0">
                <a:solidFill>
                  <a:schemeClr val="tx1"/>
                </a:solidFill>
              </a:rPr>
              <a:t>Experimenten in bestuurskunde hebben meestal een lage externe validiteit en gebruikt kleine samples. 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Noem 2 problemen die veel voorkomen bij veldexperimenten, volgens </a:t>
            </a:r>
            <a:r>
              <a:rPr lang="nl-NL" dirty="0" err="1">
                <a:solidFill>
                  <a:schemeClr val="tx1"/>
                </a:solidFill>
              </a:rPr>
              <a:t>Falk</a:t>
            </a:r>
            <a:r>
              <a:rPr lang="nl-NL" dirty="0">
                <a:solidFill>
                  <a:schemeClr val="tx1"/>
                </a:solidFill>
              </a:rPr>
              <a:t> &amp; </a:t>
            </a:r>
            <a:r>
              <a:rPr lang="nl-NL" dirty="0" err="1">
                <a:solidFill>
                  <a:schemeClr val="tx1"/>
                </a:solidFill>
              </a:rPr>
              <a:t>Friends</a:t>
            </a:r>
            <a:r>
              <a:rPr lang="nl-NL" dirty="0">
                <a:solidFill>
                  <a:schemeClr val="tx1"/>
                </a:solidFill>
              </a:rPr>
              <a:t>. </a:t>
            </a:r>
          </a:p>
          <a:p>
            <a:pPr marL="342900" lvl="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Welk effect kan plaats vinden als mensen weten dat ze geobserveerd worden?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47011" y="403411"/>
            <a:ext cx="5378823" cy="613185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nl-NL" dirty="0">
                <a:solidFill>
                  <a:schemeClr val="tx1"/>
                </a:solidFill>
              </a:rPr>
              <a:t>Noem 2 aanbevelingen om experimenten op het gebied van Bestuurskunde naar een volgend niveau te tillen. </a:t>
            </a:r>
          </a:p>
          <a:p>
            <a:pPr marL="342900" lvl="0" indent="-342900">
              <a:buFont typeface="+mj-lt"/>
              <a:buAutoNum type="arabicPeriod" startAt="7"/>
            </a:pPr>
            <a:r>
              <a:rPr lang="nl-NL" dirty="0">
                <a:solidFill>
                  <a:schemeClr val="tx1"/>
                </a:solidFill>
              </a:rPr>
              <a:t>Noem 2 beweegredenen die onderzoekers hebben in de sociale wetenschappen om geen lab experimenten te gebruiken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nl-NL" dirty="0">
                <a:solidFill>
                  <a:schemeClr val="tx1"/>
                </a:solidFill>
              </a:rPr>
              <a:t>Waarom is data die in het veld wordt verzameld niet zo zeer realistischer dan data uit een lab?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nl-NL" dirty="0">
                <a:solidFill>
                  <a:schemeClr val="tx1"/>
                </a:solidFill>
              </a:rPr>
              <a:t>Experimentvorm koppelen met kenmerk</a:t>
            </a:r>
          </a:p>
          <a:p>
            <a:pPr marL="228600" lvl="1"/>
            <a:r>
              <a:rPr lang="nl-NL" sz="1300" i="1" dirty="0">
                <a:solidFill>
                  <a:schemeClr val="tx1"/>
                </a:solidFill>
              </a:rPr>
              <a:t>Kunstmatig veldonderzoek (</a:t>
            </a:r>
            <a:r>
              <a:rPr lang="nl-NL" sz="1300" i="1" dirty="0" err="1">
                <a:solidFill>
                  <a:schemeClr val="tx1"/>
                </a:solidFill>
              </a:rPr>
              <a:t>artificial</a:t>
            </a:r>
            <a:r>
              <a:rPr lang="nl-NL" sz="1300" i="1" dirty="0">
                <a:solidFill>
                  <a:schemeClr val="tx1"/>
                </a:solidFill>
              </a:rPr>
              <a:t> field experiment) 	Weinig controle</a:t>
            </a:r>
          </a:p>
          <a:p>
            <a:pPr marL="228600" lvl="1"/>
            <a:r>
              <a:rPr lang="nl-NL" sz="1300" i="1" dirty="0" err="1">
                <a:solidFill>
                  <a:schemeClr val="tx1"/>
                </a:solidFill>
              </a:rPr>
              <a:t>Labatory</a:t>
            </a:r>
            <a:r>
              <a:rPr lang="nl-NL" sz="1300" i="1" dirty="0">
                <a:solidFill>
                  <a:schemeClr val="tx1"/>
                </a:solidFill>
              </a:rPr>
              <a:t> experiment 			Proefpersonen in eigen 				werkomgeving</a:t>
            </a:r>
          </a:p>
          <a:p>
            <a:pPr marL="228600" lvl="1"/>
            <a:r>
              <a:rPr lang="nl-NL" sz="1300" dirty="0" err="1"/>
              <a:t>Geframed</a:t>
            </a:r>
            <a:r>
              <a:rPr lang="nl-NL" sz="1300" dirty="0"/>
              <a:t> veldonderzoek (</a:t>
            </a:r>
            <a:r>
              <a:rPr lang="nl-NL" sz="1300" dirty="0" err="1"/>
              <a:t>framed</a:t>
            </a:r>
            <a:r>
              <a:rPr lang="nl-NL" sz="1300" dirty="0"/>
              <a:t> field experiment)	Proefpersonen uit het 	veld in 				een lab</a:t>
            </a:r>
            <a:endParaRPr lang="nl-NL" sz="1300" dirty="0">
              <a:cs typeface="Calibri"/>
            </a:endParaRPr>
          </a:p>
          <a:p>
            <a:r>
              <a:rPr lang="nl-NL" sz="1300" i="1" dirty="0">
                <a:solidFill>
                  <a:schemeClr val="tx1"/>
                </a:solidFill>
              </a:rPr>
              <a:t>Natuurlijk veldexperiment 			Studentparticipanten</a:t>
            </a:r>
            <a:endParaRPr lang="nl-NL" sz="13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dirty="0"/>
              <a:t>11. Noem 2 voorwaarden die Bouwman en </a:t>
            </a:r>
            <a:r>
              <a:rPr lang="nl-NL" dirty="0" err="1"/>
              <a:t>Grimmelikhuijsen</a:t>
            </a:r>
            <a:r>
              <a:rPr lang="nl-NL" dirty="0"/>
              <a:t> stellen om het gebruik van studenten als proefpersonen in een bestuurskundig experiment toegestaan? </a:t>
            </a:r>
            <a:endParaRPr lang="nl-NL">
              <a:cs typeface="Calibri"/>
            </a:endParaRPr>
          </a:p>
          <a:p>
            <a:pPr marL="342900" indent="-342900">
              <a:buFont typeface="+mj-lt"/>
              <a:buAutoNum type="arabicPeriod" startAt="12"/>
            </a:pPr>
            <a:r>
              <a:rPr lang="nl-NL" dirty="0">
                <a:solidFill>
                  <a:schemeClr val="tx1"/>
                </a:solidFill>
              </a:rPr>
              <a:t>In het artikel van </a:t>
            </a:r>
            <a:r>
              <a:rPr lang="nl-NL" dirty="0" err="1">
                <a:solidFill>
                  <a:schemeClr val="tx1"/>
                </a:solidFill>
              </a:rPr>
              <a:t>Falk</a:t>
            </a:r>
            <a:r>
              <a:rPr lang="nl-NL" dirty="0">
                <a:solidFill>
                  <a:schemeClr val="tx1"/>
                </a:solidFill>
              </a:rPr>
              <a:t> is aan de hand van een voorbeeld over salarissen geïllustreerd dat natuurlijke </a:t>
            </a:r>
            <a:r>
              <a:rPr lang="nl-NL" dirty="0" err="1">
                <a:solidFill>
                  <a:schemeClr val="tx1"/>
                </a:solidFill>
              </a:rPr>
              <a:t>settings</a:t>
            </a:r>
            <a:r>
              <a:rPr lang="nl-NL" dirty="0">
                <a:solidFill>
                  <a:schemeClr val="tx1"/>
                </a:solidFill>
              </a:rPr>
              <a:t> niet altijd het gewenste meeteffect geven. Leg uit waarom dit zo is </a:t>
            </a:r>
          </a:p>
          <a:p>
            <a:endParaRPr lang="nl-NL" dirty="0"/>
          </a:p>
          <a:p>
            <a:pPr lvl="0"/>
            <a:endParaRPr lang="nl-NL" dirty="0"/>
          </a:p>
          <a:p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0" y="6239434"/>
            <a:ext cx="2608729" cy="591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 x 10 minuten</a:t>
            </a:r>
          </a:p>
        </p:txBody>
      </p:sp>
    </p:spTree>
    <p:extLst>
      <p:ext uri="{BB962C8B-B14F-4D97-AF65-F5344CB8AC3E}">
        <p14:creationId xmlns:p14="http://schemas.microsoft.com/office/powerpoint/2010/main" val="20888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6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6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Wat is de belangrijkste verklaring voor waarom experimenten zo’n nuttige aanvullende methode zijn voor bestuurskunde-onderzoek volgens Bouwman? 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Experimenten bieden een oplossing voor het probleem van </a:t>
            </a:r>
            <a:r>
              <a:rPr lang="nl-NL" i="1" dirty="0" err="1">
                <a:solidFill>
                  <a:schemeClr val="tx1"/>
                </a:solidFill>
              </a:rPr>
              <a:t>endogeniteit</a:t>
            </a:r>
            <a:r>
              <a:rPr lang="nl-NL" i="1" dirty="0">
                <a:solidFill>
                  <a:schemeClr val="tx1"/>
                </a:solidFill>
              </a:rPr>
              <a:t> dat vaak aanwezig is in het sociaalwetenschappelijk onderzoek (p.111)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nl-NL" dirty="0">
                <a:solidFill>
                  <a:schemeClr val="tx1"/>
                </a:solidFill>
              </a:rPr>
              <a:t>Noem 3 kernelementen uit het artikel van Bouwman die van belang zijn voor het beoordelen van experimenten in de bestuurskunde? 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Experimenttype en -ontwerp, de sample en validiteit (p.112)</a:t>
            </a:r>
          </a:p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5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7AEC5-20EE-4D40-BF17-0C7019DA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6E70D-215A-4120-BE72-6C73F7509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3"/>
            </a:pPr>
            <a:r>
              <a:rPr lang="nl-NL" sz="1900" dirty="0">
                <a:solidFill>
                  <a:schemeClr val="tx1"/>
                </a:solidFill>
              </a:rPr>
              <a:t>Wat zou volgens de tegenstanders van lab experimenten een zwakte kunnen zijn van de rede van </a:t>
            </a:r>
            <a:r>
              <a:rPr lang="nl-NL" sz="1900" dirty="0" err="1">
                <a:solidFill>
                  <a:schemeClr val="tx1"/>
                </a:solidFill>
              </a:rPr>
              <a:t>Falk</a:t>
            </a:r>
            <a:r>
              <a:rPr lang="nl-NL" sz="1900" dirty="0">
                <a:solidFill>
                  <a:schemeClr val="tx1"/>
                </a:solidFill>
              </a:rPr>
              <a:t> e.a.? </a:t>
            </a:r>
          </a:p>
          <a:p>
            <a:pPr lvl="2"/>
            <a:r>
              <a:rPr lang="nl-NL" i="1" dirty="0">
                <a:solidFill>
                  <a:schemeClr val="tx1"/>
                </a:solidFill>
              </a:rPr>
              <a:t>De meeste voorbeelden en topics komen uit de economie en slaan niet direct op de sociale wetenschap 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nl-NL" sz="1900" dirty="0">
                <a:solidFill>
                  <a:schemeClr val="tx1"/>
                </a:solidFill>
              </a:rPr>
              <a:t>Stellingen: wat is juist?</a:t>
            </a:r>
          </a:p>
          <a:p>
            <a:pPr lvl="2"/>
            <a:r>
              <a:rPr lang="nl-NL" i="1" dirty="0">
                <a:solidFill>
                  <a:schemeClr val="tx1"/>
                </a:solidFill>
              </a:rPr>
              <a:t>De stimuli in de meeste experimenten komt overeen met stimuli in de werkelijkheid. JUIST</a:t>
            </a:r>
          </a:p>
          <a:p>
            <a:pPr lvl="2"/>
            <a:r>
              <a:rPr lang="nl-NL" i="1" dirty="0">
                <a:solidFill>
                  <a:schemeClr val="tx1"/>
                </a:solidFill>
              </a:rPr>
              <a:t>De stimuli in de meeste experimenten komt niet overeen met stimuli in de werkelijkheid. ONJUIST</a:t>
            </a:r>
          </a:p>
          <a:p>
            <a:pPr lvl="2"/>
            <a:r>
              <a:rPr lang="nl-NL" i="1" dirty="0">
                <a:solidFill>
                  <a:schemeClr val="tx1"/>
                </a:solidFill>
              </a:rPr>
              <a:t>Experimenten in bestuurskunde hebben meestal een hoge externe validiteit en gebruikt grote samples. JUIST</a:t>
            </a:r>
          </a:p>
          <a:p>
            <a:pPr lvl="2"/>
            <a:r>
              <a:rPr lang="nl-NL" i="1" dirty="0">
                <a:solidFill>
                  <a:schemeClr val="tx1"/>
                </a:solidFill>
              </a:rPr>
              <a:t>Experimenten in bestuurskunde hebben meestal een lage externe validiteit en gebruikt kleine samples. ONJUIST</a:t>
            </a:r>
          </a:p>
          <a:p>
            <a:pPr lvl="1"/>
            <a:endParaRPr lang="nl-NL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17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7AEC5-20EE-4D40-BF17-0C7019DA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6E70D-215A-4120-BE72-6C73F7509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 startAt="5"/>
            </a:pPr>
            <a:r>
              <a:rPr lang="nl-NL" dirty="0"/>
              <a:t>Noem 2 problemen die veel voorkomen bij veldexperimenten, volgens </a:t>
            </a:r>
            <a:r>
              <a:rPr lang="nl-NL" dirty="0" err="1"/>
              <a:t>Falk</a:t>
            </a:r>
            <a:r>
              <a:rPr lang="nl-NL" dirty="0"/>
              <a:t> &amp; </a:t>
            </a:r>
            <a:r>
              <a:rPr lang="nl-NL" dirty="0" err="1"/>
              <a:t>Friends</a:t>
            </a:r>
            <a:r>
              <a:rPr lang="nl-NL" dirty="0"/>
              <a:t>. </a:t>
            </a:r>
          </a:p>
          <a:p>
            <a:pPr lvl="1"/>
            <a:r>
              <a:rPr lang="nl-NL" i="1" dirty="0"/>
              <a:t>Verloop van participanten, verandering in de context, randomisatie </a:t>
            </a:r>
          </a:p>
          <a:p>
            <a:endParaRPr lang="nl-NL" dirty="0"/>
          </a:p>
          <a:p>
            <a:pPr marL="342900" lvl="0" indent="-342900">
              <a:buFont typeface="+mj-lt"/>
              <a:buAutoNum type="arabicPeriod" startAt="6"/>
            </a:pPr>
            <a:r>
              <a:rPr lang="nl-NL" dirty="0"/>
              <a:t>Welk effect kan plaats vinden als mensen weten dat ze geobserveerd worden?</a:t>
            </a:r>
          </a:p>
          <a:p>
            <a:pPr lvl="1"/>
            <a:r>
              <a:rPr lang="nl-NL" i="1" dirty="0" err="1"/>
              <a:t>Hawthorne</a:t>
            </a:r>
            <a:r>
              <a:rPr lang="nl-NL" i="1" dirty="0"/>
              <a:t> effect</a:t>
            </a:r>
          </a:p>
        </p:txBody>
      </p:sp>
    </p:spTree>
    <p:extLst>
      <p:ext uri="{BB962C8B-B14F-4D97-AF65-F5344CB8AC3E}">
        <p14:creationId xmlns:p14="http://schemas.microsoft.com/office/powerpoint/2010/main" val="207498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nl-NL" dirty="0">
                <a:solidFill>
                  <a:schemeClr val="tx1"/>
                </a:solidFill>
              </a:rPr>
              <a:t>Noem 2 aanbevelingen om experimenten op het gebied van Bestuurskunde naar een volgend niveau te tillen. 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Verruim de inhoudelijke reikwijdte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Verbreed steekproeven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Ontdek andere experimentele ontwerpen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Ontdek andere experimentele typen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Gebruik experimenten voor bruikbare kennis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Repliceer experimenten om een geloofwaardige en samenhangende hoeveelheid kennis op te bouwen (p. 123)</a:t>
            </a:r>
          </a:p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7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7AEC5-20EE-4D40-BF17-0C7019DA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6E70D-215A-4120-BE72-6C73F7509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buFont typeface="+mj-lt"/>
              <a:buAutoNum type="arabicPeriod" startAt="8"/>
            </a:pPr>
            <a:r>
              <a:rPr lang="nl-NL" dirty="0"/>
              <a:t>Noem 2 beweegredenen die onderzoekers hebben in de sociale wetenschappen om geen lab experimenten te gebruiken:</a:t>
            </a:r>
          </a:p>
          <a:p>
            <a:pPr lvl="1"/>
            <a:r>
              <a:rPr lang="nl-NL" i="1" dirty="0"/>
              <a:t>Studentengroepen die onderzocht worden zijn niet representatief</a:t>
            </a:r>
          </a:p>
          <a:p>
            <a:pPr lvl="1"/>
            <a:r>
              <a:rPr lang="nl-NL" i="1" dirty="0"/>
              <a:t>Sample </a:t>
            </a:r>
            <a:r>
              <a:rPr lang="nl-NL" i="1" dirty="0" err="1"/>
              <a:t>size</a:t>
            </a:r>
            <a:r>
              <a:rPr lang="nl-NL" i="1" dirty="0"/>
              <a:t> is te klein</a:t>
            </a:r>
          </a:p>
          <a:p>
            <a:pPr lvl="1"/>
            <a:r>
              <a:rPr lang="nl-NL" i="1" dirty="0"/>
              <a:t>Labs produceren onrealistische data die niet generaliseer is naar de werkelijkheid</a:t>
            </a:r>
          </a:p>
          <a:p>
            <a:endParaRPr lang="nl-NL" dirty="0"/>
          </a:p>
          <a:p>
            <a:pPr marL="342900" lvl="0" indent="-342900">
              <a:buFont typeface="+mj-lt"/>
              <a:buAutoNum type="arabicPeriod" startAt="9"/>
            </a:pPr>
            <a:r>
              <a:rPr lang="nl-NL" dirty="0"/>
              <a:t>Waarom is data die in het veld wordt verzameld niet zo zeer realistischer dan data uit een lab?</a:t>
            </a:r>
          </a:p>
          <a:p>
            <a:pPr lvl="1"/>
            <a:r>
              <a:rPr lang="nl-NL" i="1" dirty="0"/>
              <a:t>Lab experimenten kunnen ook accurate resultaten geven van universele effecten. Hierdoor is gedrag in het veld dus niet anders dan in een lab.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053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 startAt="10"/>
            </a:pPr>
            <a:r>
              <a:rPr lang="nl-NL" dirty="0">
                <a:solidFill>
                  <a:schemeClr val="tx1"/>
                </a:solidFill>
              </a:rPr>
              <a:t>Experimentenvormen koppelen met kenmerken </a:t>
            </a:r>
          </a:p>
          <a:p>
            <a:pPr lvl="1"/>
            <a:r>
              <a:rPr lang="nl-NL" i="1" dirty="0" err="1">
                <a:solidFill>
                  <a:schemeClr val="tx1"/>
                </a:solidFill>
              </a:rPr>
              <a:t>Labatory</a:t>
            </a:r>
            <a:r>
              <a:rPr lang="nl-NL" i="1" dirty="0">
                <a:solidFill>
                  <a:schemeClr val="tx1"/>
                </a:solidFill>
              </a:rPr>
              <a:t> experiment </a:t>
            </a:r>
            <a:r>
              <a:rPr lang="nl-NL" i="1" dirty="0">
                <a:solidFill>
                  <a:schemeClr val="tx1"/>
                </a:solidFill>
                <a:sym typeface="Wingdings" charset="2"/>
              </a:rPr>
              <a:t></a:t>
            </a:r>
            <a:r>
              <a:rPr lang="nl-NL" i="1" dirty="0">
                <a:solidFill>
                  <a:schemeClr val="tx1"/>
                </a:solidFill>
              </a:rPr>
              <a:t> studentparticipanten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Natuurlijk veldexperiment </a:t>
            </a:r>
            <a:r>
              <a:rPr lang="nl-NL" i="1" dirty="0">
                <a:solidFill>
                  <a:schemeClr val="tx1"/>
                </a:solidFill>
                <a:sym typeface="Wingdings" charset="2"/>
              </a:rPr>
              <a:t></a:t>
            </a:r>
            <a:r>
              <a:rPr lang="nl-NL" i="1" dirty="0">
                <a:solidFill>
                  <a:schemeClr val="tx1"/>
                </a:solidFill>
              </a:rPr>
              <a:t> weinig controle</a:t>
            </a:r>
          </a:p>
          <a:p>
            <a:pPr lvl="1"/>
            <a:r>
              <a:rPr lang="nl-NL" i="1" dirty="0" err="1">
                <a:solidFill>
                  <a:schemeClr val="tx1"/>
                </a:solidFill>
              </a:rPr>
              <a:t>Geframed</a:t>
            </a:r>
            <a:r>
              <a:rPr lang="nl-NL" i="1" dirty="0">
                <a:solidFill>
                  <a:schemeClr val="tx1"/>
                </a:solidFill>
              </a:rPr>
              <a:t> veldonderzoek (</a:t>
            </a:r>
            <a:r>
              <a:rPr lang="nl-NL" i="1" dirty="0" err="1">
                <a:solidFill>
                  <a:schemeClr val="tx1"/>
                </a:solidFill>
              </a:rPr>
              <a:t>framed</a:t>
            </a:r>
            <a:r>
              <a:rPr lang="nl-NL" i="1" dirty="0">
                <a:solidFill>
                  <a:schemeClr val="tx1"/>
                </a:solidFill>
              </a:rPr>
              <a:t> field experiment) </a:t>
            </a:r>
            <a:r>
              <a:rPr lang="nl-NL" i="1" dirty="0">
                <a:solidFill>
                  <a:schemeClr val="tx1"/>
                </a:solidFill>
                <a:sym typeface="Wingdings" charset="2"/>
              </a:rPr>
              <a:t></a:t>
            </a:r>
            <a:r>
              <a:rPr lang="nl-NL" i="1" dirty="0">
                <a:solidFill>
                  <a:schemeClr val="tx1"/>
                </a:solidFill>
              </a:rPr>
              <a:t> proefpersonen in de eigen werkomgeving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Kunstmatig veldonderzoek (</a:t>
            </a:r>
            <a:r>
              <a:rPr lang="nl-NL" i="1" dirty="0" err="1">
                <a:solidFill>
                  <a:schemeClr val="tx1"/>
                </a:solidFill>
              </a:rPr>
              <a:t>artificial</a:t>
            </a:r>
            <a:r>
              <a:rPr lang="nl-NL" i="1" dirty="0">
                <a:solidFill>
                  <a:schemeClr val="tx1"/>
                </a:solidFill>
              </a:rPr>
              <a:t> field experiment) </a:t>
            </a:r>
            <a:r>
              <a:rPr lang="nl-NL" i="1" dirty="0">
                <a:solidFill>
                  <a:schemeClr val="tx1"/>
                </a:solidFill>
                <a:sym typeface="Wingdings" charset="2"/>
              </a:rPr>
              <a:t></a:t>
            </a:r>
            <a:r>
              <a:rPr lang="nl-NL" i="1" dirty="0">
                <a:solidFill>
                  <a:schemeClr val="tx1"/>
                </a:solidFill>
              </a:rPr>
              <a:t> proefpersonen uit het veld in een lab </a:t>
            </a:r>
          </a:p>
          <a:p>
            <a:pPr lvl="1"/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23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voor twaalf</a:t>
            </a:r>
            <a:br>
              <a:rPr lang="nl-NL" dirty="0"/>
            </a:br>
            <a:r>
              <a:rPr lang="nl-NL" sz="2000" dirty="0"/>
              <a:t>Nabespreking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nl-NL" dirty="0">
                <a:solidFill>
                  <a:schemeClr val="tx1"/>
                </a:solidFill>
              </a:rPr>
              <a:t>Noem 2 voorwaarden die Bouwman en </a:t>
            </a:r>
            <a:r>
              <a:rPr lang="nl-NL" dirty="0" err="1">
                <a:solidFill>
                  <a:schemeClr val="tx1"/>
                </a:solidFill>
              </a:rPr>
              <a:t>Grimmelikhuijsen</a:t>
            </a:r>
            <a:r>
              <a:rPr lang="nl-NL" dirty="0">
                <a:solidFill>
                  <a:schemeClr val="tx1"/>
                </a:solidFill>
              </a:rPr>
              <a:t> stellen om het gebruik van studenten als proefpersonen in een bestuurskundig experiment toegestaan? 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Het moet met grote voorzichtigheid worden gedaan en de resultaten van de studentensamples moeten gevalideerd worden in vervolgexperimenten en replicastudies met meer heterogene samples (p.114)</a:t>
            </a:r>
          </a:p>
          <a:p>
            <a:pPr marL="342900" indent="-342900">
              <a:buFont typeface="+mj-lt"/>
              <a:buAutoNum type="arabicPeriod" startAt="12"/>
            </a:pPr>
            <a:r>
              <a:rPr lang="nl-NL" dirty="0">
                <a:solidFill>
                  <a:schemeClr val="tx1"/>
                </a:solidFill>
              </a:rPr>
              <a:t>In het artikel van </a:t>
            </a:r>
            <a:r>
              <a:rPr lang="nl-NL" dirty="0" err="1">
                <a:solidFill>
                  <a:schemeClr val="tx1"/>
                </a:solidFill>
              </a:rPr>
              <a:t>Falk</a:t>
            </a:r>
            <a:r>
              <a:rPr lang="nl-NL" dirty="0">
                <a:solidFill>
                  <a:schemeClr val="tx1"/>
                </a:solidFill>
              </a:rPr>
              <a:t> is aan de hand van een voorbeeld over salarissen geïllustreerd dat natuurlijke </a:t>
            </a:r>
            <a:r>
              <a:rPr lang="nl-NL" dirty="0" err="1">
                <a:solidFill>
                  <a:schemeClr val="tx1"/>
                </a:solidFill>
              </a:rPr>
              <a:t>settings</a:t>
            </a:r>
            <a:r>
              <a:rPr lang="nl-NL" dirty="0">
                <a:solidFill>
                  <a:schemeClr val="tx1"/>
                </a:solidFill>
              </a:rPr>
              <a:t> niet altijd het gewenste meeteffect geven. Leg uit waarom dit zo is </a:t>
            </a:r>
          </a:p>
          <a:p>
            <a:pPr lvl="1"/>
            <a:r>
              <a:rPr lang="nl-NL" i="1" dirty="0">
                <a:solidFill>
                  <a:schemeClr val="tx1"/>
                </a:solidFill>
              </a:rPr>
              <a:t>Omdat er vaak sprake is van meerdere prikkels die van invloed zijn. In een lab experiment kun je andere prikkels uitsluiten </a:t>
            </a:r>
          </a:p>
          <a:p>
            <a:endParaRPr lang="nl-NL" i="1" dirty="0">
              <a:solidFill>
                <a:schemeClr val="tx1"/>
              </a:solidFill>
            </a:endParaRPr>
          </a:p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9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CD58F0CCCE354DB8CAC842E60B371C" ma:contentTypeVersion="11" ma:contentTypeDescription="Een nieuw document maken." ma:contentTypeScope="" ma:versionID="2f0d7c7056b651e1ba0a6d9bdb81380f">
  <xsd:schema xmlns:xsd="http://www.w3.org/2001/XMLSchema" xmlns:xs="http://www.w3.org/2001/XMLSchema" xmlns:p="http://schemas.microsoft.com/office/2006/metadata/properties" xmlns:ns2="7bf94308-b5cd-449d-af06-52faa0543fa4" xmlns:ns3="cec6450b-fe80-42f6-9f89-aa00b06c7296" targetNamespace="http://schemas.microsoft.com/office/2006/metadata/properties" ma:root="true" ma:fieldsID="0bab4578b8d90ddce6f4dee4fa99e4e9" ns2:_="" ns3:_="">
    <xsd:import namespace="7bf94308-b5cd-449d-af06-52faa0543fa4"/>
    <xsd:import namespace="cec6450b-fe80-42f6-9f89-aa00b06c72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f94308-b5cd-449d-af06-52faa0543f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c6450b-fe80-42f6-9f89-aa00b06c729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41BEDE-D114-4282-A18E-9C2071A13B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62CC0-D126-49E3-B799-B4AD9ABE31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f94308-b5cd-449d-af06-52faa0543fa4"/>
    <ds:schemaRef ds:uri="cec6450b-fe80-42f6-9f89-aa00b06c72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67FB07-B2A4-429B-A901-A6FA36A4EF4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860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Twee voor twaalf Nabespreking</vt:lpstr>
      <vt:lpstr>Twee voor twaalf Nabespreking</vt:lpstr>
      <vt:lpstr>Twee voor twaalf Nabespreking</vt:lpstr>
      <vt:lpstr>Twee voor twaalf Nabespreking</vt:lpstr>
      <vt:lpstr>Twee voor twaalf Nabespreking</vt:lpstr>
      <vt:lpstr>Twee voor twaalf Nabespreking</vt:lpstr>
      <vt:lpstr>Twee voor twaalf Nabespreking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Fem Windhorst</dc:creator>
  <cp:lastModifiedBy>Fem Windhorst</cp:lastModifiedBy>
  <cp:revision>13</cp:revision>
  <dcterms:created xsi:type="dcterms:W3CDTF">2021-01-20T11:19:46Z</dcterms:created>
  <dcterms:modified xsi:type="dcterms:W3CDTF">2021-02-03T10:53:10Z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0x01010034CD58F0CCCE354DB8CAC842E60B371C</vt:lpwstr>
  </property>
</Properties>
</file>